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slideLayouts/slideLayout15.xml" ContentType="application/vnd.openxmlformats-officedocument.presentationml.slideLayout+xml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notesSlides/notesSlide9.xml" ContentType="application/vnd.openxmlformats-officedocument.presentationml.notesSlide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slides/slide34.xml" ContentType="application/vnd.openxmlformats-officedocument.presentationml.slide+xml"/>
  <Default Extension="jpeg" ContentType="image/jpeg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22.xml" ContentType="application/vnd.openxmlformats-officedocument.presentationml.slide+xml"/>
  <Override PartName="/ppt/slides/slide30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slideLayouts/slideLayout16.xml" ContentType="application/vnd.openxmlformats-officedocument.presentationml.slideLayout+xml"/>
  <Override PartName="/ppt/tableStyles.xml" ContentType="application/vnd.openxmlformats-officedocument.presentationml.tableStyles+xml"/>
  <Override PartName="/ppt/notesSlides/notesSlide5.xml" ContentType="application/vnd.openxmlformats-officedocument.presentationml.notesSlide+xml"/>
  <Override PartName="/ppt/slides/slide15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s/slide6.xml" ContentType="application/vnd.openxmlformats-officedocument.presentationml.sl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7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16.xml" ContentType="application/vnd.openxmlformats-officedocument.presentationml.slide+xml"/>
  <Override PartName="/ppt/slideLayouts/slideLayout13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32.xml" ContentType="application/vnd.openxmlformats-officedocument.presentationml.slide+xml"/>
  <Override PartName="/ppt/slides/slide20.xml" ContentType="application/vnd.openxmlformats-officedocument.presentationml.slide+xml"/>
  <Override PartName="/ppt/slideLayouts/slideLayout18.xml" ContentType="application/vnd.openxmlformats-officedocument.presentationml.slideLayout+xml"/>
  <Override PartName="/ppt/notesSlides/notesSlide7.xml" ContentType="application/vnd.openxmlformats-officedocument.presentationml.notesSlide+xml"/>
  <Override PartName="/ppt/slides/slide17.xml" ContentType="application/vnd.openxmlformats-officedocument.presentationml.slide+xml"/>
  <Override PartName="/ppt/slideLayouts/slideLayout14.xml" ContentType="application/vnd.openxmlformats-officedocument.presentationml.slideLayout+xml"/>
  <Override PartName="/ppt/notesSlides/notesSlide3.xml" ContentType="application/vnd.openxmlformats-officedocument.presentationml.notes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s/slide29.xml" ContentType="application/vnd.openxmlformats-officedocument.presentationml.slide+xml"/>
  <Override PartName="/ppt/notesSlides/notesSlide8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  <Override PartName="/ppt/slideLayouts/slideLayout19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81" r:id="rId1"/>
  </p:sldMasterIdLst>
  <p:notesMasterIdLst>
    <p:notesMasterId r:id="rId36"/>
  </p:notesMasterIdLst>
  <p:sldIdLst>
    <p:sldId id="256" r:id="rId2"/>
    <p:sldId id="257" r:id="rId3"/>
    <p:sldId id="263" r:id="rId4"/>
    <p:sldId id="258" r:id="rId5"/>
    <p:sldId id="264" r:id="rId6"/>
    <p:sldId id="259" r:id="rId7"/>
    <p:sldId id="267" r:id="rId8"/>
    <p:sldId id="260" r:id="rId9"/>
    <p:sldId id="265" r:id="rId10"/>
    <p:sldId id="261" r:id="rId11"/>
    <p:sldId id="266" r:id="rId12"/>
    <p:sldId id="262" r:id="rId13"/>
    <p:sldId id="268" r:id="rId14"/>
    <p:sldId id="270" r:id="rId15"/>
    <p:sldId id="269" r:id="rId16"/>
    <p:sldId id="273" r:id="rId17"/>
    <p:sldId id="271" r:id="rId18"/>
    <p:sldId id="272" r:id="rId19"/>
    <p:sldId id="274" r:id="rId20"/>
    <p:sldId id="275" r:id="rId21"/>
    <p:sldId id="291" r:id="rId22"/>
    <p:sldId id="276" r:id="rId23"/>
    <p:sldId id="277" r:id="rId24"/>
    <p:sldId id="278" r:id="rId25"/>
    <p:sldId id="283" r:id="rId26"/>
    <p:sldId id="281" r:id="rId27"/>
    <p:sldId id="279" r:id="rId28"/>
    <p:sldId id="292" r:id="rId29"/>
    <p:sldId id="284" r:id="rId30"/>
    <p:sldId id="285" r:id="rId31"/>
    <p:sldId id="289" r:id="rId32"/>
    <p:sldId id="287" r:id="rId33"/>
    <p:sldId id="288" r:id="rId34"/>
    <p:sldId id="290" r:id="rId3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89846" autoAdjust="0"/>
  </p:normalViewPr>
  <p:slideViewPr>
    <p:cSldViewPr snapToGrid="0" snapToObjects="1">
      <p:cViewPr varScale="1">
        <p:scale>
          <a:sx n="81" d="100"/>
          <a:sy n="81" d="100"/>
        </p:scale>
        <p:origin x="-128" y="-3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764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interSettings" Target="printerSettings/printerSettings1.bin"/><Relationship Id="rId38" Type="http://schemas.openxmlformats.org/officeDocument/2006/relationships/presProps" Target="presProps.xml"/><Relationship Id="rId39" Type="http://schemas.openxmlformats.org/officeDocument/2006/relationships/viewProps" Target="viewProps.xml"/><Relationship Id="rId40" Type="http://schemas.openxmlformats.org/officeDocument/2006/relationships/theme" Target="theme/theme1.xml"/><Relationship Id="rId4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F6BB1B-36F9-3740-8FFE-6C342E5FBC50}" type="datetimeFigureOut">
              <a:rPr lang="en-US" smtClean="0"/>
              <a:pPr/>
              <a:t>7/29/12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C04355-1D4B-F84E-AE63-B16AA4EB138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C04355-1D4B-F84E-AE63-B16AA4EB138C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C04355-1D4B-F84E-AE63-B16AA4EB138C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C04355-1D4B-F84E-AE63-B16AA4EB138C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C04355-1D4B-F84E-AE63-B16AA4EB138C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075BEFB2-53CC-BC47-AB3F-A174523D706A}" type="datetimeFigureOut">
              <a:rPr lang="en-US" smtClean="0"/>
              <a:pPr/>
              <a:t>7/29/12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624388" y="228600"/>
            <a:ext cx="2057400" cy="203911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BEFB2-53CC-BC47-AB3F-A174523D706A}" type="datetimeFigureOut">
              <a:rPr lang="en-US" smtClean="0"/>
              <a:pPr/>
              <a:t>7/29/12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A30EA-C7E2-0C4F-9378-8EE19D1E320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sz="half" idx="17"/>
          </p:nvPr>
        </p:nvSpPr>
        <p:spPr>
          <a:xfrm>
            <a:off x="502920" y="1985963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4" name="Content Placeholder 2"/>
          <p:cNvSpPr>
            <a:spLocks noGrp="1"/>
          </p:cNvSpPr>
          <p:nvPr>
            <p:ph sz="half" idx="18"/>
          </p:nvPr>
        </p:nvSpPr>
        <p:spPr>
          <a:xfrm>
            <a:off x="502920" y="4164965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6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BEFB2-53CC-BC47-AB3F-A174523D706A}" type="datetimeFigureOut">
              <a:rPr lang="en-US" smtClean="0"/>
              <a:pPr/>
              <a:t>7/29/12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A30EA-C7E2-0C4F-9378-8EE19D1E32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BEFB2-53CC-BC47-AB3F-A174523D706A}" type="datetimeFigureOut">
              <a:rPr lang="en-US" smtClean="0"/>
              <a:pPr/>
              <a:t>7/29/12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A30EA-C7E2-0C4F-9378-8EE19D1E32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3451225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5" y="2571750"/>
            <a:ext cx="3255264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8775" y="273050"/>
            <a:ext cx="4597399" cy="585311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3" y="3733800"/>
            <a:ext cx="3255264" cy="2392363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075BEFB2-53CC-BC47-AB3F-A174523D706A}" type="datetimeFigureOut">
              <a:rPr lang="en-US" smtClean="0"/>
              <a:pPr/>
              <a:t>7/29/12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59305" y="6423585"/>
            <a:ext cx="331694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9404" y="3124200"/>
            <a:ext cx="3898272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6" y="228600"/>
            <a:ext cx="3460658" cy="63452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9404" y="3995737"/>
            <a:ext cx="3898272" cy="21478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075BEFB2-53CC-BC47-AB3F-A174523D706A}" type="datetimeFigureOut">
              <a:rPr lang="en-US" smtClean="0"/>
              <a:pPr/>
              <a:t>7/29/12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A30EA-C7E2-0C4F-9378-8EE19D1E320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990110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505" y="4424082"/>
            <a:ext cx="6191157" cy="83371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28600"/>
            <a:ext cx="637838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6505" y="5257799"/>
            <a:ext cx="6191157" cy="885825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BEFB2-53CC-BC47-AB3F-A174523D706A}" type="datetimeFigureOut">
              <a:rPr lang="en-US" smtClean="0"/>
              <a:pPr/>
              <a:t>7/29/12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A30EA-C7E2-0C4F-9378-8EE19D1E320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327212" y="4632792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4" y="228600"/>
            <a:ext cx="6387167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6181611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6179566" cy="2392363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212262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75BEFB2-53CC-BC47-AB3F-A174523D706A}" type="datetimeFigureOut">
              <a:rPr lang="en-US" smtClean="0"/>
              <a:pPr/>
              <a:t>7/29/12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46481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A30EA-C7E2-0C4F-9378-8EE19D1E320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49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6802438" y="4535424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423545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4016633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4015304" cy="2392363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0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75BEFB2-53CC-BC47-AB3F-A174523D706A}" type="datetimeFigureOut">
              <a:rPr lang="en-US" smtClean="0"/>
              <a:pPr/>
              <a:t>7/29/12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25907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A30EA-C7E2-0C4F-9378-8EE19D1E320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4624388" y="4534726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4624388" y="2381663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6803136" y="2381662"/>
            <a:ext cx="2057400" cy="418795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3 Pictures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3124200"/>
            <a:ext cx="3108960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365248"/>
            <a:ext cx="424011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3995737"/>
            <a:ext cx="3108960" cy="21478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075BEFB2-53CC-BC47-AB3F-A174523D706A}" type="datetimeFigureOut">
              <a:rPr lang="en-US" smtClean="0"/>
              <a:pPr/>
              <a:t>7/29/12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A30EA-C7E2-0C4F-9378-8EE19D1E320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750361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27790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246062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BEFB2-53CC-BC47-AB3F-A174523D706A}" type="datetimeFigureOut">
              <a:rPr lang="en-US" smtClean="0"/>
              <a:pPr/>
              <a:t>7/29/12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A30EA-C7E2-0C4F-9378-8EE19D1E32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BEFB2-53CC-BC47-AB3F-A174523D706A}" type="datetimeFigureOut">
              <a:rPr lang="en-US" smtClean="0"/>
              <a:pPr/>
              <a:t>7/29/12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A30EA-C7E2-0C4F-9378-8EE19D1E320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95772" y="954742"/>
            <a:ext cx="681318" cy="5171422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58756"/>
            <a:ext cx="6858000" cy="518486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BEFB2-53CC-BC47-AB3F-A174523D706A}" type="datetimeFigureOut">
              <a:rPr lang="en-US" smtClean="0"/>
              <a:pPr/>
              <a:t>7/29/12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A30EA-C7E2-0C4F-9378-8EE19D1E320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 rot="16200000">
            <a:off x="8593111" y="561668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and Content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134471"/>
            <a:ext cx="7556313" cy="995082"/>
          </a:xfrm>
        </p:spPr>
        <p:txBody>
          <a:bodyPr anchor="b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BEFB2-53CC-BC47-AB3F-A174523D706A}" type="datetimeFigureOut">
              <a:rPr lang="en-US" smtClean="0"/>
              <a:pPr/>
              <a:t>7/29/12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A30EA-C7E2-0C4F-9378-8EE19D1E320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518" y="1129553"/>
            <a:ext cx="7558960" cy="7747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>
              <a:buNone/>
              <a:defRPr kumimoji="0" sz="2400" b="0" i="0" u="none" strike="noStrike" kern="1200" cap="none" spc="0" normalizeH="0" baseline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Slide with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075BEFB2-53CC-BC47-AB3F-A174523D706A}" type="datetimeFigureOut">
              <a:rPr lang="en-US" smtClean="0"/>
              <a:pPr/>
              <a:t>7/29/12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74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1779494"/>
            <a:ext cx="3086100" cy="2040905"/>
          </a:xfrm>
        </p:spPr>
        <p:txBody>
          <a:bodyPr lIns="45720" tIns="45720" rIns="45720" anchor="t">
            <a:noAutofit/>
          </a:bodyPr>
          <a:lstStyle>
            <a:lvl1pPr marL="0" indent="0" algn="ctr">
              <a:buNone/>
              <a:defRPr sz="46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58907" y="228600"/>
            <a:ext cx="820093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3124200"/>
            <a:ext cx="5638800" cy="1362075"/>
          </a:xfrm>
        </p:spPr>
        <p:txBody>
          <a:bodyPr anchor="b" anchorCtr="0">
            <a:normAutofit/>
          </a:bodyPr>
          <a:lstStyle>
            <a:lvl1pPr algn="l">
              <a:defRPr sz="32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4495800"/>
            <a:ext cx="5638800" cy="1500187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300"/>
              </a:spcBef>
              <a:buNone/>
              <a:defRPr sz="14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906" y="6248774"/>
            <a:ext cx="1474694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075BEFB2-53CC-BC47-AB3F-A174523D706A}" type="datetimeFigureOut">
              <a:rPr lang="en-US" smtClean="0"/>
              <a:pPr/>
              <a:t>7/29/12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0" y="6248774"/>
            <a:ext cx="5638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6248774"/>
            <a:ext cx="554038" cy="365125"/>
          </a:xfrm>
        </p:spPr>
        <p:txBody>
          <a:bodyPr/>
          <a:lstStyle/>
          <a:p>
            <a:fld id="{283A30EA-C7E2-0C4F-9378-8EE19D1E320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003612" y="3110754"/>
            <a:ext cx="260909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40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9" name="Rectangle 8"/>
          <p:cNvSpPr/>
          <p:nvPr/>
        </p:nvSpPr>
        <p:spPr>
          <a:xfrm>
            <a:off x="285750" y="228600"/>
            <a:ext cx="212725" cy="63452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9987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BEFB2-53CC-BC47-AB3F-A174523D706A}" type="datetimeFigureOut">
              <a:rPr lang="en-US" smtClean="0"/>
              <a:pPr/>
              <a:t>7/29/12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A30EA-C7E2-0C4F-9378-8EE19D1E32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TextBox 11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541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9878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BEFB2-53CC-BC47-AB3F-A174523D706A}" type="datetimeFigureOut">
              <a:rPr lang="en-US" smtClean="0"/>
              <a:pPr/>
              <a:t>7/29/12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A30EA-C7E2-0C4F-9378-8EE19D1E320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7541" y="2070847"/>
            <a:ext cx="3657600" cy="322729"/>
          </a:xfrm>
          <a:prstGeom prst="rect">
            <a:avLst/>
          </a:prstGeom>
          <a:solidFill>
            <a:schemeClr val="accent3"/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9878" y="2070847"/>
            <a:ext cx="3657600" cy="3227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7" y="1985963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BEFB2-53CC-BC47-AB3F-A174523D706A}" type="datetimeFigureOut">
              <a:rPr lang="en-US" smtClean="0"/>
              <a:pPr/>
              <a:t>7/29/12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Content Placeholder 2"/>
          <p:cNvSpPr>
            <a:spLocks noGrp="1"/>
          </p:cNvSpPr>
          <p:nvPr>
            <p:ph sz="half" idx="14"/>
          </p:nvPr>
        </p:nvSpPr>
        <p:spPr>
          <a:xfrm>
            <a:off x="498517" y="4164965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4" name="Rectangle 13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05800" y="242234"/>
            <a:ext cx="554038" cy="365125"/>
          </a:xfrm>
        </p:spPr>
        <p:txBody>
          <a:bodyPr/>
          <a:lstStyle/>
          <a:p>
            <a:fld id="{283A30EA-C7E2-0C4F-9378-8EE19D1E32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BEFB2-53CC-BC47-AB3F-A174523D706A}" type="datetimeFigureOut">
              <a:rPr lang="en-US" smtClean="0"/>
              <a:pPr/>
              <a:t>7/29/12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A30EA-C7E2-0C4F-9378-8EE19D1E320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3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8474" y="484094"/>
            <a:ext cx="7556313" cy="111610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4" y="1981200"/>
            <a:ext cx="7556313" cy="4144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5247" y="642358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075BEFB2-53CC-BC47-AB3F-A174523D706A}" type="datetimeFigureOut">
              <a:rPr lang="en-US" smtClean="0"/>
              <a:pPr/>
              <a:t>7/29/12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242234"/>
            <a:ext cx="554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283A30EA-C7E2-0C4F-9378-8EE19D1E320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  <p:sldLayoutId id="2147483695" r:id="rId14"/>
    <p:sldLayoutId id="2147483696" r:id="rId15"/>
    <p:sldLayoutId id="2147483697" r:id="rId16"/>
    <p:sldLayoutId id="2147483698" r:id="rId17"/>
    <p:sldLayoutId id="2147483699" r:id="rId18"/>
    <p:sldLayoutId id="2147483700" r:id="rId19"/>
    <p:sldLayoutId id="2147483701" r:id="rId20"/>
  </p:sldLayoutIdLst>
  <p:txStyles>
    <p:titleStyle>
      <a:lvl1pPr algn="l" defTabSz="914400" rtl="0" eaLnBrk="1" latinLnBrk="0" hangingPunct="1">
        <a:spcBef>
          <a:spcPct val="0"/>
        </a:spcBef>
        <a:buNone/>
        <a:defRPr sz="36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2000"/>
        </a:spcBef>
        <a:buClr>
          <a:schemeClr val="accent1"/>
        </a:buClr>
        <a:buSzPct val="75000"/>
        <a:buFont typeface="Wingdings" pitchFamily="2" charset="2"/>
        <a:buChar char="n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6" Type="http://schemas.openxmlformats.org/officeDocument/2006/relationships/image" Target="../media/image18.png"/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video" Target="file://localhost/Users/michael.cross/Desktop/Health%20Curriculum%202011-12/Unit%20%232%20Health%20Folder/unit%20%232%20videoes/More%20Than%20Sad%20Teen%20Depression%20(clip%205%20of%205)%20-%20YouTube.mov" TargetMode="Externa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jpeg"/><Relationship Id="rId5" Type="http://schemas.openxmlformats.org/officeDocument/2006/relationships/image" Target="../media/image23.jpe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5.png"/><Relationship Id="rId3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video" Target="file://localhost/Users/michael.cross/Desktop/Health%20Curriculum%202011-12/Unit%20%232%20Health%20Folder/unit%20%232%20videoes/Phobia%20Party%20SNL%20-%20YouTube.mp4" TargetMode="External"/><Relationship Id="rId2" Type="http://schemas.openxmlformats.org/officeDocument/2006/relationships/slideLayout" Target="../slideLayouts/slideLayout9.xml"/><Relationship Id="rId3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video" Target="file://localhost/Users/michael.cross/Desktop/Health%20Curriculum%202011-12/Unit%20%232%20Health%20Folder/unit%20%232%20videoes/A%20WOMAN%20SCARED%20OF%20COTTON%20BALLS!!!!!!!%20-%20YouTube.mp4" TargetMode="Externa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video" Target="file://localhost/Users/michael.cross/Desktop/Health%20Curriculum%202011-12/Unit%20%232%20Health%20Folder/unit%20%232%20videoes/Howie%20Mandel%20Talks%20About%20Living%20With%20OCD%20-%20YouTube.mp4" TargetMode="External"/><Relationship Id="rId2" Type="http://schemas.openxmlformats.org/officeDocument/2006/relationships/slideLayout" Target="../slideLayouts/slideLayout11.xml"/><Relationship Id="rId3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video" Target="file://localhost/Users/michael.cross/Desktop/Health%20Curriculum%202011-12/Unit%20%232%20Health%20Folder/unit%20%232%20videoes/What%20is%20PTSD%20(Mental%20Health%20Guru)%20-%20YouTube.mp4" TargetMode="External"/><Relationship Id="rId2" Type="http://schemas.openxmlformats.org/officeDocument/2006/relationships/slideLayout" Target="../slideLayouts/slideLayout11.xml"/><Relationship Id="rId3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video" Target="file://localhost/Users/michael.cross/Desktop/Health%20Curriculum%202011-12/Unit%20%232%20Health%20Folder/unit%20%232%20videoes/Bipolar%20Disorder%20-%20Family%20Support%20-%20YouTube.mp4" TargetMode="External"/><Relationship Id="rId2" Type="http://schemas.openxmlformats.org/officeDocument/2006/relationships/slideLayout" Target="../slideLayouts/slideLayout11.xml"/><Relationship Id="rId3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video" Target="file://localhost/Users/michael.cross/Desktop/Health%20Curriculum%202011-12/Unit%20%232%20Health%20Folder/unit%20%232%20videoes/Young%20schizophrenic%20at%20her%20mind's%20mercy%20-%20YouTube.mp4" TargetMode="External"/><Relationship Id="rId2" Type="http://schemas.openxmlformats.org/officeDocument/2006/relationships/slideLayout" Target="../slideLayouts/slideLayout11.xml"/><Relationship Id="rId3" Type="http://schemas.openxmlformats.org/officeDocument/2006/relationships/image" Target="../media/image3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image" Target="../media/image37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4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4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4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video" Target="file://localhost/Users/michael.cross/Desktop/Health%20Curriculum%202011-12/Unit%20%232%20Health%20Folder/unit%20%232%20videoes/Teen%20Depression%20Warning%20Signs%20-%20YouTube.mp4" TargetMode="Externa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41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video" Target="file://localhost/Users/michael.cross/Desktop/Health%20Curriculum%202011-12/Unit%20%232%20Health%20Folder/unit%20%232%20videoes/More%20Than%20Sad%20Teen%20Depression%20(clip%201%20of%205)%20-%20YouTube.mov" TargetMode="Externa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4" Type="http://schemas.openxmlformats.org/officeDocument/2006/relationships/image" Target="../media/image45.jpe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3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46.jpeg"/><Relationship Id="rId3" Type="http://schemas.openxmlformats.org/officeDocument/2006/relationships/image" Target="../media/image47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8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8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video" Target="file://localhost/Users/michael.cross/Desktop/Health%20Curriculum%202011-12/Unit%20%232%20Health%20Folder/unit%20%232%20videoes/More%20Than%20Sad%20Teen%20Depression%20(clip%202%20of%205)%20-%20YouTube.mov" TargetMode="Externa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video" Target="file://localhost/Users/michael.cross/Desktop/Health%20Curriculum%202011-12/Unit%20%232%20Health%20Folder/unit%20%232%20videoes/More%20Than%20Sad%20Teen%20Depression%20(clip%203%20of%205)%20-%20YouTube.mov" TargetMode="Externa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video" Target="file://localhost/Users/michael.cross/Desktop/Health%20Curriculum%202011-12/Unit%20%232%20Health%20Folder/unit%20%232%20videoes/More%20Than%20Sad%20Teen%20Depression%20(clip%204%20of%205)%20-%20YouTube.mov" TargetMode="Externa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68065" y="4817251"/>
            <a:ext cx="4698299" cy="933450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Chapter #5  Lesson 1</a:t>
            </a:r>
            <a:endParaRPr lang="en-US" sz="32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20250" y="5562599"/>
            <a:ext cx="6350269" cy="748553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chemeClr val="tx1"/>
                </a:solidFill>
              </a:rPr>
              <a:t>    Dealing with Anxiety and Depression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14" name="Picture Placeholder 13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12" name="Text Placeholder 1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 descr="images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2439" y="2382557"/>
            <a:ext cx="2057400" cy="2033996"/>
          </a:xfrm>
          <a:prstGeom prst="rect">
            <a:avLst/>
          </a:prstGeom>
        </p:spPr>
      </p:pic>
      <p:pic>
        <p:nvPicPr>
          <p:cNvPr id="8" name="Picture 7" descr="images-1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4388" y="268158"/>
            <a:ext cx="2057400" cy="1999554"/>
          </a:xfrm>
          <a:prstGeom prst="rect">
            <a:avLst/>
          </a:prstGeom>
        </p:spPr>
      </p:pic>
      <p:pic>
        <p:nvPicPr>
          <p:cNvPr id="11" name="Picture 10" descr="images-3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384" y="397193"/>
            <a:ext cx="3671406" cy="39707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Getting Help for Depression</a:t>
            </a:r>
            <a:endParaRPr lang="en-US" dirty="0"/>
          </a:p>
        </p:txBody>
      </p:sp>
      <p:pic>
        <p:nvPicPr>
          <p:cNvPr id="4" name="Picture 3" descr="Screen shot 2011-10-02 at 5.00.36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474" y="3407902"/>
            <a:ext cx="8001000" cy="17200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7579" y="1600200"/>
            <a:ext cx="719687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292929"/>
                </a:solidFill>
              </a:rPr>
              <a:t>If you recognize signs of depression in yourself or a friend, discuss </a:t>
            </a:r>
          </a:p>
          <a:p>
            <a:r>
              <a:rPr lang="en-US" dirty="0" smtClean="0">
                <a:solidFill>
                  <a:srgbClr val="292929"/>
                </a:solidFill>
              </a:rPr>
              <a:t>your concerns with a trusted adult. </a:t>
            </a:r>
          </a:p>
          <a:p>
            <a:endParaRPr lang="en-US" dirty="0" smtClean="0">
              <a:solidFill>
                <a:srgbClr val="292929"/>
              </a:solidFill>
            </a:endParaRPr>
          </a:p>
          <a:p>
            <a:r>
              <a:rPr lang="en-US" dirty="0" smtClean="0">
                <a:solidFill>
                  <a:srgbClr val="292929"/>
                </a:solidFill>
              </a:rPr>
              <a:t>Depression is a treatable illness!!!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97579" y="3020436"/>
            <a:ext cx="87091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Health professionals can develop a depression-treatment plan that may include: </a:t>
            </a: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439" y="5127927"/>
            <a:ext cx="1552093" cy="164284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9449" y="5127927"/>
            <a:ext cx="2630013" cy="15593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88850" y="5127927"/>
            <a:ext cx="2339025" cy="15593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74372" y="2144294"/>
            <a:ext cx="2820084" cy="8761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Than Sad : Teen Depression</a:t>
            </a:r>
            <a:endParaRPr lang="en-US" dirty="0"/>
          </a:p>
        </p:txBody>
      </p:sp>
      <p:pic>
        <p:nvPicPr>
          <p:cNvPr id="4" name="More Than Sad Teen Depression (clip 5 of 5) - YouTube.mov">
            <a:hlinkClick r:id="" action="ppaction://media"/>
          </p:cNvPr>
          <p:cNvPicPr/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06487" y="1208185"/>
            <a:ext cx="7413836" cy="5314096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721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Chapter #5 Lesson 2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000000"/>
                </a:solidFill>
              </a:rPr>
              <a:t>Mental Disorders</a:t>
            </a:r>
            <a:endParaRPr lang="en-US" sz="2400" b="1" dirty="0">
              <a:solidFill>
                <a:srgbClr val="000000"/>
              </a:solidFill>
            </a:endParaRP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/>
      </p:sp>
      <p:pic>
        <p:nvPicPr>
          <p:cNvPr id="10" name="Picture Placeholder 9" descr="images-5.jpeg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-9203" b="-9203"/>
          <a:stretch>
            <a:fillRect/>
          </a:stretch>
        </p:blipFill>
        <p:spPr>
          <a:xfrm>
            <a:off x="6802438" y="2267712"/>
            <a:ext cx="2057400" cy="2356956"/>
          </a:xfrm>
        </p:spPr>
      </p:pic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 smtClean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4388" y="228600"/>
            <a:ext cx="2108200" cy="2039112"/>
          </a:xfrm>
          <a:prstGeom prst="rect">
            <a:avLst/>
          </a:prstGeom>
        </p:spPr>
      </p:pic>
      <p:pic>
        <p:nvPicPr>
          <p:cNvPr id="11" name="Picture 10" descr="images-6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638" y="4679949"/>
            <a:ext cx="3606781" cy="1765300"/>
          </a:xfrm>
          <a:prstGeom prst="rect">
            <a:avLst/>
          </a:prstGeom>
        </p:spPr>
      </p:pic>
      <p:pic>
        <p:nvPicPr>
          <p:cNvPr id="12" name="Picture 11" descr="MentalIllnessAwareness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8638" y="412915"/>
            <a:ext cx="3709594" cy="37095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Understanding Mental Disorders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000" b="1" i="1" u="sng" dirty="0" smtClean="0">
                <a:solidFill>
                  <a:schemeClr val="accent1"/>
                </a:solidFill>
              </a:rPr>
              <a:t>Mental Disorder</a:t>
            </a:r>
            <a:r>
              <a:rPr lang="en-US" sz="2000" b="1" dirty="0" smtClean="0"/>
              <a:t>: </a:t>
            </a:r>
            <a:r>
              <a:rPr lang="en-US" sz="2000" b="1" i="1" dirty="0" smtClean="0">
                <a:solidFill>
                  <a:schemeClr val="tx1"/>
                </a:solidFill>
              </a:rPr>
              <a:t>an illness of the mind that can affect the thoughts, feelings, and behaviors of a person, preventing them from leading a happy, healthful, and productive life.</a:t>
            </a:r>
            <a:endParaRPr lang="en-US" sz="2000" b="1" i="1" dirty="0" smtClean="0"/>
          </a:p>
          <a:p>
            <a:r>
              <a:rPr lang="en-US" sz="2000" b="1" i="1" u="sng" dirty="0" smtClean="0">
                <a:solidFill>
                  <a:schemeClr val="accent1"/>
                </a:solidFill>
              </a:rPr>
              <a:t>Stigma</a:t>
            </a:r>
            <a:r>
              <a:rPr lang="en-US" sz="2000" dirty="0" smtClean="0"/>
              <a:t>: </a:t>
            </a:r>
            <a:r>
              <a:rPr lang="en-US" sz="2000" b="1" i="1" dirty="0" smtClean="0">
                <a:solidFill>
                  <a:schemeClr val="tx1"/>
                </a:solidFill>
              </a:rPr>
              <a:t>a mark of shame or disapproval that results in an individual being shunned or rejected by others.</a:t>
            </a:r>
            <a:endParaRPr lang="en-US" sz="2000" b="1" i="1" dirty="0">
              <a:solidFill>
                <a:schemeClr val="tx1"/>
              </a:solidFill>
            </a:endParaRPr>
          </a:p>
        </p:txBody>
      </p:sp>
      <p:sp>
        <p:nvSpPr>
          <p:cNvPr id="35" name="Content Placeholder 3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6" name="Picture 35" descr="http://ts4.mm.bing.net/images/thumbnail.aspx?q=612668611307&amp;id=ea504437f526a87f2f0cc9382ed454df&amp;url=http%3a%2f%2frlv.zcache.com%2fswat_out_mental_illness_poster-p228656284739921861t5wm_4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791" y="1600200"/>
            <a:ext cx="4744122" cy="47441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Anxiety Disorders</a:t>
            </a:r>
            <a:endParaRPr lang="en-US" b="1" dirty="0"/>
          </a:p>
        </p:txBody>
      </p:sp>
      <p:pic>
        <p:nvPicPr>
          <p:cNvPr id="5" name="Content Placeholder 4" descr="Screen shot 2011-10-04 at 8.40.00 AM.pn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t="-51342" b="-51342"/>
          <a:stretch>
            <a:fillRect/>
          </a:stretch>
        </p:blipFill>
        <p:spPr>
          <a:xfrm>
            <a:off x="266520" y="1600199"/>
            <a:ext cx="4264326" cy="6396553"/>
          </a:xfrm>
        </p:spPr>
      </p:pic>
      <p:pic>
        <p:nvPicPr>
          <p:cNvPr id="6" name="Content Placeholder 5" descr="Screen shot 2011-10-04 at 8.41.36 AM.pn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t="-115438" b="-115438"/>
          <a:stretch>
            <a:fillRect/>
          </a:stretch>
        </p:blipFill>
        <p:spPr>
          <a:xfrm>
            <a:off x="4804032" y="750653"/>
            <a:ext cx="3657600" cy="7967377"/>
          </a:xfrm>
        </p:spPr>
      </p:pic>
      <p:sp>
        <p:nvSpPr>
          <p:cNvPr id="7" name="TextBox 6"/>
          <p:cNvSpPr txBox="1"/>
          <p:nvPr/>
        </p:nvSpPr>
        <p:spPr>
          <a:xfrm>
            <a:off x="1125859" y="1731635"/>
            <a:ext cx="5975715" cy="1477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u="sng" dirty="0" smtClean="0">
                <a:solidFill>
                  <a:schemeClr val="accent1"/>
                </a:solidFill>
              </a:rPr>
              <a:t>Anxiety Disorder</a:t>
            </a:r>
            <a:r>
              <a:rPr lang="en-US" sz="2400" dirty="0" smtClean="0"/>
              <a:t>: A condition in which real or imagined fears are difficult to control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 3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u="sng" dirty="0" smtClean="0"/>
              <a:t>Phobia</a:t>
            </a:r>
            <a:r>
              <a:rPr lang="en-US" b="1" i="1" dirty="0" smtClean="0"/>
              <a:t>: </a:t>
            </a:r>
            <a:r>
              <a:rPr lang="en-US" sz="2400" b="1" i="1" dirty="0" smtClean="0"/>
              <a:t>A strong, irrational fear of something specific, such as heights or social situations.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35" name="Phobia Party SNL - YouTube.mp4">
            <a:hlinkClick r:id="" action="ppaction://media"/>
          </p:cNvPr>
          <p:cNvPicPr/>
          <p:nvPr>
            <p:ph sz="half" idx="15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98474" y="1743262"/>
            <a:ext cx="6986664" cy="4819134"/>
          </a:xfrm>
        </p:spPr>
      </p:pic>
      <p:sp>
        <p:nvSpPr>
          <p:cNvPr id="36" name="Content Placeholder 3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4013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Cotton Ball Phobia!!!!</a:t>
            </a:r>
            <a:endParaRPr lang="en-US" dirty="0"/>
          </a:p>
        </p:txBody>
      </p:sp>
      <p:pic>
        <p:nvPicPr>
          <p:cNvPr id="6" name="A WOMAN SCARED OF COTTON BALLS!!!!!!! - YouTube.mp4">
            <a:hlinkClick r:id="" action="ppaction://media"/>
          </p:cNvPr>
          <p:cNvPicPr/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98475" y="1219993"/>
            <a:ext cx="7036124" cy="5277092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95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Obsessive Compulsive Disorder</a:t>
            </a:r>
            <a:endParaRPr lang="en-US" dirty="0"/>
          </a:p>
        </p:txBody>
      </p:sp>
      <p:pic>
        <p:nvPicPr>
          <p:cNvPr id="6" name="Howie Mandel Talks About Living With OCD - YouTube.mp4">
            <a:hlinkClick r:id="" action="ppaction://media"/>
          </p:cNvPr>
          <p:cNvPicPr/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090977" y="2286000"/>
            <a:ext cx="6587961" cy="4572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22129" y="1187294"/>
            <a:ext cx="70568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Persistent thoughts, fears, or urges (obsessions) leading to uncontrollable repetitive behaviors (compulsions). For example, the fear of germs leads to constant hand washing.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617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 Traumatic Stress Disorder</a:t>
            </a:r>
            <a:endParaRPr lang="en-US" dirty="0"/>
          </a:p>
        </p:txBody>
      </p:sp>
      <p:pic>
        <p:nvPicPr>
          <p:cNvPr id="3" name="What is PTSD (Mental Health Guru) - YouTube.mp4">
            <a:hlinkClick r:id="" action="ppaction://media"/>
          </p:cNvPr>
          <p:cNvPicPr/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367281" y="2286000"/>
            <a:ext cx="6096000" cy="4572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98475" y="1214906"/>
            <a:ext cx="79761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condition that may develop after exposure to a terrifying event. Symptoms include flashbacks, nightmares, emotional numbness, guilt, sleeplessness, and problems concentrating.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916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Impulse Control Disorders</a:t>
            </a:r>
            <a:endParaRPr lang="en-US" dirty="0"/>
          </a:p>
        </p:txBody>
      </p:sp>
      <p:pic>
        <p:nvPicPr>
          <p:cNvPr id="3" name="Picture 2" descr="Screen shot 2011-10-04 at 9.09.05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5045" y="2523529"/>
            <a:ext cx="6237475" cy="394103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33023" y="1600200"/>
            <a:ext cx="81119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People with impulse control disorders cannot resist the urge to hurt themselves or others.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Understanding Anxiety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5862" y="2014537"/>
            <a:ext cx="7868925" cy="4111626"/>
          </a:xfrm>
        </p:spPr>
        <p:txBody>
          <a:bodyPr>
            <a:normAutofit/>
          </a:bodyPr>
          <a:lstStyle/>
          <a:p>
            <a:r>
              <a:rPr lang="en-US" sz="2400" b="1" i="1" u="sng" dirty="0" smtClean="0">
                <a:solidFill>
                  <a:schemeClr val="accent1"/>
                </a:solidFill>
              </a:rPr>
              <a:t>Anxiety</a:t>
            </a:r>
            <a:r>
              <a:rPr lang="en-US" sz="2400" b="1" i="1" dirty="0" smtClean="0">
                <a:solidFill>
                  <a:schemeClr val="accent1"/>
                </a:solidFill>
              </a:rPr>
              <a:t>:  </a:t>
            </a:r>
            <a:r>
              <a:rPr lang="en-US" sz="2400" b="1" i="1" dirty="0" smtClean="0">
                <a:solidFill>
                  <a:srgbClr val="663366"/>
                </a:solidFill>
              </a:rPr>
              <a:t>the condition of feeling uneasy or worried 	        about what may happen</a:t>
            </a:r>
            <a:r>
              <a:rPr lang="en-US" sz="2400" b="1" i="1" dirty="0" smtClean="0"/>
              <a:t>.</a:t>
            </a:r>
            <a:endParaRPr lang="en-US" sz="2400" dirty="0" smtClean="0"/>
          </a:p>
          <a:p>
            <a:pPr lvl="1"/>
            <a:r>
              <a:rPr lang="en-US" sz="2400" dirty="0" smtClean="0"/>
              <a:t>Brief feelings of </a:t>
            </a:r>
            <a:r>
              <a:rPr lang="en-US" sz="2400" b="1" dirty="0" smtClean="0">
                <a:solidFill>
                  <a:schemeClr val="accent1"/>
                </a:solidFill>
              </a:rPr>
              <a:t>anxiety</a:t>
            </a:r>
            <a:r>
              <a:rPr lang="en-US" sz="2400" dirty="0" smtClean="0"/>
              <a:t> are common and natural responses to stress.</a:t>
            </a:r>
          </a:p>
          <a:p>
            <a:pPr lvl="1"/>
            <a:r>
              <a:rPr lang="en-US" sz="2400" dirty="0" smtClean="0"/>
              <a:t>Usually, once the stressful situation is over, so is the </a:t>
            </a:r>
            <a:r>
              <a:rPr lang="en-US" sz="2400" b="1" dirty="0" smtClean="0">
                <a:solidFill>
                  <a:srgbClr val="663366"/>
                </a:solidFill>
              </a:rPr>
              <a:t>anxiety</a:t>
            </a:r>
            <a:r>
              <a:rPr lang="en-US" sz="2400" dirty="0" smtClean="0"/>
              <a:t> it created. </a:t>
            </a:r>
          </a:p>
          <a:p>
            <a:pPr lvl="1"/>
            <a:endParaRPr lang="en-US" sz="2400" dirty="0" smtClean="0"/>
          </a:p>
          <a:p>
            <a:pPr lvl="1"/>
            <a:endParaRPr lang="en-US" sz="2200" dirty="0"/>
          </a:p>
        </p:txBody>
      </p:sp>
      <p:pic>
        <p:nvPicPr>
          <p:cNvPr id="4" name="Picture 3" descr="images-4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2950" y="4151200"/>
            <a:ext cx="5436449" cy="2441486"/>
          </a:xfrm>
          <a:prstGeom prst="rect">
            <a:avLst/>
          </a:prstGeom>
        </p:spPr>
      </p:pic>
      <p:pic>
        <p:nvPicPr>
          <p:cNvPr id="5" name="Picture 4" descr="types_of_mental_disorder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17373" y="0"/>
            <a:ext cx="2437414" cy="20145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Misc. Mental Disorders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7"/>
          </p:nvPr>
        </p:nvSpPr>
        <p:spPr>
          <a:xfrm>
            <a:off x="502920" y="1212145"/>
            <a:ext cx="3657413" cy="27397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i="1" u="sng" dirty="0" smtClean="0">
                <a:solidFill>
                  <a:srgbClr val="663366"/>
                </a:solidFill>
              </a:rPr>
              <a:t>Eating disorders </a:t>
            </a:r>
            <a:r>
              <a:rPr lang="en-US" sz="2000" dirty="0" smtClean="0"/>
              <a:t>like anorexia nervosa, bulimia nervosa, or binge eating commonly occur during the teen years.  Eating disorders can lead to unhealthful weight loss and death. </a:t>
            </a:r>
            <a:endParaRPr lang="en-US" sz="200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8"/>
          </p:nvPr>
        </p:nvSpPr>
        <p:spPr>
          <a:xfrm>
            <a:off x="502920" y="3492134"/>
            <a:ext cx="3657413" cy="3365866"/>
          </a:xfrm>
        </p:spPr>
        <p:txBody>
          <a:bodyPr>
            <a:normAutofit/>
          </a:bodyPr>
          <a:lstStyle/>
          <a:p>
            <a:r>
              <a:rPr lang="en-US" b="1" i="1" u="sng" dirty="0" smtClean="0">
                <a:solidFill>
                  <a:srgbClr val="663366"/>
                </a:solidFill>
              </a:rPr>
              <a:t>Conduct Disorder </a:t>
            </a:r>
            <a:r>
              <a:rPr lang="en-US" dirty="0" smtClean="0"/>
              <a:t>: Patterns of </a:t>
            </a:r>
            <a:r>
              <a:rPr lang="en-US" sz="2000" dirty="0" smtClean="0"/>
              <a:t>behavior in which the rights of others or basic social rules are violated </a:t>
            </a:r>
          </a:p>
          <a:p>
            <a:r>
              <a:rPr lang="en-US" sz="2000" dirty="0" smtClean="0"/>
              <a:t>Examples of </a:t>
            </a:r>
            <a:r>
              <a:rPr lang="en-US" sz="2000" b="1" i="1" u="sng" dirty="0" smtClean="0">
                <a:solidFill>
                  <a:srgbClr val="663366"/>
                </a:solidFill>
              </a:rPr>
              <a:t>conduct disorder </a:t>
            </a:r>
            <a:r>
              <a:rPr lang="en-US" sz="2000" dirty="0" smtClean="0"/>
              <a:t>include stealing, cruelty, lying, aggression, violence, truancy, arson, and vandalism. 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410075" y="1212145"/>
            <a:ext cx="3657600" cy="2739778"/>
          </a:xfrm>
        </p:spPr>
        <p:txBody>
          <a:bodyPr/>
          <a:lstStyle/>
          <a:p>
            <a:r>
              <a:rPr lang="en-US" sz="2000" dirty="0" smtClean="0"/>
              <a:t>A person with </a:t>
            </a:r>
            <a:r>
              <a:rPr lang="en-US" sz="2000" u="sng" dirty="0" smtClean="0">
                <a:solidFill>
                  <a:srgbClr val="663366"/>
                </a:solidFill>
              </a:rPr>
              <a:t>a </a:t>
            </a:r>
            <a:r>
              <a:rPr lang="en-US" sz="2000" b="1" i="1" u="sng" dirty="0" smtClean="0">
                <a:solidFill>
                  <a:srgbClr val="663366"/>
                </a:solidFill>
              </a:rPr>
              <a:t>mood disorder</a:t>
            </a:r>
            <a:r>
              <a:rPr lang="en-US" sz="2000" dirty="0" smtClean="0"/>
              <a:t> experiences extreme moods that are more severe than the normal highs and lows everyone experiences. </a:t>
            </a:r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6"/>
          </p:nvPr>
        </p:nvSpPr>
        <p:spPr>
          <a:xfrm>
            <a:off x="4410075" y="3951923"/>
            <a:ext cx="4192646" cy="21837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/>
              <a:t>Teens with </a:t>
            </a:r>
            <a:r>
              <a:rPr lang="en-US" sz="2000" b="1" i="1" u="sng" dirty="0" smtClean="0">
                <a:solidFill>
                  <a:srgbClr val="663366"/>
                </a:solidFill>
              </a:rPr>
              <a:t>personality disorders </a:t>
            </a:r>
            <a:r>
              <a:rPr lang="en-US" sz="2000" dirty="0" smtClean="0"/>
              <a:t>are unable to regulate their emotions. </a:t>
            </a:r>
          </a:p>
          <a:p>
            <a:pPr marL="0" indent="0">
              <a:buNone/>
            </a:pPr>
            <a:r>
              <a:rPr lang="en-US" sz="2000" dirty="0" smtClean="0"/>
              <a:t>They may feel distressed in social situations or may behave in ways that are distressing to others. </a:t>
            </a:r>
          </a:p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5730" y="1996123"/>
            <a:ext cx="1096991" cy="1955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0"/>
            <a:ext cx="7556313" cy="1600200"/>
          </a:xfrm>
        </p:spPr>
        <p:txBody>
          <a:bodyPr/>
          <a:lstStyle/>
          <a:p>
            <a:r>
              <a:rPr lang="en-US" dirty="0" smtClean="0"/>
              <a:t>Bipolar Disorder</a:t>
            </a:r>
            <a:endParaRPr lang="en-US" dirty="0"/>
          </a:p>
        </p:txBody>
      </p:sp>
      <p:pic>
        <p:nvPicPr>
          <p:cNvPr id="3" name="Bipolar Disorder - Family Support - YouTube.mp4">
            <a:hlinkClick r:id="" action="ppaction://media"/>
          </p:cNvPr>
          <p:cNvPicPr/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536700" y="2286000"/>
            <a:ext cx="6070600" cy="4572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98475" y="939800"/>
            <a:ext cx="7556312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Bipolar Disorder or manic-depressive disorder is marked by extreme mood changes , energy levels , and behavior.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471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98474" y="0"/>
            <a:ext cx="7556313" cy="1600200"/>
          </a:xfrm>
        </p:spPr>
        <p:txBody>
          <a:bodyPr/>
          <a:lstStyle/>
          <a:p>
            <a:r>
              <a:rPr lang="en-US" b="1" i="1" u="sng" dirty="0" smtClean="0">
                <a:solidFill>
                  <a:srgbClr val="663366"/>
                </a:solidFill>
              </a:rPr>
              <a:t>Schizophrenia</a:t>
            </a:r>
            <a:r>
              <a:rPr lang="en-US" dirty="0" smtClean="0">
                <a:solidFill>
                  <a:srgbClr val="663366"/>
                </a:solidFill>
              </a:rPr>
              <a:t> :</a:t>
            </a:r>
            <a:endParaRPr lang="en-US" dirty="0">
              <a:solidFill>
                <a:srgbClr val="663366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8474" y="750377"/>
            <a:ext cx="7209333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Schizophrenia</a:t>
            </a:r>
            <a:r>
              <a:rPr lang="en-US" dirty="0" smtClean="0"/>
              <a:t> is a mental disorder in which a person loses contact with reality. </a:t>
            </a:r>
          </a:p>
          <a:p>
            <a:r>
              <a:rPr lang="en-US" dirty="0" smtClean="0"/>
              <a:t> </a:t>
            </a:r>
          </a:p>
          <a:p>
            <a:r>
              <a:rPr lang="en-US" dirty="0" smtClean="0"/>
              <a:t>Symptoms include unpredictable behavior, delusions, hallucinations, and thought disorders. </a:t>
            </a:r>
          </a:p>
          <a:p>
            <a:endParaRPr lang="en-US" dirty="0"/>
          </a:p>
        </p:txBody>
      </p:sp>
      <p:pic>
        <p:nvPicPr>
          <p:cNvPr id="10" name="Young schizophrenic at her mind's mercy - YouTube.mp4">
            <a:hlinkClick r:id="" action="ppaction://media"/>
          </p:cNvPr>
          <p:cNvPicPr/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754385" y="2504704"/>
            <a:ext cx="7300401" cy="41064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5495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4821238" y="4629149"/>
            <a:ext cx="4038600" cy="933450"/>
          </a:xfrm>
        </p:spPr>
        <p:txBody>
          <a:bodyPr/>
          <a:lstStyle/>
          <a:p>
            <a:r>
              <a:rPr lang="en-US" b="1" i="1" dirty="0" smtClean="0"/>
              <a:t>Chapter #5 Lesson 3</a:t>
            </a:r>
            <a:endParaRPr lang="en-US" b="1" i="1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400" b="1" i="1" dirty="0" smtClean="0">
                <a:solidFill>
                  <a:schemeClr val="tx1"/>
                </a:solidFill>
              </a:rPr>
              <a:t>Suicide Prevention</a:t>
            </a:r>
            <a:endParaRPr lang="en-US" sz="2400" b="1" i="1" dirty="0">
              <a:solidFill>
                <a:schemeClr val="tx1"/>
              </a:solidFill>
            </a:endParaRP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50" y="751840"/>
            <a:ext cx="3251200" cy="3251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4388" y="131181"/>
            <a:ext cx="2057400" cy="213653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2168" y="2377440"/>
            <a:ext cx="2193063" cy="19989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Knowing the Facts of Suicide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0" y="1270000"/>
            <a:ext cx="4399878" cy="5587999"/>
          </a:xfrm>
        </p:spPr>
        <p:txBody>
          <a:bodyPr>
            <a:normAutofit fontScale="85000" lnSpcReduction="10000"/>
          </a:bodyPr>
          <a:lstStyle/>
          <a:p>
            <a:r>
              <a:rPr lang="en-US" sz="2400" b="1" i="1" u="sng" dirty="0" smtClean="0">
                <a:solidFill>
                  <a:schemeClr val="accent1"/>
                </a:solidFill>
              </a:rPr>
              <a:t>Alienation</a:t>
            </a:r>
            <a:r>
              <a:rPr lang="en-US" sz="2400" b="1" i="1" dirty="0" smtClean="0"/>
              <a:t> : </a:t>
            </a:r>
            <a:r>
              <a:rPr lang="en-US" sz="2400" b="1" i="1" dirty="0" smtClean="0">
                <a:solidFill>
                  <a:schemeClr val="tx2"/>
                </a:solidFill>
              </a:rPr>
              <a:t>feeling isolated and separated from everyone else.</a:t>
            </a:r>
          </a:p>
          <a:p>
            <a:r>
              <a:rPr lang="en-US" sz="2400" b="1" i="1" u="sng" dirty="0" smtClean="0">
                <a:solidFill>
                  <a:schemeClr val="accent1"/>
                </a:solidFill>
              </a:rPr>
              <a:t>Suicide</a:t>
            </a:r>
            <a:r>
              <a:rPr lang="en-US" sz="2400" b="1" i="1" dirty="0" smtClean="0">
                <a:solidFill>
                  <a:schemeClr val="tx2"/>
                </a:solidFill>
              </a:rPr>
              <a:t>: the act of intentionally taking one’s own life</a:t>
            </a:r>
          </a:p>
          <a:p>
            <a:pPr lvl="2"/>
            <a:r>
              <a:rPr lang="en-US" sz="2400" b="1" i="1" dirty="0" smtClean="0">
                <a:solidFill>
                  <a:schemeClr val="tx2"/>
                </a:solidFill>
              </a:rPr>
              <a:t>3</a:t>
            </a:r>
            <a:r>
              <a:rPr lang="en-US" sz="2400" b="1" i="1" baseline="30000" dirty="0" smtClean="0">
                <a:solidFill>
                  <a:schemeClr val="tx2"/>
                </a:solidFill>
              </a:rPr>
              <a:t>rd</a:t>
            </a:r>
            <a:r>
              <a:rPr lang="en-US" sz="2400" b="1" i="1" dirty="0" smtClean="0">
                <a:solidFill>
                  <a:schemeClr val="tx2"/>
                </a:solidFill>
              </a:rPr>
              <a:t> leading cause of death 15-19 year olds</a:t>
            </a:r>
          </a:p>
          <a:p>
            <a:pPr lvl="2"/>
            <a:r>
              <a:rPr lang="en-US" sz="2400" b="1" i="1" dirty="0" smtClean="0">
                <a:solidFill>
                  <a:schemeClr val="tx2"/>
                </a:solidFill>
              </a:rPr>
              <a:t>90% suffering from depression, mental disorder, substance abuse.</a:t>
            </a:r>
          </a:p>
          <a:p>
            <a:pPr lvl="2"/>
            <a:endParaRPr lang="en-US" sz="2400" b="1" i="1" dirty="0" smtClean="0">
              <a:solidFill>
                <a:schemeClr val="tx2"/>
              </a:solidFill>
            </a:endParaRPr>
          </a:p>
          <a:p>
            <a:r>
              <a:rPr lang="en-US" sz="2400" b="1" i="1" u="sng" dirty="0" smtClean="0">
                <a:solidFill>
                  <a:srgbClr val="663366"/>
                </a:solidFill>
              </a:rPr>
              <a:t>Cluster Suicide</a:t>
            </a:r>
            <a:r>
              <a:rPr lang="en-US" sz="2400" b="1" i="1" dirty="0" smtClean="0">
                <a:solidFill>
                  <a:schemeClr val="tx2"/>
                </a:solidFill>
              </a:rPr>
              <a:t>: a series of suicides occurring with a short period of time and involving several people in the same school or community.</a:t>
            </a:r>
          </a:p>
          <a:p>
            <a:pPr lvl="2"/>
            <a:r>
              <a:rPr lang="en-US" sz="2400" b="1" i="1" dirty="0" smtClean="0">
                <a:solidFill>
                  <a:schemeClr val="tx2"/>
                </a:solidFill>
              </a:rPr>
              <a:t>5% of all teen suicides</a:t>
            </a:r>
          </a:p>
          <a:p>
            <a:endParaRPr lang="en-US" sz="2400" b="1" i="1" dirty="0" smtClean="0">
              <a:solidFill>
                <a:schemeClr val="tx2"/>
              </a:solidFill>
            </a:endParaRPr>
          </a:p>
        </p:txBody>
      </p:sp>
      <p:pic>
        <p:nvPicPr>
          <p:cNvPr id="12" name="Content Placeholder 11" descr="suicide_speak_reach.jpg"/>
          <p:cNvPicPr>
            <a:picLocks noGrp="1" noChangeAspect="1"/>
          </p:cNvPicPr>
          <p:nvPr>
            <p:ph sz="quarter" idx="4"/>
          </p:nvPr>
        </p:nvPicPr>
        <p:blipFill>
          <a:blip r:embed="rId2"/>
          <a:srcRect t="-25423" b="-25423"/>
          <a:stretch>
            <a:fillRect/>
          </a:stretch>
        </p:blipFill>
        <p:spPr>
          <a:xfrm>
            <a:off x="4399878" y="1270000"/>
            <a:ext cx="4439322" cy="558799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3088" y="330201"/>
            <a:ext cx="6583362" cy="9906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/>
              <a:t>Strategies to Prevent Suicide</a:t>
            </a:r>
          </a:p>
        </p:txBody>
      </p:sp>
      <p:pic>
        <p:nvPicPr>
          <p:cNvPr id="15363" name="Picture 5" descr="blue box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9138" y="1738313"/>
            <a:ext cx="8007350" cy="446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Rectangle 6"/>
          <p:cNvSpPr>
            <a:spLocks noChangeArrowheads="1"/>
          </p:cNvSpPr>
          <p:nvPr/>
        </p:nvSpPr>
        <p:spPr bwMode="auto">
          <a:xfrm>
            <a:off x="2701925" y="1881188"/>
            <a:ext cx="393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2400" b="1">
                <a:solidFill>
                  <a:schemeClr val="bg1"/>
                </a:solidFill>
              </a:rPr>
              <a:t>Warning Signs of Suicide</a:t>
            </a:r>
            <a:r>
              <a:rPr lang="en-US" sz="240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5365" name="Line 7"/>
          <p:cNvSpPr>
            <a:spLocks noChangeShapeType="1"/>
          </p:cNvSpPr>
          <p:nvPr/>
        </p:nvSpPr>
        <p:spPr bwMode="auto">
          <a:xfrm>
            <a:off x="895350" y="2393950"/>
            <a:ext cx="7654925" cy="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5366" name="Picture 8" descr="caution sig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22350" y="2468563"/>
            <a:ext cx="628650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7" name="Rectangle 9"/>
          <p:cNvSpPr>
            <a:spLocks noChangeArrowheads="1"/>
          </p:cNvSpPr>
          <p:nvPr/>
        </p:nvSpPr>
        <p:spPr bwMode="auto">
          <a:xfrm>
            <a:off x="1612900" y="2540000"/>
            <a:ext cx="4997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Direct statements such as “I wish I were dead.” </a:t>
            </a:r>
          </a:p>
        </p:txBody>
      </p:sp>
      <p:pic>
        <p:nvPicPr>
          <p:cNvPr id="15368" name="Picture 10" descr="caution sig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22350" y="3170238"/>
            <a:ext cx="628650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9" name="Picture 11" descr="caution sig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22350" y="3873500"/>
            <a:ext cx="628650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0" name="Picture 12" descr="caution sig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22350" y="4576763"/>
            <a:ext cx="628650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1" name="Picture 13" descr="caution sig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22350" y="5280025"/>
            <a:ext cx="628650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54" name="Rectangle 14"/>
          <p:cNvSpPr>
            <a:spLocks noChangeArrowheads="1"/>
          </p:cNvSpPr>
          <p:nvPr/>
        </p:nvSpPr>
        <p:spPr bwMode="auto">
          <a:xfrm>
            <a:off x="1612900" y="3227388"/>
            <a:ext cx="5543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Indirect statements such as “I can’t take it anymore.” </a:t>
            </a:r>
          </a:p>
        </p:txBody>
      </p:sp>
      <p:sp>
        <p:nvSpPr>
          <p:cNvPr id="163855" name="Rectangle 15"/>
          <p:cNvSpPr>
            <a:spLocks noChangeArrowheads="1"/>
          </p:cNvSpPr>
          <p:nvPr/>
        </p:nvSpPr>
        <p:spPr bwMode="auto">
          <a:xfrm>
            <a:off x="1612900" y="3916363"/>
            <a:ext cx="6597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Writing poems, song lyrics, or diary entries that deal with death </a:t>
            </a:r>
          </a:p>
        </p:txBody>
      </p:sp>
      <p:sp>
        <p:nvSpPr>
          <p:cNvPr id="163856" name="Rectangle 16"/>
          <p:cNvSpPr>
            <a:spLocks noChangeArrowheads="1"/>
          </p:cNvSpPr>
          <p:nvPr/>
        </p:nvSpPr>
        <p:spPr bwMode="auto">
          <a:xfrm>
            <a:off x="1612900" y="4603750"/>
            <a:ext cx="3448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Direct or indirect suicide threats </a:t>
            </a:r>
          </a:p>
        </p:txBody>
      </p:sp>
      <p:sp>
        <p:nvSpPr>
          <p:cNvPr id="163857" name="Rectangle 17"/>
          <p:cNvSpPr>
            <a:spLocks noChangeArrowheads="1"/>
          </p:cNvSpPr>
          <p:nvPr/>
        </p:nvSpPr>
        <p:spPr bwMode="auto">
          <a:xfrm>
            <a:off x="1612900" y="5348288"/>
            <a:ext cx="3587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An unusual obsession with death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38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38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3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38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38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3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38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38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3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38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38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3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54" grpId="0"/>
      <p:bldP spid="163855" grpId="0"/>
      <p:bldP spid="163856" grpId="0"/>
      <p:bldP spid="16385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2263" y="554037"/>
            <a:ext cx="7164387" cy="9302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/>
              <a:t>Strategies to Prevent Suicide</a:t>
            </a:r>
          </a:p>
        </p:txBody>
      </p:sp>
      <p:pic>
        <p:nvPicPr>
          <p:cNvPr id="16387" name="Picture 3" descr="blue box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9138" y="1738313"/>
            <a:ext cx="8007350" cy="446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2701925" y="1881188"/>
            <a:ext cx="393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2400" b="1">
                <a:solidFill>
                  <a:schemeClr val="bg1"/>
                </a:solidFill>
              </a:rPr>
              <a:t>Warning Signs of Suicide</a:t>
            </a:r>
            <a:r>
              <a:rPr lang="en-US" sz="240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6389" name="Line 5"/>
          <p:cNvSpPr>
            <a:spLocks noChangeShapeType="1"/>
          </p:cNvSpPr>
          <p:nvPr/>
        </p:nvSpPr>
        <p:spPr bwMode="auto">
          <a:xfrm>
            <a:off x="895350" y="2393950"/>
            <a:ext cx="7654925" cy="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6390" name="Picture 6" descr="caution sig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22350" y="2468563"/>
            <a:ext cx="628650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1" name="Rectangle 7"/>
          <p:cNvSpPr>
            <a:spLocks noChangeArrowheads="1"/>
          </p:cNvSpPr>
          <p:nvPr/>
        </p:nvSpPr>
        <p:spPr bwMode="auto">
          <a:xfrm>
            <a:off x="1612900" y="2540000"/>
            <a:ext cx="2647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Withdrawal from friends </a:t>
            </a:r>
          </a:p>
        </p:txBody>
      </p:sp>
      <p:pic>
        <p:nvPicPr>
          <p:cNvPr id="16392" name="Picture 8" descr="caution sig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22350" y="3170238"/>
            <a:ext cx="628650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3" name="Picture 9" descr="caution sig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22350" y="3873500"/>
            <a:ext cx="628650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4" name="Picture 10" descr="caution sig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22350" y="4576763"/>
            <a:ext cx="628650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5" name="Picture 11" descr="caution sig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22350" y="5280025"/>
            <a:ext cx="628650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4876" name="Rectangle 12"/>
          <p:cNvSpPr>
            <a:spLocks noChangeArrowheads="1"/>
          </p:cNvSpPr>
          <p:nvPr/>
        </p:nvSpPr>
        <p:spPr bwMode="auto">
          <a:xfrm>
            <a:off x="1612900" y="3090863"/>
            <a:ext cx="68230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Dramatic changes in personality, hygiene, or appearance Impulsive, irrational, or unusual behavior </a:t>
            </a:r>
          </a:p>
        </p:txBody>
      </p:sp>
      <p:sp>
        <p:nvSpPr>
          <p:cNvPr id="164877" name="Rectangle 13"/>
          <p:cNvSpPr>
            <a:spLocks noChangeArrowheads="1"/>
          </p:cNvSpPr>
          <p:nvPr/>
        </p:nvSpPr>
        <p:spPr bwMode="auto">
          <a:xfrm>
            <a:off x="1612900" y="3916363"/>
            <a:ext cx="6407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 sense of guilt, shame, or rejection; negative self-evaluation </a:t>
            </a:r>
          </a:p>
        </p:txBody>
      </p:sp>
      <p:sp>
        <p:nvSpPr>
          <p:cNvPr id="164878" name="Rectangle 14"/>
          <p:cNvSpPr>
            <a:spLocks noChangeArrowheads="1"/>
          </p:cNvSpPr>
          <p:nvPr/>
        </p:nvSpPr>
        <p:spPr bwMode="auto">
          <a:xfrm>
            <a:off x="1612900" y="4603750"/>
            <a:ext cx="5873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Deterioration in schoolwork or recreational performance </a:t>
            </a:r>
          </a:p>
        </p:txBody>
      </p:sp>
      <p:sp>
        <p:nvSpPr>
          <p:cNvPr id="164879" name="Rectangle 15"/>
          <p:cNvSpPr>
            <a:spLocks noChangeArrowheads="1"/>
          </p:cNvSpPr>
          <p:nvPr/>
        </p:nvSpPr>
        <p:spPr bwMode="auto">
          <a:xfrm>
            <a:off x="1612900" y="5348288"/>
            <a:ext cx="3600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Giving away personal belongings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48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48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4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48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48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4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48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48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4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48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48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4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876" grpId="0"/>
      <p:bldP spid="164877" grpId="0"/>
      <p:bldP spid="164878" grpId="0"/>
      <p:bldP spid="16487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3088" y="554037"/>
            <a:ext cx="6716712" cy="9302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/>
              <a:t>Strategies to Prevent Suicide</a:t>
            </a:r>
          </a:p>
        </p:txBody>
      </p:sp>
      <p:pic>
        <p:nvPicPr>
          <p:cNvPr id="17411" name="Picture 3" descr="blue box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9138" y="1738313"/>
            <a:ext cx="8007350" cy="446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2701925" y="1881188"/>
            <a:ext cx="393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2400" b="1">
                <a:solidFill>
                  <a:schemeClr val="bg1"/>
                </a:solidFill>
              </a:rPr>
              <a:t>Warning Signs of Suicide</a:t>
            </a:r>
            <a:r>
              <a:rPr lang="en-US" sz="240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7413" name="Line 5"/>
          <p:cNvSpPr>
            <a:spLocks noChangeShapeType="1"/>
          </p:cNvSpPr>
          <p:nvPr/>
        </p:nvSpPr>
        <p:spPr bwMode="auto">
          <a:xfrm>
            <a:off x="895350" y="2393950"/>
            <a:ext cx="7654925" cy="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414" name="Picture 6" descr="caution sig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22350" y="2468563"/>
            <a:ext cx="628650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5" name="Rectangle 7"/>
          <p:cNvSpPr>
            <a:spLocks noChangeArrowheads="1"/>
          </p:cNvSpPr>
          <p:nvPr/>
        </p:nvSpPr>
        <p:spPr bwMode="auto">
          <a:xfrm>
            <a:off x="1612900" y="2540000"/>
            <a:ext cx="2012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Substance abuse </a:t>
            </a:r>
          </a:p>
        </p:txBody>
      </p:sp>
      <p:pic>
        <p:nvPicPr>
          <p:cNvPr id="17416" name="Picture 8" descr="caution sig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22350" y="3170238"/>
            <a:ext cx="628650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7" name="Picture 9" descr="caution sig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22350" y="3873500"/>
            <a:ext cx="628650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8" name="Picture 10" descr="caution sig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22350" y="4576763"/>
            <a:ext cx="628650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5900" name="Rectangle 12"/>
          <p:cNvSpPr>
            <a:spLocks noChangeArrowheads="1"/>
          </p:cNvSpPr>
          <p:nvPr/>
        </p:nvSpPr>
        <p:spPr bwMode="auto">
          <a:xfrm>
            <a:off x="1612900" y="3090863"/>
            <a:ext cx="68230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Complaints about physical symptoms, such as stomachaches, headaches, and fatigue </a:t>
            </a:r>
          </a:p>
        </p:txBody>
      </p:sp>
      <p:sp>
        <p:nvSpPr>
          <p:cNvPr id="165901" name="Rectangle 13"/>
          <p:cNvSpPr>
            <a:spLocks noChangeArrowheads="1"/>
          </p:cNvSpPr>
          <p:nvPr/>
        </p:nvSpPr>
        <p:spPr bwMode="auto">
          <a:xfrm>
            <a:off x="1612900" y="3916363"/>
            <a:ext cx="3917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Persistent boredom and indifference </a:t>
            </a:r>
          </a:p>
        </p:txBody>
      </p:sp>
      <p:sp>
        <p:nvSpPr>
          <p:cNvPr id="165902" name="Rectangle 14"/>
          <p:cNvSpPr>
            <a:spLocks noChangeArrowheads="1"/>
          </p:cNvSpPr>
          <p:nvPr/>
        </p:nvSpPr>
        <p:spPr bwMode="auto">
          <a:xfrm>
            <a:off x="1612900" y="4467225"/>
            <a:ext cx="65928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Violent actions, rebellious behavior, or running away Intolerance for praise or rewards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59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59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5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59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59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5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59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59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5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900" grpId="0"/>
      <p:bldP spid="165901" grpId="0"/>
      <p:bldP spid="16590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Depression / Teen Suicide</a:t>
            </a:r>
            <a:endParaRPr lang="en-US" dirty="0"/>
          </a:p>
        </p:txBody>
      </p:sp>
      <p:pic>
        <p:nvPicPr>
          <p:cNvPr id="4" name="Teen Depression Warning Signs - YouTube.mp4">
            <a:hlinkClick r:id="" action="ppaction://media"/>
          </p:cNvPr>
          <p:cNvPicPr/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98474" y="1600200"/>
            <a:ext cx="7082046" cy="4842164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614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Can You Help!!</a:t>
            </a:r>
            <a:endParaRPr lang="en-US" dirty="0"/>
          </a:p>
        </p:txBody>
      </p:sp>
      <p:pic>
        <p:nvPicPr>
          <p:cNvPr id="4" name="Content Placeholder 3" descr="Screen shot 2011-10-04 at 11.04.13 AM.png"/>
          <p:cNvPicPr>
            <a:picLocks noGrp="1" noChangeAspect="1"/>
          </p:cNvPicPr>
          <p:nvPr>
            <p:ph idx="1"/>
          </p:nvPr>
        </p:nvPicPr>
        <p:blipFill>
          <a:blip r:embed="rId2"/>
          <a:srcRect t="-51245" b="-51245"/>
          <a:stretch>
            <a:fillRect/>
          </a:stretch>
        </p:blipFill>
        <p:spPr>
          <a:xfrm>
            <a:off x="498474" y="484094"/>
            <a:ext cx="7556313" cy="4144963"/>
          </a:xfrm>
        </p:spPr>
      </p:pic>
      <p:sp>
        <p:nvSpPr>
          <p:cNvPr id="5" name="TextBox 4"/>
          <p:cNvSpPr txBox="1"/>
          <p:nvPr/>
        </p:nvSpPr>
        <p:spPr>
          <a:xfrm>
            <a:off x="1803400" y="51562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3675618"/>
            <a:ext cx="8647447" cy="3116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lnSpc>
                <a:spcPct val="90000"/>
              </a:lnSpc>
            </a:pPr>
            <a:r>
              <a:rPr lang="en-US" sz="2000" dirty="0" smtClean="0">
                <a:latin typeface="Helvetica" charset="0"/>
              </a:rPr>
              <a:t>Show that you care and are concerned.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>
                <a:latin typeface="Helvetica" charset="0"/>
              </a:rPr>
              <a:t>Help them seek professional help.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>
                <a:latin typeface="Helvetica" charset="0"/>
              </a:rPr>
              <a:t>Take any and all talk seriously.  Show empathy.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>
                <a:latin typeface="Helvetica" charset="0"/>
              </a:rPr>
              <a:t>Stress temporary nature of that problems or feelings.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>
                <a:latin typeface="Helvetica" charset="0"/>
              </a:rPr>
              <a:t>Make clear that you know they want to end their pain- but suicide is not the answer.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>
                <a:latin typeface="Helvetica" charset="0"/>
              </a:rPr>
              <a:t>Ask if they have a specific plan and means to follow through with it.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>
                <a:latin typeface="Helvetica" charset="0"/>
              </a:rPr>
              <a:t>Suggest they talk to a trusted adult.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>
                <a:latin typeface="Helvetica" charset="0"/>
              </a:rPr>
              <a:t>DO NOT AGREE TO “KEEP A SECRET.</a:t>
            </a:r>
          </a:p>
          <a:p>
            <a:pPr lvl="1">
              <a:lnSpc>
                <a:spcPct val="90000"/>
              </a:lnSpc>
            </a:pPr>
            <a:endParaRPr lang="en-US" sz="2000" dirty="0" smtClean="0">
              <a:latin typeface="Helvetica" charset="0"/>
            </a:endParaRPr>
          </a:p>
          <a:p>
            <a:pPr lvl="1">
              <a:lnSpc>
                <a:spcPct val="90000"/>
              </a:lnSpc>
            </a:pPr>
            <a:r>
              <a:rPr lang="en-US" sz="2000" dirty="0" smtClean="0">
                <a:latin typeface="Helvetica" charset="0"/>
              </a:rPr>
              <a:t>* Boy walking down the hallway and spills his books story.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Than Sad : Teen Depression</a:t>
            </a:r>
            <a:endParaRPr lang="en-US" dirty="0"/>
          </a:p>
        </p:txBody>
      </p:sp>
      <p:pic>
        <p:nvPicPr>
          <p:cNvPr id="4" name="More Than Sad Teen Depression (clip 1 of 5) - YouTube.mov">
            <a:hlinkClick r:id="" action="ppaction://media"/>
          </p:cNvPr>
          <p:cNvPicPr/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57313" y="1093100"/>
            <a:ext cx="7533731" cy="5283019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48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Chapter #5 Lesson 4</a:t>
            </a:r>
            <a:endParaRPr lang="en-US" b="1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>
                <a:solidFill>
                  <a:schemeClr val="tx1"/>
                </a:solidFill>
              </a:rPr>
              <a:t>Getting Help</a:t>
            </a:r>
            <a:endParaRPr lang="en-US" sz="2400" b="1" dirty="0">
              <a:solidFill>
                <a:schemeClr val="tx1"/>
              </a:solidFill>
            </a:endParaRPr>
          </a:p>
        </p:txBody>
      </p:sp>
      <p:pic>
        <p:nvPicPr>
          <p:cNvPr id="9" name="Picture Placeholder 8" descr="6165350-psychiatric-treatment-psychotherapy-rorschach-inkblot-concept-background.jpg"/>
          <p:cNvPicPr>
            <a:picLocks noGrp="1" noChangeAspect="1"/>
          </p:cNvPicPr>
          <p:nvPr>
            <p:ph type="pic" sz="quarter" idx="12"/>
          </p:nvPr>
        </p:nvPicPr>
        <p:blipFill>
          <a:blip r:embed="rId2"/>
          <a:srcRect t="-10969" b="-10969"/>
          <a:stretch>
            <a:fillRect/>
          </a:stretch>
        </p:blipFill>
        <p:spPr>
          <a:xfrm>
            <a:off x="4624388" y="0"/>
            <a:ext cx="2057400" cy="2413000"/>
          </a:xfrm>
        </p:spPr>
      </p:pic>
      <p:pic>
        <p:nvPicPr>
          <p:cNvPr id="10" name="Picture Placeholder 9" descr="def-thumb.jpg"/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t="-24657" b="-24657"/>
          <a:stretch>
            <a:fillRect/>
          </a:stretch>
        </p:blipFill>
        <p:spPr>
          <a:xfrm>
            <a:off x="6802438" y="2108200"/>
            <a:ext cx="2341562" cy="2638218"/>
          </a:xfrm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Picture 10" descr="psychotherapy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7250" y="448549"/>
            <a:ext cx="3411414" cy="38582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Help is Needed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889000" y="2032000"/>
            <a:ext cx="584321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Feeling trapped or worrying all the time </a:t>
            </a:r>
          </a:p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89000" y="2678331"/>
            <a:ext cx="77044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Feelings that affect sleep, eating habits, schoolwork, job performance, or relationships 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888999" y="3541638"/>
            <a:ext cx="716578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Becoming involved with alcohol or other drugs </a:t>
            </a:r>
          </a:p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889000" y="4280302"/>
            <a:ext cx="825791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Becoming increasingly aggressive, violent, or reckles</a:t>
            </a:r>
            <a:r>
              <a:rPr lang="en-US" dirty="0" smtClean="0"/>
              <a:t>s </a:t>
            </a:r>
          </a:p>
          <a:p>
            <a:endParaRPr lang="en-US" dirty="0"/>
          </a:p>
        </p:txBody>
      </p:sp>
      <p:pic>
        <p:nvPicPr>
          <p:cNvPr id="14" name="Picture 13" descr="MentalHealthServicesBann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5484" y="4913979"/>
            <a:ext cx="5997824" cy="1732705"/>
          </a:xfrm>
          <a:prstGeom prst="rect">
            <a:avLst/>
          </a:prstGeom>
        </p:spPr>
      </p:pic>
      <p:pic>
        <p:nvPicPr>
          <p:cNvPr id="15" name="Picture 14" descr="23327-mental-health-services-louisville-ky-loving-care-inc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8735" y="90369"/>
            <a:ext cx="1906959" cy="19416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3088" y="1019175"/>
            <a:ext cx="8113712" cy="9302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>
                <a:solidFill>
                  <a:srgbClr val="1D5EAB"/>
                </a:solidFill>
              </a:rPr>
              <a:t>Mental Health Professionals </a:t>
            </a:r>
          </a:p>
        </p:txBody>
      </p:sp>
      <p:pic>
        <p:nvPicPr>
          <p:cNvPr id="15363" name="Picture 4" descr="3 boxes lead to 3 box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663" y="1831975"/>
            <a:ext cx="8169275" cy="396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Rectangle 5"/>
          <p:cNvSpPr>
            <a:spLocks noChangeArrowheads="1"/>
          </p:cNvSpPr>
          <p:nvPr/>
        </p:nvSpPr>
        <p:spPr bwMode="auto">
          <a:xfrm>
            <a:off x="763588" y="2203450"/>
            <a:ext cx="2263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r>
              <a:rPr lang="en-US" sz="2400" b="1">
                <a:solidFill>
                  <a:schemeClr val="bg1"/>
                </a:solidFill>
              </a:rPr>
              <a:t>Counselor </a:t>
            </a:r>
          </a:p>
        </p:txBody>
      </p:sp>
      <p:sp>
        <p:nvSpPr>
          <p:cNvPr id="15365" name="Rectangle 6"/>
          <p:cNvSpPr>
            <a:spLocks noChangeArrowheads="1"/>
          </p:cNvSpPr>
          <p:nvPr/>
        </p:nvSpPr>
        <p:spPr bwMode="auto">
          <a:xfrm>
            <a:off x="763588" y="3332163"/>
            <a:ext cx="22637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r>
              <a:rPr lang="en-US" sz="2400" b="1">
                <a:solidFill>
                  <a:schemeClr val="bg1"/>
                </a:solidFill>
              </a:rPr>
              <a:t>School Psychologist </a:t>
            </a:r>
          </a:p>
        </p:txBody>
      </p:sp>
      <p:sp>
        <p:nvSpPr>
          <p:cNvPr id="15366" name="Rectangle 7"/>
          <p:cNvSpPr>
            <a:spLocks noChangeArrowheads="1"/>
          </p:cNvSpPr>
          <p:nvPr/>
        </p:nvSpPr>
        <p:spPr bwMode="auto">
          <a:xfrm>
            <a:off x="763588" y="4881563"/>
            <a:ext cx="2263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r>
              <a:rPr lang="en-US" sz="2400" b="1">
                <a:solidFill>
                  <a:schemeClr val="bg1"/>
                </a:solidFill>
              </a:rPr>
              <a:t>Psychiatrist </a:t>
            </a:r>
          </a:p>
        </p:txBody>
      </p:sp>
      <p:sp>
        <p:nvSpPr>
          <p:cNvPr id="178184" name="Rectangle 8"/>
          <p:cNvSpPr>
            <a:spLocks noChangeArrowheads="1"/>
          </p:cNvSpPr>
          <p:nvPr/>
        </p:nvSpPr>
        <p:spPr bwMode="auto">
          <a:xfrm>
            <a:off x="3367088" y="2101850"/>
            <a:ext cx="51260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r>
              <a:rPr lang="en-US"/>
              <a:t>A professional who handles personal and educational matters </a:t>
            </a:r>
          </a:p>
        </p:txBody>
      </p:sp>
      <p:sp>
        <p:nvSpPr>
          <p:cNvPr id="178185" name="Rectangle 9"/>
          <p:cNvSpPr>
            <a:spLocks noChangeArrowheads="1"/>
          </p:cNvSpPr>
          <p:nvPr/>
        </p:nvSpPr>
        <p:spPr bwMode="auto">
          <a:xfrm>
            <a:off x="3367088" y="3314700"/>
            <a:ext cx="5126037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r>
              <a:rPr lang="en-US"/>
              <a:t>A professional who specializes in the assessment of learning, emotional, and behavioral problems of schoolchildren </a:t>
            </a:r>
          </a:p>
        </p:txBody>
      </p:sp>
      <p:sp>
        <p:nvSpPr>
          <p:cNvPr id="178186" name="Rectangle 10"/>
          <p:cNvSpPr>
            <a:spLocks noChangeArrowheads="1"/>
          </p:cNvSpPr>
          <p:nvPr/>
        </p:nvSpPr>
        <p:spPr bwMode="auto">
          <a:xfrm>
            <a:off x="3367088" y="4800600"/>
            <a:ext cx="51260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r>
              <a:rPr lang="en-US"/>
              <a:t>A physician who diagnoses and treats mental disorders and can prescribe medications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781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818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1781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818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1781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818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184" grpId="0"/>
      <p:bldP spid="178185" grpId="0"/>
      <p:bldP spid="17818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3088" y="508001"/>
            <a:ext cx="7377112" cy="838199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>
                <a:solidFill>
                  <a:srgbClr val="1D5EAB"/>
                </a:solidFill>
              </a:rPr>
              <a:t>Mental Health Professionals </a:t>
            </a:r>
            <a:endParaRPr lang="en-US" dirty="0">
              <a:solidFill>
                <a:srgbClr val="1D5EAB"/>
              </a:solidFill>
            </a:endParaRPr>
          </a:p>
        </p:txBody>
      </p:sp>
      <p:pic>
        <p:nvPicPr>
          <p:cNvPr id="16387" name="Picture 3" descr="3 boxes lead to 3 box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663" y="1831975"/>
            <a:ext cx="8169275" cy="396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763588" y="2203450"/>
            <a:ext cx="2263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r>
              <a:rPr lang="en-US" sz="2400" b="1">
                <a:solidFill>
                  <a:schemeClr val="bg1"/>
                </a:solidFill>
              </a:rPr>
              <a:t>Neurologist</a:t>
            </a:r>
            <a:r>
              <a:rPr lang="en-US" sz="240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763588" y="3351213"/>
            <a:ext cx="22637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r>
              <a:rPr lang="en-US" sz="2400" b="1">
                <a:solidFill>
                  <a:schemeClr val="bg1"/>
                </a:solidFill>
              </a:rPr>
              <a:t>Clinical Psychologist</a:t>
            </a:r>
            <a:r>
              <a:rPr lang="en-US" sz="240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763588" y="4699000"/>
            <a:ext cx="22637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r>
              <a:rPr lang="en-US" sz="2400" b="1">
                <a:solidFill>
                  <a:schemeClr val="bg1"/>
                </a:solidFill>
              </a:rPr>
              <a:t>Psychiatric Social Worker</a:t>
            </a:r>
            <a:r>
              <a:rPr lang="en-US" sz="240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79207" name="Rectangle 7"/>
          <p:cNvSpPr>
            <a:spLocks noChangeArrowheads="1"/>
          </p:cNvSpPr>
          <p:nvPr/>
        </p:nvSpPr>
        <p:spPr bwMode="auto">
          <a:xfrm>
            <a:off x="3367088" y="2101850"/>
            <a:ext cx="51260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r>
              <a:rPr lang="en-US"/>
              <a:t>A physician who specializes in physical disorders of the brain and nervous system </a:t>
            </a:r>
          </a:p>
        </p:txBody>
      </p:sp>
      <p:sp>
        <p:nvSpPr>
          <p:cNvPr id="179208" name="Rectangle 8"/>
          <p:cNvSpPr>
            <a:spLocks noChangeArrowheads="1"/>
          </p:cNvSpPr>
          <p:nvPr/>
        </p:nvSpPr>
        <p:spPr bwMode="auto">
          <a:xfrm>
            <a:off x="3367088" y="3314700"/>
            <a:ext cx="5126037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r>
              <a:rPr lang="en-US"/>
              <a:t>A professional who diagnoses and treats emotional and behavioral disorders with counseling. Some can prescribe medications</a:t>
            </a:r>
          </a:p>
        </p:txBody>
      </p:sp>
      <p:sp>
        <p:nvSpPr>
          <p:cNvPr id="179209" name="Rectangle 9"/>
          <p:cNvSpPr>
            <a:spLocks noChangeArrowheads="1"/>
          </p:cNvSpPr>
          <p:nvPr/>
        </p:nvSpPr>
        <p:spPr bwMode="auto">
          <a:xfrm>
            <a:off x="3367088" y="4664075"/>
            <a:ext cx="5126037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r>
              <a:rPr lang="en-US"/>
              <a:t>A professional who provides guidance and treatment for emotional problems in a hospital, mental health clinic, or family service agency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792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920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1792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920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1792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920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207" grpId="0"/>
      <p:bldP spid="179208" grpId="0"/>
      <p:bldP spid="17920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0"/>
            <a:ext cx="7556313" cy="1600200"/>
          </a:xfrm>
        </p:spPr>
        <p:txBody>
          <a:bodyPr/>
          <a:lstStyle/>
          <a:p>
            <a:r>
              <a:rPr lang="en-US" dirty="0" smtClean="0"/>
              <a:t>Treatment 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762000"/>
            <a:ext cx="7556313" cy="6096000"/>
          </a:xfrm>
        </p:spPr>
        <p:txBody>
          <a:bodyPr>
            <a:normAutofit fontScale="85000" lnSpcReduction="20000"/>
          </a:bodyPr>
          <a:lstStyle/>
          <a:p>
            <a:r>
              <a:rPr lang="en-US" sz="2400" b="1" i="1" u="sng" dirty="0" smtClean="0">
                <a:solidFill>
                  <a:schemeClr val="accent1"/>
                </a:solidFill>
              </a:rPr>
              <a:t>Psychotherapy</a:t>
            </a:r>
            <a:r>
              <a:rPr lang="en-US" sz="2400" b="1" i="1" dirty="0" smtClean="0">
                <a:solidFill>
                  <a:schemeClr val="accent1"/>
                </a:solidFill>
              </a:rPr>
              <a:t>: </a:t>
            </a:r>
            <a:r>
              <a:rPr lang="en-US" sz="2400" dirty="0" smtClean="0"/>
              <a:t>An ongoing dialogue between a patient and a mental health professional </a:t>
            </a:r>
            <a:endParaRPr lang="en-US" sz="2400" b="1" i="1" u="sng" dirty="0" smtClean="0">
              <a:solidFill>
                <a:schemeClr val="accent1"/>
              </a:solidFill>
            </a:endParaRPr>
          </a:p>
          <a:p>
            <a:r>
              <a:rPr lang="en-US" sz="2400" b="1" i="1" u="sng" dirty="0" smtClean="0">
                <a:solidFill>
                  <a:schemeClr val="accent1"/>
                </a:solidFill>
              </a:rPr>
              <a:t>Behavior Therapy</a:t>
            </a:r>
            <a:r>
              <a:rPr lang="en-US" sz="2400" b="1" i="1" dirty="0" smtClean="0">
                <a:solidFill>
                  <a:schemeClr val="accent1"/>
                </a:solidFill>
              </a:rPr>
              <a:t>  : </a:t>
            </a:r>
            <a:r>
              <a:rPr lang="en-US" sz="2400" dirty="0" smtClean="0"/>
              <a:t>A treatment process that focuses on changing unwanted behaviors through rewards and reinforcements</a:t>
            </a:r>
            <a:endParaRPr lang="en-US" sz="2400" b="1" i="1" u="sng" dirty="0" smtClean="0">
              <a:solidFill>
                <a:schemeClr val="accent1"/>
              </a:solidFill>
            </a:endParaRPr>
          </a:p>
          <a:p>
            <a:r>
              <a:rPr lang="en-US" sz="2400" b="1" i="1" u="sng" dirty="0" smtClean="0">
                <a:solidFill>
                  <a:schemeClr val="accent1"/>
                </a:solidFill>
              </a:rPr>
              <a:t>Cognitive Therapy</a:t>
            </a:r>
            <a:r>
              <a:rPr lang="en-US" sz="2400" b="1" i="1" dirty="0" smtClean="0">
                <a:solidFill>
                  <a:schemeClr val="accent1"/>
                </a:solidFill>
              </a:rPr>
              <a:t> : </a:t>
            </a:r>
            <a:r>
              <a:rPr lang="en-US" sz="2400" dirty="0" smtClean="0"/>
              <a:t>A treatment method designed to identify and correct distorted thinking patterns that can lead to feelings and behaviors that may be troublesome, self-defeating, or self-destructive</a:t>
            </a:r>
          </a:p>
          <a:p>
            <a:r>
              <a:rPr lang="en-US" sz="2400" b="1" i="1" u="sng" dirty="0" smtClean="0">
                <a:solidFill>
                  <a:schemeClr val="accent1"/>
                </a:solidFill>
              </a:rPr>
              <a:t>Family Therapy</a:t>
            </a:r>
            <a:r>
              <a:rPr lang="en-US" sz="2400" b="1" i="1" dirty="0" smtClean="0">
                <a:solidFill>
                  <a:schemeClr val="accent1"/>
                </a:solidFill>
              </a:rPr>
              <a:t> : </a:t>
            </a:r>
            <a:r>
              <a:rPr lang="en-US" sz="2400" dirty="0" smtClean="0"/>
              <a:t>Treatment that</a:t>
            </a:r>
            <a:r>
              <a:rPr lang="en-US" sz="2400" b="1" dirty="0" smtClean="0"/>
              <a:t> </a:t>
            </a:r>
            <a:r>
              <a:rPr lang="en-US" sz="2400" dirty="0" smtClean="0"/>
              <a:t>focuses on helping the family function in more positive and constructive</a:t>
            </a:r>
            <a:r>
              <a:rPr lang="en-US" sz="2400" b="1" dirty="0" smtClean="0"/>
              <a:t> </a:t>
            </a:r>
            <a:r>
              <a:rPr lang="en-US" sz="2400" dirty="0" smtClean="0"/>
              <a:t>ways by exploring patterns in communication and providing support and education </a:t>
            </a:r>
          </a:p>
          <a:p>
            <a:r>
              <a:rPr lang="en-US" sz="2400" b="1" i="1" u="sng" dirty="0" smtClean="0">
                <a:solidFill>
                  <a:schemeClr val="accent1"/>
                </a:solidFill>
              </a:rPr>
              <a:t>Group Therapy</a:t>
            </a:r>
            <a:r>
              <a:rPr lang="en-US" sz="2400" b="1" i="1" dirty="0" smtClean="0">
                <a:solidFill>
                  <a:schemeClr val="accent1"/>
                </a:solidFill>
              </a:rPr>
              <a:t>  : </a:t>
            </a:r>
            <a:r>
              <a:rPr lang="en-US" sz="2400" dirty="0" smtClean="0"/>
              <a:t>Treating a group of people who have similar problems and who meet regularly with a trained counselor. </a:t>
            </a:r>
          </a:p>
          <a:p>
            <a:r>
              <a:rPr lang="en-US" sz="2400" b="1" i="1" u="sng" dirty="0" smtClean="0">
                <a:solidFill>
                  <a:schemeClr val="accent1"/>
                </a:solidFill>
              </a:rPr>
              <a:t>Drug Therapy</a:t>
            </a:r>
            <a:r>
              <a:rPr lang="en-US" sz="2400" b="1" i="1" dirty="0" smtClean="0">
                <a:solidFill>
                  <a:schemeClr val="accent1"/>
                </a:solidFill>
              </a:rPr>
              <a:t> : : </a:t>
            </a:r>
            <a:r>
              <a:rPr lang="en-US" sz="2400" dirty="0" smtClean="0"/>
              <a:t>The use of certain medications to treat or reduce symptoms of a mental disorder.</a:t>
            </a:r>
            <a:endParaRPr lang="en-US" sz="2400" b="1" i="1" u="sng" dirty="0" smtClean="0">
              <a:solidFill>
                <a:schemeClr val="accent1"/>
              </a:solidFill>
            </a:endParaRP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Understanding Depression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385212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b="1" i="1" dirty="0" smtClean="0">
                <a:solidFill>
                  <a:srgbClr val="663366"/>
                </a:solidFill>
              </a:rPr>
              <a:t>	</a:t>
            </a:r>
            <a:r>
              <a:rPr lang="en-US" sz="2400" b="1" i="1" u="sng" dirty="0" smtClean="0">
                <a:solidFill>
                  <a:srgbClr val="663366"/>
                </a:solidFill>
              </a:rPr>
              <a:t>Depression</a:t>
            </a:r>
            <a:r>
              <a:rPr lang="en-US" sz="2400" b="1" i="1" dirty="0" smtClean="0"/>
              <a:t>: is a prolonged feeling of helplessness,   			  hopelessness, and sadness.</a:t>
            </a:r>
          </a:p>
          <a:p>
            <a:pPr lvl="1"/>
            <a:endParaRPr lang="en-US" sz="2200" b="1" i="1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309770" y="5452323"/>
            <a:ext cx="88342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     15-20 % teens are diagnosed  with depression – 2x as high in Girls than in Boys </a:t>
            </a:r>
            <a:endParaRPr lang="en-US" sz="16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474" y="2556723"/>
            <a:ext cx="7264400" cy="28956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09770" y="6103186"/>
            <a:ext cx="77450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u="sng" dirty="0" smtClean="0">
                <a:solidFill>
                  <a:srgbClr val="663366"/>
                </a:solidFill>
              </a:rPr>
              <a:t>Apathy</a:t>
            </a:r>
            <a:r>
              <a:rPr lang="en-US" sz="2400" dirty="0" smtClean="0"/>
              <a:t>: </a:t>
            </a:r>
            <a:r>
              <a:rPr lang="en-US" sz="24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lack of strong feeling, interest, or concern.</a:t>
            </a:r>
            <a:endParaRPr lang="en-US" sz="2400" b="1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Than Sad : Teen Depression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16" name="More Than Sad Teen Depression (clip 2 of 5) - YouTube.mov">
            <a:hlinkClick r:id="" action="ppaction://media"/>
          </p:cNvPr>
          <p:cNvPicPr/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98474" y="1600200"/>
            <a:ext cx="7556313" cy="499835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826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creen shot 2011-10-02 at 4.41.58 PM.png"/>
          <p:cNvPicPr>
            <a:picLocks noGrp="1" noChangeAspect="1"/>
          </p:cNvPicPr>
          <p:nvPr>
            <p:ph idx="4294967295"/>
          </p:nvPr>
        </p:nvPicPr>
        <p:blipFill>
          <a:blip r:embed="rId2"/>
          <a:srcRect t="-5965" b="-5965"/>
          <a:stretch>
            <a:fillRect/>
          </a:stretch>
        </p:blipFill>
        <p:spPr>
          <a:xfrm>
            <a:off x="511119" y="557624"/>
            <a:ext cx="8208884" cy="580858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Than Sad : Teen Depression</a:t>
            </a:r>
            <a:endParaRPr lang="en-US" dirty="0"/>
          </a:p>
        </p:txBody>
      </p:sp>
      <p:pic>
        <p:nvPicPr>
          <p:cNvPr id="4" name="More Than Sad Teen Depression (clip 3 of 5) - YouTube.mov">
            <a:hlinkClick r:id="" action="ppaction://media"/>
          </p:cNvPr>
          <p:cNvPicPr/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65666" y="1208185"/>
            <a:ext cx="7841909" cy="5266449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420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Causes and Effects of Depression</a:t>
            </a:r>
            <a:endParaRPr lang="en-US" dirty="0"/>
          </a:p>
        </p:txBody>
      </p:sp>
      <p:pic>
        <p:nvPicPr>
          <p:cNvPr id="3" name="Picture 2" descr="Screen shot 2011-10-02 at 4.45.25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687" y="1197720"/>
            <a:ext cx="7658100" cy="2654300"/>
          </a:xfrm>
          <a:prstGeom prst="rect">
            <a:avLst/>
          </a:prstGeom>
        </p:spPr>
      </p:pic>
      <p:pic>
        <p:nvPicPr>
          <p:cNvPr id="4" name="Picture 3" descr="Screen shot 2011-10-02 at 4.46.07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3962" y="4123676"/>
            <a:ext cx="6217094" cy="27343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Than Sad : Teen Depression</a:t>
            </a:r>
            <a:endParaRPr lang="en-US" dirty="0"/>
          </a:p>
        </p:txBody>
      </p:sp>
      <p:pic>
        <p:nvPicPr>
          <p:cNvPr id="5" name="More Than Sad Teen Depression (clip 4 of 5) - YouTube.mov">
            <a:hlinkClick r:id="" action="ppaction://media"/>
          </p:cNvPr>
          <p:cNvPicPr/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98474" y="1409549"/>
            <a:ext cx="7045355" cy="4817252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416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Advantage">
  <a:themeElements>
    <a:clrScheme name="Advantage">
      <a:dk1>
        <a:sysClr val="windowText" lastClr="000000"/>
      </a:dk1>
      <a:lt1>
        <a:sysClr val="window" lastClr="FFFFFF"/>
      </a:lt1>
      <a:dk2>
        <a:srgbClr val="2B142D"/>
      </a:dk2>
      <a:lt2>
        <a:srgbClr val="C3AFCC"/>
      </a:lt2>
      <a:accent1>
        <a:srgbClr val="663366"/>
      </a:accent1>
      <a:accent2>
        <a:srgbClr val="330F42"/>
      </a:accent2>
      <a:accent3>
        <a:srgbClr val="666699"/>
      </a:accent3>
      <a:accent4>
        <a:srgbClr val="999966"/>
      </a:accent4>
      <a:accent5>
        <a:srgbClr val="F7901E"/>
      </a:accent5>
      <a:accent6>
        <a:srgbClr val="A3A101"/>
      </a:accent6>
      <a:hlink>
        <a:srgbClr val="BC5FBC"/>
      </a:hlink>
      <a:folHlink>
        <a:srgbClr val="9775A7"/>
      </a:folHlink>
    </a:clrScheme>
    <a:fontScheme name="Advantage">
      <a:majorFont>
        <a:latin typeface="Rockwell"/>
        <a:ea typeface=""/>
        <a:cs typeface=""/>
        <a:font script="Jpan" typeface="ＭＳ ゴシック"/>
      </a:majorFont>
      <a:minorFont>
        <a:latin typeface="Rockwell"/>
        <a:ea typeface=""/>
        <a:cs typeface=""/>
        <a:font script="Jpan" typeface="ＭＳ ゴシック"/>
      </a:minorFont>
    </a:fontScheme>
    <a:fmtScheme name="Advantag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gradFill rotWithShape="1">
          <a:gsLst>
            <a:gs pos="0">
              <a:schemeClr val="phClr"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twoPt" dir="tl">
              <a:rot lat="0" lon="0" rev="4500000"/>
            </a:lightRig>
          </a:scene3d>
          <a:sp3d>
            <a:bevelT w="635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Advantage.thmx</Template>
  <TotalTime>725</TotalTime>
  <Words>1189</Words>
  <Application>Microsoft Macintosh PowerPoint</Application>
  <PresentationFormat>On-screen Show (4:3)</PresentationFormat>
  <Paragraphs>124</Paragraphs>
  <Slides>34</Slides>
  <Notes>9</Notes>
  <HiddenSlides>0</HiddenSlides>
  <MMClips>12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Advantage</vt:lpstr>
      <vt:lpstr>Chapter #5  Lesson 1</vt:lpstr>
      <vt:lpstr>Understanding Anxiety</vt:lpstr>
      <vt:lpstr>More Than Sad : Teen Depression</vt:lpstr>
      <vt:lpstr>Understanding Depression</vt:lpstr>
      <vt:lpstr>More Than Sad : Teen Depression </vt:lpstr>
      <vt:lpstr>Slide 6</vt:lpstr>
      <vt:lpstr>More Than Sad : Teen Depression</vt:lpstr>
      <vt:lpstr>Causes and Effects of Depression</vt:lpstr>
      <vt:lpstr>More Than Sad : Teen Depression</vt:lpstr>
      <vt:lpstr>Getting Help for Depression</vt:lpstr>
      <vt:lpstr>More Than Sad : Teen Depression</vt:lpstr>
      <vt:lpstr>Chapter #5 Lesson 2</vt:lpstr>
      <vt:lpstr>Understanding Mental Disorders</vt:lpstr>
      <vt:lpstr>Anxiety Disorders</vt:lpstr>
      <vt:lpstr>Phobia: A strong, irrational fear of something specific, such as heights or social situations.  </vt:lpstr>
      <vt:lpstr>Cotton Ball Phobia!!!!</vt:lpstr>
      <vt:lpstr>Obsessive Compulsive Disorder</vt:lpstr>
      <vt:lpstr>Post Traumatic Stress Disorder</vt:lpstr>
      <vt:lpstr>Impulse Control Disorders</vt:lpstr>
      <vt:lpstr>Misc. Mental Disorders</vt:lpstr>
      <vt:lpstr>Bipolar Disorder</vt:lpstr>
      <vt:lpstr>Schizophrenia :</vt:lpstr>
      <vt:lpstr>Chapter #5 Lesson 3</vt:lpstr>
      <vt:lpstr>Knowing the Facts of Suicide</vt:lpstr>
      <vt:lpstr>Strategies to Prevent Suicide</vt:lpstr>
      <vt:lpstr>Strategies to Prevent Suicide</vt:lpstr>
      <vt:lpstr>Strategies to Prevent Suicide</vt:lpstr>
      <vt:lpstr>Depression / Teen Suicide</vt:lpstr>
      <vt:lpstr>How Can You Help!!</vt:lpstr>
      <vt:lpstr>Chapter #5 Lesson 4</vt:lpstr>
      <vt:lpstr>When Help is Needed</vt:lpstr>
      <vt:lpstr>Mental Health Professionals </vt:lpstr>
      <vt:lpstr>Mental Health Professionals </vt:lpstr>
      <vt:lpstr>Treatment Methods</vt:lpstr>
    </vt:vector>
  </TitlesOfParts>
  <Company>ISD 728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#5  Lesson 1</dc:title>
  <dc:creator>user</dc:creator>
  <cp:lastModifiedBy>user</cp:lastModifiedBy>
  <cp:revision>38</cp:revision>
  <dcterms:created xsi:type="dcterms:W3CDTF">2012-07-29T18:02:18Z</dcterms:created>
  <dcterms:modified xsi:type="dcterms:W3CDTF">2012-07-29T18:05:45Z</dcterms:modified>
</cp:coreProperties>
</file>