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D6F8B-5F9F-904B-8E14-8E95648CD2D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12729-9210-F941-9C2A-32E84469C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2729-9210-F941-9C2A-32E84469C5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2729-9210-F941-9C2A-32E84469C5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2729-9210-F941-9C2A-32E84469C5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2729-9210-F941-9C2A-32E84469C5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2729-9210-F941-9C2A-32E84469C5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2729-9210-F941-9C2A-32E84469C5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2729-9210-F941-9C2A-32E84469C5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2729-9210-F941-9C2A-32E84469C5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2729-9210-F941-9C2A-32E84469C5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2729-9210-F941-9C2A-32E84469C5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2729-9210-F941-9C2A-32E84469C5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766AD49B-01E8-3642-BDA2-3DB66339FF6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91DEBB0B-799D-984B-9C02-3A0DD34A8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7.png"/><Relationship Id="rId1" Type="http://schemas.openxmlformats.org/officeDocument/2006/relationships/video" Target="file://localhost/Users/michael.cross/Desktop/Health%20Curriculum%202011-12/Unit%20%232%20Health%20Folder/unit%20%232%20videoes/Robot%20Chicken%20Quicksand%20-%20YouTube.mov" TargetMode="External"/><Relationship Id="rId2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video" Target="file://localhost/Users/michael.cross/Desktop/Health%20Curriculum%202011-12/Unit%20%232%20Health%20Folder/unit%20%232%20videoes/A%20Bad%20Day%20At%20The%20Office%20-%20YouTube.mov" TargetMode="Externa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923" y="4677844"/>
            <a:ext cx="5706789" cy="1022311"/>
          </a:xfrm>
        </p:spPr>
        <p:txBody>
          <a:bodyPr/>
          <a:lstStyle/>
          <a:p>
            <a:r>
              <a:rPr lang="en-US" dirty="0" smtClean="0"/>
              <a:t>Chapter #4 Lesson#1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98041" y="5700156"/>
            <a:ext cx="5396671" cy="75898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Understanding Stress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funny-st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386" y="387240"/>
            <a:ext cx="5533508" cy="4584907"/>
          </a:xfrm>
          <a:prstGeom prst="rect">
            <a:avLst/>
          </a:prstGeom>
        </p:spPr>
      </p:pic>
      <p:pic>
        <p:nvPicPr>
          <p:cNvPr id="6" name="Picture 5" descr="you str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64" y="1130135"/>
            <a:ext cx="2691277" cy="3842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Healthy And </a:t>
            </a:r>
            <a:br>
              <a:rPr lang="en-US" dirty="0" smtClean="0"/>
            </a:br>
            <a:r>
              <a:rPr lang="en-US" dirty="0" smtClean="0"/>
              <a:t>Building Resiliency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029132"/>
            <a:ext cx="8293517" cy="4828868"/>
          </a:xfrm>
        </p:spPr>
        <p:txBody>
          <a:bodyPr>
            <a:normAutofit fontScale="85000" lnSpcReduction="20000"/>
          </a:bodyPr>
          <a:lstStyle/>
          <a:p>
            <a:r>
              <a:rPr lang="en-US" sz="2353" b="1" i="1" u="sng" dirty="0" smtClean="0"/>
              <a:t>Get Adequate Rest </a:t>
            </a:r>
          </a:p>
          <a:p>
            <a:pPr marL="0" indent="0">
              <a:buNone/>
            </a:pPr>
            <a:r>
              <a:rPr lang="en-US" dirty="0" smtClean="0"/>
              <a:t>Adequate sleep can help you face the challenges and demands of the next day. </a:t>
            </a:r>
          </a:p>
          <a:p>
            <a:pPr marL="0" indent="0">
              <a:buNone/>
            </a:pPr>
            <a:r>
              <a:rPr lang="en-US" dirty="0" smtClean="0"/>
              <a:t>Using time-management skills will allow you to get the eight to nine hours of sleep that you need each night. </a:t>
            </a:r>
          </a:p>
          <a:p>
            <a:r>
              <a:rPr lang="en-US" sz="2353" b="1" i="1" u="sng" dirty="0" smtClean="0"/>
              <a:t>Get Regular Physical Activity</a:t>
            </a:r>
          </a:p>
          <a:p>
            <a:pPr marL="0" indent="0">
              <a:buNone/>
            </a:pPr>
            <a:r>
              <a:rPr lang="en-US" dirty="0" smtClean="0"/>
              <a:t>Participating in regular physical activity benefits your overall health. </a:t>
            </a:r>
          </a:p>
          <a:p>
            <a:pPr marL="0" indent="0">
              <a:buNone/>
            </a:pPr>
            <a:r>
              <a:rPr lang="en-US" dirty="0" smtClean="0"/>
              <a:t> Physical activity can release pent-up energy, clear your mind, increase your energy level and your endurance, and help you sleep better.</a:t>
            </a:r>
            <a:endParaRPr lang="en-US" b="1" i="1" u="sng" dirty="0" smtClean="0"/>
          </a:p>
          <a:p>
            <a:r>
              <a:rPr lang="en-US" sz="2353" b="1" i="1" u="sng" dirty="0" smtClean="0"/>
              <a:t>Eat Nutritious Foods</a:t>
            </a:r>
          </a:p>
          <a:p>
            <a:pPr marL="0" indent="0">
              <a:buNone/>
            </a:pPr>
            <a:r>
              <a:rPr lang="en-US" dirty="0" smtClean="0"/>
              <a:t>Eating a variety of healthful foods and drinking plenty of water not only helps your body function properly, but it also reduces the effects of stress. </a:t>
            </a:r>
          </a:p>
          <a:p>
            <a:pPr marL="0" indent="0">
              <a:buNone/>
            </a:pPr>
            <a:r>
              <a:rPr lang="en-US" dirty="0" smtClean="0"/>
              <a:t> Poor eating habits can contribute to stress, causing weakness, fatigue, and a reduced ability to concentrate</a:t>
            </a:r>
            <a:endParaRPr lang="en-US" b="1" i="1" u="sng" dirty="0" smtClean="0"/>
          </a:p>
          <a:p>
            <a:pPr>
              <a:buNone/>
            </a:pPr>
            <a:endParaRPr lang="en-US" b="1" i="1" u="sng" dirty="0"/>
          </a:p>
        </p:txBody>
      </p:sp>
      <p:pic>
        <p:nvPicPr>
          <p:cNvPr id="4" name="Picture 3" descr="healthy-bo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0" y="148733"/>
            <a:ext cx="2741458" cy="188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98041" y="4235489"/>
            <a:ext cx="5396671" cy="1015470"/>
          </a:xfrm>
        </p:spPr>
        <p:txBody>
          <a:bodyPr/>
          <a:lstStyle/>
          <a:p>
            <a:r>
              <a:rPr lang="en-US" dirty="0" smtClean="0"/>
              <a:t>Chapter #4 Lesson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98041" y="5250959"/>
            <a:ext cx="5396671" cy="54024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Coping with</a:t>
            </a:r>
            <a:r>
              <a:rPr lang="en-US" sz="2400" b="1" dirty="0" smtClean="0">
                <a:solidFill>
                  <a:srgbClr val="000000"/>
                </a:solidFill>
              </a:rPr>
              <a:t> Loss </a:t>
            </a:r>
            <a:r>
              <a:rPr lang="en-US" sz="2400" b="1" dirty="0" smtClean="0">
                <a:solidFill>
                  <a:srgbClr val="000000"/>
                </a:solidFill>
              </a:rPr>
              <a:t>and Grief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gri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041" y="577889"/>
            <a:ext cx="50768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692837" y="152400"/>
            <a:ext cx="9608237" cy="149265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Helvetica" charset="0"/>
              </a:rPr>
              <a:t>            Stages of Grief</a:t>
            </a:r>
            <a:br>
              <a:rPr lang="en-US" sz="3600" b="1" dirty="0" smtClean="0">
                <a:latin typeface="Helvetica" charset="0"/>
              </a:rPr>
            </a:br>
            <a:r>
              <a:rPr lang="en-US" sz="3600" b="1" dirty="0" smtClean="0">
                <a:latin typeface="Helvetica" charset="0"/>
              </a:rPr>
              <a:t>              (Dr. Elisabeth </a:t>
            </a:r>
            <a:r>
              <a:rPr lang="en-US" sz="3600" b="1" dirty="0" err="1" smtClean="0">
                <a:latin typeface="Helvetica" charset="0"/>
              </a:rPr>
              <a:t>Kubler</a:t>
            </a:r>
            <a:r>
              <a:rPr lang="en-US" sz="3600" b="1" dirty="0" smtClean="0">
                <a:latin typeface="Helvetica" charset="0"/>
              </a:rPr>
              <a:t>-Ross)</a:t>
            </a:r>
            <a:endParaRPr lang="en-US" sz="3600" b="1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90759" y="2880417"/>
            <a:ext cx="7992841" cy="397758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b="1" dirty="0" smtClean="0">
                <a:latin typeface="Helvetica" charset="0"/>
              </a:rPr>
              <a:t>1. Denial or Numbness</a:t>
            </a:r>
            <a:r>
              <a:rPr lang="en-US" sz="2000" dirty="0" smtClean="0">
                <a:latin typeface="Helvetica" charset="0"/>
              </a:rPr>
              <a:t> (Can not believe loss has occurred)</a:t>
            </a:r>
          </a:p>
          <a:p>
            <a:pPr eaLnBrk="1" hangingPunct="1"/>
            <a:r>
              <a:rPr lang="en-US" dirty="0" smtClean="0">
                <a:latin typeface="Helvetica" charset="0"/>
              </a:rPr>
              <a:t>Emotional Release</a:t>
            </a:r>
            <a:endParaRPr lang="en-US" sz="2000" dirty="0" smtClean="0">
              <a:latin typeface="Helvetica" charset="0"/>
            </a:endParaRPr>
          </a:p>
          <a:p>
            <a:pPr eaLnBrk="1" hangingPunct="1"/>
            <a:r>
              <a:rPr lang="en-US" sz="2000" b="1" dirty="0" smtClean="0">
                <a:latin typeface="Helvetica" charset="0"/>
              </a:rPr>
              <a:t>2. Anger </a:t>
            </a:r>
            <a:r>
              <a:rPr lang="en-US" sz="2000" dirty="0" smtClean="0">
                <a:latin typeface="Helvetica" charset="0"/>
              </a:rPr>
              <a:t>(Why me? Critical, uncooperative)</a:t>
            </a:r>
          </a:p>
          <a:p>
            <a:pPr eaLnBrk="1" hangingPunct="1"/>
            <a:r>
              <a:rPr lang="en-US" sz="2000" b="1" dirty="0" smtClean="0">
                <a:latin typeface="Helvetica" charset="0"/>
              </a:rPr>
              <a:t>3. Bargaining </a:t>
            </a:r>
            <a:r>
              <a:rPr lang="en-US" sz="2000" dirty="0" smtClean="0">
                <a:latin typeface="Helvetica" charset="0"/>
              </a:rPr>
              <a:t>(Promises)</a:t>
            </a:r>
          </a:p>
          <a:p>
            <a:pPr eaLnBrk="1" hangingPunct="1"/>
            <a:r>
              <a:rPr lang="en-US" sz="2000" b="1" dirty="0" smtClean="0">
                <a:latin typeface="Helvetica" charset="0"/>
              </a:rPr>
              <a:t>4. Depression </a:t>
            </a:r>
            <a:r>
              <a:rPr lang="en-US" sz="2000" dirty="0" smtClean="0">
                <a:latin typeface="Helvetica" charset="0"/>
              </a:rPr>
              <a:t>(Silence/ Withdrawal)</a:t>
            </a:r>
          </a:p>
          <a:p>
            <a:pPr eaLnBrk="1" hangingPunct="1"/>
            <a:r>
              <a:rPr lang="en-US" dirty="0" smtClean="0">
                <a:latin typeface="Helvetica" charset="0"/>
              </a:rPr>
              <a:t>Remorse</a:t>
            </a:r>
            <a:endParaRPr lang="en-US" sz="2000" dirty="0" smtClean="0">
              <a:latin typeface="Helvetica" charset="0"/>
            </a:endParaRPr>
          </a:p>
          <a:p>
            <a:pPr eaLnBrk="1" hangingPunct="1"/>
            <a:r>
              <a:rPr lang="en-US" sz="2000" b="1" dirty="0" smtClean="0">
                <a:latin typeface="Helvetica" charset="0"/>
              </a:rPr>
              <a:t>5. Acceptance </a:t>
            </a:r>
            <a:r>
              <a:rPr lang="en-US" sz="2000" dirty="0" smtClean="0">
                <a:latin typeface="Helvetica" charset="0"/>
              </a:rPr>
              <a:t>(Face Reality)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Helvetica" charset="0"/>
              </a:rPr>
              <a:t>Hope</a:t>
            </a:r>
            <a:endParaRPr lang="en-US" sz="2000" dirty="0" smtClean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12290" name="Picture 2" descr="http://ts2.mm.bing.net/images/thumbnail.aspx?q=421363526305&amp;id=71092f10e25edcdfc82fce24605b3ffd&amp;url=http%3a%2f%2fus.123rf.com%2f400wm%2f400%2f400%2fpixelsaway%2fpixelsaway1009%2fpixelsaway100900033%2f7765882-the-5-stages-of-grief-denial-anger-bargaining-depression-acceptance--concept-explained-with-white-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1368" y="3855676"/>
            <a:ext cx="3004032" cy="22188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0759" y="1962727"/>
            <a:ext cx="12003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Stages of Grief</a:t>
            </a:r>
            <a:r>
              <a:rPr lang="en-US" dirty="0" smtClean="0"/>
              <a:t>: a variety of reactions that may surface as an individual</a:t>
            </a:r>
          </a:p>
          <a:p>
            <a:r>
              <a:rPr lang="en-US" dirty="0" smtClean="0"/>
              <a:t> makes sense of how a loss affects them.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55614"/>
            <a:ext cx="7824788" cy="935646"/>
          </a:xfrm>
        </p:spPr>
        <p:txBody>
          <a:bodyPr/>
          <a:lstStyle/>
          <a:p>
            <a:r>
              <a:rPr lang="en-US" dirty="0" smtClean="0"/>
              <a:t>The Grieving Process</a:t>
            </a:r>
            <a:endParaRPr lang="en-US" dirty="0"/>
          </a:p>
        </p:txBody>
      </p:sp>
      <p:pic>
        <p:nvPicPr>
          <p:cNvPr id="6" name="Robot Chicken Quicksand - YouTube.mov">
            <a:hlinkClick r:id="" action="ppaction://media"/>
          </p:cNvPr>
          <p:cNvPicPr/>
          <p:nvPr>
            <p:ph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9221" y="1391260"/>
            <a:ext cx="7467905" cy="5078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smtClean="0">
                <a:latin typeface="Helvetica" charset="0"/>
              </a:rPr>
              <a:t>Factors That Influence Grief</a:t>
            </a:r>
            <a:endParaRPr lang="en-US" sz="3200" b="1" u="sng" dirty="0" smtClean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632992" y="2286000"/>
            <a:ext cx="6850608" cy="38401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How well you know the person</a:t>
            </a:r>
          </a:p>
          <a:p>
            <a:pPr eaLnBrk="1" hangingPunct="1"/>
            <a:r>
              <a:rPr lang="en-US" sz="2000" dirty="0" smtClean="0">
                <a:latin typeface="Helvetica" charset="0"/>
              </a:rPr>
              <a:t>Age of person</a:t>
            </a:r>
          </a:p>
          <a:p>
            <a:pPr eaLnBrk="1" hangingPunct="1"/>
            <a:r>
              <a:rPr lang="en-US" sz="2000" dirty="0" smtClean="0">
                <a:latin typeface="Helvetica" charset="0"/>
              </a:rPr>
              <a:t>Sudden Death vs. Long Term Illness</a:t>
            </a:r>
            <a:endParaRPr lang="en-US" dirty="0" smtClean="0"/>
          </a:p>
        </p:txBody>
      </p:sp>
      <p:pic>
        <p:nvPicPr>
          <p:cNvPr id="13314" name="Picture 2" descr="http://t1.gstatic.com/images?q=tbn:ANd9GcRYLg7bmopi1xoHborIDH6kvjWgdI5B-24OECrq2Do2P2MUz5i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65035"/>
            <a:ext cx="1629055" cy="1330396"/>
          </a:xfrm>
          <a:prstGeom prst="rect">
            <a:avLst/>
          </a:prstGeom>
          <a:noFill/>
        </p:spPr>
      </p:pic>
      <p:pic>
        <p:nvPicPr>
          <p:cNvPr id="13318" name="Picture 6" descr="http://t1.gstatic.com/images?q=tbn:ANd9GcRzA0fA5wtAedbvxvlpu1QG_05mrKCN2A8CjX9rFuoH4UAHJQ4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8149"/>
            <a:ext cx="2466975" cy="1847851"/>
          </a:xfrm>
          <a:prstGeom prst="rect">
            <a:avLst/>
          </a:prstGeom>
          <a:noFill/>
        </p:spPr>
      </p:pic>
      <p:sp>
        <p:nvSpPr>
          <p:cNvPr id="13320" name="AutoShape 8" descr="data:image/jpg;base64,/9j/4AAQSkZJRgABAQAAAQABAAD/2wBDAAkGBwgHBgkIBwgKCgkLDRYPDQwMDRsUFRAWIB0iIiAdHx8kKDQsJCYxJx8fLT0tMTU3Ojo6Iys/RD84QzQ5Ojf/2wBDAQoKCg0MDRoPDxo3JR8lNzc3Nzc3Nzc3Nzc3Nzc3Nzc3Nzc3Nzc3Nzc3Nzc3Nzc3Nzc3Nzc3Nzc3Nzc3Nzc3Nzf/wAARCACQALQDASIAAhEBAxEB/8QAGwAAAgMBAQEAAAAAAAAAAAAABQYDBAcAAgH/xAA8EAACAQIFAgQEBAUCBQUAAAABAgMEEQAFEiExQVEGEyJhFHGBkTKhsfAHFSPB0UJyFlJiguEzksLi8f/EABkBAAMBAQEAAAAAAAAAAAAAAAECAwAEBf/EACERAAIDAAMBAAMBAQAAAAAAAAABAhEhAxIxQRMiUTJC/9oADAMBAAIRAxEAPwBSovDk1VlTZoM3hSnVjrTynMlhYGwHNtQ4tscKkUEq10dNM6Q63sSxJCA77lbnuNu+HDLauOnjp8viZJqdoHkr2Qg7Muyg9CAB9WIwBzRGA1ixmhfUbG97cj99sGCBLBvrFo/5TBFTRwuZIfJnmQEa2BB67nSFABPfCFDVz0Farr6XhlvYjqCMM2R1CTq0QJKuvmIb/cfp9sBfElMyVol6TDfsWHP9sL46G+WGc9ymHNmSvpaylgEia5XnYIjNpBPqPXkW9jgFmWXz0sQiq42V9CupKkBweGF7bEdcWsqc1mWzULMdgXiu3cf2IH3xHU0+ctSpW19NVvAgWNZpVYqF/wBIBPTfa22CmZg3L1nWGo8tykKlTIwFwNza/wB/ywxeEK+LVW5VNICmYQshkItYhGsB8/8AGIoM3pRkFZl/lxRlvLMRQMWdgxJuST29hvgVTVBSqj8kC6Ori56g3wfhsBRFwCbBgNxh48LzSTeFJIgQq082xvuQxF7j/uGF2tyedc0qF8t0iaRjG2nYgm4+lsMXgWkdZq+lnGkNTFvsyt/8Th0ngjfpF4vyeoo/JiljbUAzbHgMO30wvZe4hzSnBW39dDvt/qxpmfo1YIZ5ZjLUcyFgduRYnqbW4wq5nQJK8MqgB42Xgc7jFXx5YiltE/iuaamqmRZXAazEcbi4H5YRhBq3OGzxDUyVlS8kltgF26/v++ACoBse+FSzRmzsppVesUPwOmNryPyoaVNF8ZPk0ANUDa+4GNIyuQ6CgOw6nFoUkR5NHKlqEFiTgpHKi2ZD6eN+mFKmqBYBiPvi/HWAXUtt0wzJ0HKicCzCwvsRfjAypqFIud98LUHiaCbMamiYAzLKVhLSFVe2xW/Q7Gx68dsW8wqpI6d/h7u4t6YwFYi9yLtw1vpxib5FEePHek1VKGOoAe9sUaioHlkfbHVk3mN5lIHSnKm8M7DzY7clhckA7EA9DcXucCJ3eJiJL3Bvz0wY8iZnx0EaekzKoj101PNJHe2pEuMdgMlS8l2AFr47DWzUhJoJqKhhdYazzHqVBVWsDEwswDH/AHD7gYqKzRxWYWA79Bhf8xtIF9sHYKtKjLTCZAtRO3lsxBNgovfbubD6nHEsZ1PTxllcaOosG3jfWhJ5HUYOZmUzfLqr4Un+n/UseTbe32wDzWGgimSChjkcqiIZna13G7sB1G/B7YmybNBlNY+uJpkKEeWGt6rbfY9t8aavQxZWyZqmKdpKaOVolUq0iISELbKSRxva3yxouS+KI28O1VHPKBVJTNJTfFW9b6QAqqeoPqA9u98I2UCpoaWaSKmmhaaSPROrFdC2ba3Njfk/8pxoEdSvibK4IKumQvAsgjYEkmXy9mvsdzp242I6YV6wNGbErVVNHR5XTuJGcKS9i0khIA+Q7fUnGgZT4RpVyfKsx853lzEM0yMoHlFTbT9/bC9lnhjMYqiGaSGWONrEb6T8webg40HKqZo1Cm4Atbrjp44NuyPJOsPuZ5aGl0pGFDxKN7EHYC/5YB5TlxpfE4jEoAeFo9htuCP1OG+UFjqbnvbA+qVKeohqFtqRgffY3P6YvKP60SjLShmbwLWtCpJVbWJ67XwIzgiERqsYNyLsNhuR1wRkmFVWvMyi7na3H72xDmEHmE7jTYXuLnbGSfWg2u1iz4lovhK+WBASVAI9V+foP0wDippXJAAvfjDRmk0kkJjc3Yys5IG5JAG/0GKeT0zSVGkKbX++JKLWMo2vhb8L5UZSWKtfULYZWcbLGpHuBi7lVG9w8gtoG3YHH2qyoMj6Cbgavpg6hcZWSfj2x7nr/Ip5J9iqIzfbAxYkWdY5ahoJNNtMqkHV/jfbHzPo/LyeWNVtKV0swa4Iv0xlKw9BGknYw3JOom5N8HMv8dvHRmCup3nnX0iUMBrHS5IuCOLjkYU5ZZhdSNh7YrC+u5GJS16Ujg6p4uq/KEdFTxQqv4C7tIy9djccX27Y90FVXVayTVcxMSjRGiqFXUdybAfu+FemkVYixO4wwxStDSwwLux/Fbi53OGgkmLKwzC4WMAGw+WOxQFSQAA2Ow/YShBoqE1k7RxSekdSO5sB8/rhlyLwpTV0jxGqcNGrMzqnQH/dtt3tgdQgUlTGnxCRBmLsTtdbGw/X7jD5lEC0mS1FQlKI5allhWYMG85RdiwIPHA+mONt2dOUKGX0C5PnUL5lSB6J5Gj1yrcOvUi5vfi3vthvofEOVI0v8v8AD9C0esrAZwHkIsSASdXqJBtY9R2wMrqGuzSQwVUUcPpK05BJFgbhiO5vg1kfgnKaSqimqmnqKlIo5RAJFVTIATewJNwQTp++22D6AsUOa0lS02XZzldNDm4Z41KwoCkRFwvGxsel8ePCNBPllfJS1sUih2JjbTcOFvYj5gn74853RynNzmkMMwkaRQgeMhmPPB7gYbiNVZEixKHhQMARaxtuP32w0VQJM8SwiSpkllDSXNtTbcdgOmJ4Y4YY/QCe4xYNSXQSgWIGIIpEc2Aux7Y7IvDlktI5he5/LAPNFS/9VW8tRcgGxb5YIZnnlLSyJSo0iT9dKc/U4EVWZVclOs9FN5schMbRSkEi4G+3F7+34cBzpBjCwTA5jlLKdQG9rYnlJnbzI2H06/u2KUV5SEfYXsxtx3wXy6EPKxKqisAAtthh07M1QvZhqQlvLuuri3JxBlq1XxSxqmlycOdZlcbqAu1t/rj1l2XinYyaQWG4PU4WS+mjJeBahUw0oLpclbNfjFPNqvyYrxL+IG9+o4xceoLKEKN6u2KOYU0cmk3uUG4bEldlHSQpSV1aLRawqar3A33PfEeYZoz+mR/MJBvfrgxWUyb6QPp3wtV6Rw1ExIBZdrAYKVMN2gdWmKSJrRhWtgAY2BuRYYI1cmtyE4POKU7nURyoGBKgotZNA8uYU7imkmijbzHRFJ1Ae3zthozKpiMq+Xlj08hY+YkhJ5AIvxb7DviDwUIKanfM6rXJAG8p0WMsqi3LADjfa+xs3UDBKuoYM7+Hlyiole8opzDMw1pc+gDj0gbe22IdtKVgIzJVqqnzKeJok0gaAQQD87frvjsKuaS6a+eONlKRuUDK9w1jyD2x2G7CdQvW5KZMymmhzDLoYUYCIzVSuSvANlv2vbD5lgir6GkgpamGVKSJjPKuykgXY2+QG2Mrr4J6aunp6nUJkkOoAWFyencdfrgl4dzpsoM0ZTVDUgJLc7qvBIHex/thGsHTNUoM+loJnmWFXE7jS4axUAWA+1jf54lp6igpaxq+WmkmnuXuHsoJ52t74zvxNmc0Nbl0NHJ/TMBkuRs+o/8A1w1ZbW+dl6zPpvGvqvtc4rxKLVMlyXdodMuzFMxlMjwqojf8GxsOh2+uJJoI5KmVwWBb0je1x2wl5Bm5gzMvJvTspEmkFrHpbbvh2WYRebI3Gq+/QY3VJmttWeoaU2ZWICAmwBwPzGspsvgZrWkcaVNrkn99cWY67XEQeDf9/PCtnFcsdKweGnQEkCSaoNwe6i3TnbDOSRlFsWfEVd5k4mVySbG5xF4ah+JaWonVSALqt+/7GChyukkyFa2TyplmKukobTsX07bcdzvxj5SZK9BN56To1GSQji9+4vta/wBcBcqsL43Q1T5bA1LEECa7aiALXNhtis0MkM+jSSB0A4xSfMhTQxGXcS3uyrp0tttz3wxQTqYdcm4YCx64vCSasjODTByTzFyJIrD3GLb1Swqq7EHt0x4njZgCu6g/bFCr005BeQDUfrgSkgxiFllRyHRt7WOKGYV6lZERlDqDz1wPp87pFSSMg9bNfnC7ntW0gUJdSzXuNjYYi5Fowv0lqsylQEyMQFNzYjbCvmGYqNVmLFud8XcwkT4YmUnWw7YWZRd3K8dMKmwtL4ezUm+I5DIULA9cRKhJ2xMm7qgNxxf3wGwpBTK6yGmgPxEclRG6hTF57RrcHrb8Qtx2OLFXm6yoq0MENHJDDdHgLKRsLjc8i7b/AC5tfC/PMutliFlXg3OINTObE84XDI9xxPIupdhjsShrCwOwx2BQbQ6ZVlMeZ5jVTSRKJBG1Q7zQ3JF7k6X9IuL87Dtxi7lFDkWfUWYZHDFFDmxAlpKjSArgLcqp7bj6XPTFPKs4ly16pKpKiq8+AqV+JGpARdWBUWBB99rnFnMKDL8umy/PBVTLJVQl6WYSWtOpv62O997dfwm+A1Q12hNqxVPl9OagafhZXgQsbHm9h3sb/fDnk6pU5LA00UiBgQQOHP8Azf3wi1VVJVCOMi6oToG9yT1Iw0eFcxIk+BMzSJEylGI2A6jDwaTEkrQyZHQ+QhILFL/iOxOD2Y5pGuTm51KG0Ajnjn/PsMfTLDSw3VbaxsrEEfMfrhZ8SVKz0l6e8gU7tr0jg7/lxhuSarBYRd6A5/E2bx0DJl6zGNL+tIjpQX6t9cLdXmucTtqq6io0nYawdr77X+WGD/iOjp/DcWVU7yioC+sOl1NiWFjfk7dMDvDytmVfI8r01IujUFlDFZN7bAnm9x23OJOTZRRSB2W1df8AF00STTSQxSLphMh02DcWva2NQp84y1zCytTrICWdJd+lmAJsLfI9PfCzluSR1taXijjpYS+powb6F3BAJ97gYo00SJUxRu+wk9ChCWax227/AOcB0/Bkq9GgJHXZzCIWJpVk1syqDrIAG562tbDRKyKUjRSTzbFWlekkRaalRFRLndbHk3xPAqCQyoDpP4dX9sV45YS5I6WK2oSko2MllFr7nCDmleGlXzWLa05F/wBf74YvEEvnU8iGTdRdiTxjPcyrmeZjYXtYMOtvywJ2/AxwsJIUYmNuenb64uxOtVUKBJpsp5F8AYJZpNy1re2CGXzCLWfSGIt6sLqQyd4S5mE1aWa43AwCa1yCLEdL4IVUgch7sAdwCL4HSodjfVvue2HXgrK0npII5Bx5Ryiuw5tYfPEjrc4hcG1umA0YgHNuuJl9BsRvjgFQAtY4nca9LC2jtfc4CRj4HFt7DHYl8tdK6FI23uOcdjWjaNUWXLUyoZXkQixUxQNIWB/6QCfw3O9uMehQ1U1HHFMXqaSOZZRTql2jcrwR1U3W5AI3F7HFLLvE0+X1cM1Uy1NakgdKiSRXWLcWC2NthqsL7aultzrzR1lZQmmlMiPIZDJfT6jcsF07KSBco2xB6W2X4N9E+vymSiiaqLlLi8QUcHa433Fr9sXcmyqtjB8+neKJrjzHJUE979t+mx74daPw5DnWbRqahYyyNyu5PN17ki/v/Y7NkVLl0i0EQUARGSaRbklgp3GomxIAH1xPsPQrT1ooYEp3OuV1ax1XPO2/bAvMM3ilo5IJk1yhGYi1rA6ttgb9Bb898V/F+X1eSS0zTTx1EMl2EiqVsb30Gxvxvz37YA0FUY55JBDKyi5ZQL8dL4L3Qpqj1QVlJTwytJ5DzOLhZodQvuLA9Bx/4wO/m1Z5QhSYpGAQFQAAXxLmgqJFWWYTKpPEgHHcYoRQvI6qilixsAo5wyEd/B2ynMx8HRwGpdy13dIrAqTc8AfYXHyxNqFPVPUJ5AGjUHa11FugP22wMWqbJJaaimpE8lZPM8wteT3IsbXHS4++L9fSCspPMSojEIkZlspF0tqFh87j2wE6wasJqfxZUxLGZVgFhYMgPN78/fDHDPLWwpVyyOtK46EAM1uAP1OEzK63L6UinenkmIJILD1D2vfj6YMjMYhT+QYWFOq6Qb7ajz+/fDJ0LVnVBd3MquoMjWVFBNxv3+RwBrKeQyHUEUi3pv6t/wC++LuYSlKuJoI3Mlzptf2t+/zxCYzPM0ksUqz9VBJucInTsdq8ZR+DmjQtZgCNuN8fad5dYCxAIBY3JIvgrIApQOymNwLKWuym+97cfLHNHKEETAJHe5OgCxPXueNsMn/QOK+FKcNKUABNj0W1himzLTOzSrrQ9PfkHBWajliBMB1pa7KNzftbEXwEuYRo0ZDO7W2B9Jva1rb/AKfLD9kkJ1bKmZ0bJSRZjGirSymwYWNjY9PofscCWEky+mP0n/Uev0w4+CfLrUq/DeaKyiYMYS3+iUe30B+h77xJ4YzgzvAMvePQTcgC5sbG1+f8b4Xt/TUKsVJaPW4sFIvffm9tvocW2CJEHAuTfa+9vlhnzaHLfD+qiqozV1UVTG8yobRNYG66r34Ptu3thczFo6mtkqadRFAzMUiQ7KpOw+mDdgqiqbX3b88djkgYKBqZve+OxjFKzjgqPp/4ww+E8wp6OuZKpmBkXy0k1WRbm9mHW52B6X+ok/iJlNHk+fCKgIVJoxKYRxGSSLD22vbp9sKvm9CbfPGdtGTN48OZcK2s0Sl1CxmTUpswItbe3ci/3GJamoAlqZpnJFQSPMlYnQpbSG9vSvTYjfm+M78NZv4oqcoK5K1WhhkSIzwAEsjcIb9iL3HQb9MaP4YeCrjhKypOyemRjGwDFQC3pO4vYm23tbjE+tD2DPE2WxZnlk6RtGkHraFhY2tcqRbptyOh98JuU+E6uvq6eiinhLOrOxe++kjUR8tuOLbb407MVK0beWgGw4Xa3Fh9/wB3wuvnOU+HM5kzGohlKjVCVhUEi4TexPsP0wje0NHywhn3hOnrKiOppFpU8qExuTH5oZFAsLG3FtiAfnhRzvw9N4apXrKSjR3DEmaKMKqryDvc3vt2t98Xq/8Ai5SM5aDKZ2a1gWlCi/TaxwMqv4k1edRQ5XNl8UdNK6q7iRne1wL9vbD0xbFupz05nLE1TRpIRudZvdja5va+9h8se6JJqiAChYu9ObupW7KN79OOlr98Sz0EuUz09JPT0wlhYlZvMLu244VT77AjDT4dosuyzLKmWRBHJNpt8Q2mRCBfYnnc3t+uM6QULLeH8wjKykWL76r20Xve/bcEYkp/C+dTqhjj8xL+lQ2m+/Njtf2O/wCWNJYQrlIqUSYPpDxqVu5uRZDewFhqJJO2+LLeX8RThYg0kjaUIYFS/NyL+4O298BSbC4pCrTZVVU9PHA0MCxj1F1Oog26E7A/Lt88RpSBI3Z9R1N+L/p6E/phurnmag8yqikRmP4VH4geDt3sNvfA+khqainDpDLEjsQ09SVjUH/cTYj2G+MzJi8tPQ2jh1LEZTwzC3FgT7c73xKab4uZ40EEzRrfQsmrT2va9+nXDSvhinqrNOZpZTca45BGrDbYEgm3uF64tw+GadHkmqIPg2KldeXrcDsWY3diLDi3H0weshPywurEugidEmL0WkqpHlOlyn/UCOAMFaHK4GSJaaVNSqTtbdW4JHbrg3Q5DSVlMDNUKgZyJADrCuDuB0tf1D2YHriWnyelVZ/5RVSHy3tLDNHoLkbFgevB+2EcW1Y35EpUZV4pVsrzinzGkuN7hwbnWCfb2Hz+uNNWvq8yyxc0yaFHaopyJo1W7rMNhc9QCN9xsOt8LHjTLfOlip4i1qm6pH0LHe46AbC+3bjfA3JfEQ8L0bZdFGwR6gNLJJLrMakcCwsbHSCepGGguypmm+uoZM7ymqp/4Z1tNmtKj1UDmWMh1aQjUD5htvcBmB9sY0k7Qk6Tb2tjRMz8cB8mzHL6ui8yeoXTDUBvwg9D9zYjvxjNJ2VW25OL9aRGMm/S38ZId9VvYDHYphTbrjsLQw6/xXzKOoz+np4WRlpacXIJILN6iPsRhFcWsSOd8Gs/Mf8AOKhqcxlS110gjQOi2PYWGBskfmDnfqcC8NQ05d4yr8tyuPK8oWCOlj1EF4VLMW/EWPXbb5Y0DwbnmQT1ckdLI9PVVSiSYT2VDIfSUS53sSTb32OMmyrKqut1JRRS1Ei29KIW5/QfPDllf8Nc5qoYp5ZfJLgMUEDsyHsbAC/1wGjdkvTVahWkiCBQHdrKWFxq3Nz7fa/3xlfjqlRM9aNRqC2EhCABpDcnrvtp+/1xqOU5Zm0dFTQ1gapngP8A6z6Y9fQXFySfe4v98D8x8A09XmEuYZhLIJJG1aRUlQNgNgB2GAoPtYHywSqzGKmhp7RyGHy2DDWWYWI67c3wQyyhlrZ44KBQxfloxYKo978/a2HDPvBMF42pZIaRWl8gMHkYk33Z7ki1r8b4o1nhObKZo4jXTzs/qcUyX1WP4fltyT/bGk6KQUWrJ6Gkp8okaJqiNbkqxubggbHV0B3H54snLKSeSVWhaSNVMkdQzbIb8c3Pftf5bWycxzpEhoskKTaz5k01ijAkk3bgH/3EcYujKarL46itrJ2eSnRmioqNRFG5v6VZj6nvtzYb9cJYx6jAp6WGRHUtBcNGrD083Xfm+598e6fz5x5siVUQK6QhUAsBfkkAi1xwbj2vtVyqcVFTFPXBKWshkCzUxKsdF7jr+I77g4MGshqaiRKVBGGOkEcnsb7gd/tfGQWeZ8xgpjAKqsipfi6oU8bqwL6tr21A730322DDffEPiAUuX5hBGdU1RIutpJ3MkgA2/E1zuegsNhsMI/8AEGkmfMKuFQ6RqBLAJGuxYILn6gH8sL+ZeK6vNKwZhMT5qlY3X5Iov9SjH6nFOOP7WR5X+tI1uHM1awJ3wUOZCKNfVckXIHTGR5d4jDkEvbB+mzpZSGd+ecdJx9KGusDVSzU1KwjkqzqjYG2mYD0m/vbSfmp6YU8h8SV4zFKGeOmhkklWNlhVVkmcXG4BO43vYAbb8DBCCuhrqyOnd2EZuZGjvqVQCSRbqLYq554babxAta6tCajzIq+WAspEoUDa34RIGQ/JmGIzai6L8cO0bBPijx5lcs85y+MyNH5kMTIrBSrf6gdQI4FufpjOzXs8KRNsRe7dx2wfrKKmTwpUSJRxeaK0QCdU/DpDE2J3AJA57H3up8Ag7gGwwkfMLMstOfL0GQlBuF1bA/LFMtqYsTj6EJ/Efpgx4b8NZj4iqJIstiUrGAZZZHCpGpNrk9r4axQTrPY47D7kPhLIqijkGbT5lFWQzNFIscfpBHb0nHY3YIhtIwlLN6ixuSecSLICNsR31m4H1xNBC0hEahfUb7kD88ajGn/w6gnynLocygmIlq2Mi7cBGKD539WNS/4zyeGnRq+Ywz23iCM5HysOD/nCBk0Sw5NlcKXPl0UQbpZjdm/M4T/F7VrZ+Wo0LhEUE2272P3xReHNNKfI0zfMtz+lzeB3ywsyq+hndbWNgePrj5Kh3ZjdiN2bCl/C6ojbJ2hJ01Xml5IrgFQQADtsRtzhwqTpU7EDDfDnnFKWCulfBRZhHLXTERnMGRQRqsStgBt3wNzapkizqVwEkWGYlVIBHIPX5Y+5uyNLlmuNX8zOLMG1b+oi+379jjzmzIlfVvIwuJPTp6n/ADjj/wCmenD/AAgzmGazNEhoatIKUILoAoYG/U72G4FrA3HOFyKapr65qbzfKRCRJLK/qsRY6QLbn++L9Bk6Zlk9ZI5QuqhSHQMrAnqLb2IBwGkoYqgShLos6NFFUwOAuw5AJueeB98I0yqaoJU3hyjhkSahVmiI0MpsD/uPXuN//wBJ0GSuZXMcurXGVbTLpVNrXCn3224wv02ZZp4epaSunpJZUmJiqEVgrawQAbEEAsPcDZTt1r594zGQtKISJKqrpiNCEgQHSNBN+Tck77nf5B0v4K2Ktf4izCt8VyNmE20joALXC2UAEfM2v88KVbFJTVc0aggXN1tb08jb5Wx7qZmkjhqNRLL6GN+3GPfxSxvHUzEySRyD0ObiRN7qT+X/AHe2LLCT0oCUqbgkHF2kqqtvTHLYDkswUD6nBHxJSeG6eoLZDmdTVxuNQjaCxivuAXJGojjYYCRUjy30jcKW35w6kL1HvwdnmW5UlXVZlVh/6JiUBSzSs2xCrzpAvdja5I7Yfcgz7+ft/M6SmWKKQGn0v6tRV/SbXtddQ7khrDGMUUMTWSCEPN1Mvq+wH9740jwgucQ5fHJNVxwRKkjw0HkapqhQLs6JcBjyoDXAFzbYYjya7KQxUMOf+H5cyyqtpaqSOCeaNSESIAMwN7ni7q3TbZ7bnGH53k9bllWYaynaJjcrfhh3B643zL6GHLKulh+MTzJoyfIqHLyaQLgRkNwouNwbb6bc4zX+KVclb/K1p2dQ8TTPGzboxYppPYjQRgRe0jMz+OEyAE7Lf6n2GCmX5rWZPKZsunaGUr5bFPwlLg6SOouBcdcDlYqOcfC18UoU3fIqyDxDlVPXZdqgj06Hp0ZiIHHKDfjqPYjHYwlJpIxZJHUdlYjHYXqGz//Z"/>
          <p:cNvSpPr>
            <a:spLocks noChangeAspect="1" noChangeArrowheads="1"/>
          </p:cNvSpPr>
          <p:nvPr/>
        </p:nvSpPr>
        <p:spPr bwMode="auto">
          <a:xfrm>
            <a:off x="80963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data:image/jpg;base64,/9j/4AAQSkZJRgABAQAAAQABAAD/2wBDAAkGBwgHBgkIBwgKCgkLDRYPDQwMDRsUFRAWIB0iIiAdHx8kKDQsJCYxJx8fLT0tMTU3Ojo6Iys/RD84QzQ5Ojf/2wBDAQoKCg0MDRoPDxo3JR8lNzc3Nzc3Nzc3Nzc3Nzc3Nzc3Nzc3Nzc3Nzc3Nzc3Nzc3Nzc3Nzc3Nzc3Nzc3Nzc3Nzf/wAARCACQALQDASIAAhEBAxEB/8QAGwAAAgMBAQEAAAAAAAAAAAAABQYDBAcAAgH/xAA8EAACAQIFAgQEBAUCBQUAAAABAgMEEQAFEiExQVEGEyJhFHGBkTKhsfAHFSPB0UJyFlJiguEzksLi8f/EABkBAAMBAQEAAAAAAAAAAAAAAAECAwAEBf/EACERAAIDAAMBAAMBAQAAAAAAAAABAhEhAxIxQRMiUTJC/9oADAMBAAIRAxEAPwBSovDk1VlTZoM3hSnVjrTynMlhYGwHNtQ4tscKkUEq10dNM6Q63sSxJCA77lbnuNu+HDLauOnjp8viZJqdoHkr2Qg7Muyg9CAB9WIwBzRGA1ixmhfUbG97cj99sGCBLBvrFo/5TBFTRwuZIfJnmQEa2BB67nSFABPfCFDVz0Farr6XhlvYjqCMM2R1CTq0QJKuvmIb/cfp9sBfElMyVol6TDfsWHP9sL46G+WGc9ymHNmSvpaylgEia5XnYIjNpBPqPXkW9jgFmWXz0sQiq42V9CupKkBweGF7bEdcWsqc1mWzULMdgXiu3cf2IH3xHU0+ctSpW19NVvAgWNZpVYqF/wBIBPTfa22CmZg3L1nWGo8tykKlTIwFwNza/wB/ywxeEK+LVW5VNICmYQshkItYhGsB8/8AGIoM3pRkFZl/lxRlvLMRQMWdgxJuST29hvgVTVBSqj8kC6Ori56g3wfhsBRFwCbBgNxh48LzSTeFJIgQq082xvuQxF7j/uGF2tyedc0qF8t0iaRjG2nYgm4+lsMXgWkdZq+lnGkNTFvsyt/8Th0ngjfpF4vyeoo/JiljbUAzbHgMO30wvZe4hzSnBW39dDvt/qxpmfo1YIZ5ZjLUcyFgduRYnqbW4wq5nQJK8MqgB42Xgc7jFXx5YiltE/iuaamqmRZXAazEcbi4H5YRhBq3OGzxDUyVlS8kltgF26/v++ACoBse+FSzRmzsppVesUPwOmNryPyoaVNF8ZPk0ANUDa+4GNIyuQ6CgOw6nFoUkR5NHKlqEFiTgpHKi2ZD6eN+mFKmqBYBiPvi/HWAXUtt0wzJ0HKicCzCwvsRfjAypqFIud98LUHiaCbMamiYAzLKVhLSFVe2xW/Q7Gx68dsW8wqpI6d/h7u4t6YwFYi9yLtw1vpxib5FEePHek1VKGOoAe9sUaioHlkfbHVk3mN5lIHSnKm8M7DzY7clhckA7EA9DcXucCJ3eJiJL3Bvz0wY8iZnx0EaekzKoj101PNJHe2pEuMdgMlS8l2AFr47DWzUhJoJqKhhdYazzHqVBVWsDEwswDH/AHD7gYqKzRxWYWA79Bhf8xtIF9sHYKtKjLTCZAtRO3lsxBNgovfbubD6nHEsZ1PTxllcaOosG3jfWhJ5HUYOZmUzfLqr4Un+n/UseTbe32wDzWGgimSChjkcqiIZna13G7sB1G/B7YmybNBlNY+uJpkKEeWGt6rbfY9t8aavQxZWyZqmKdpKaOVolUq0iISELbKSRxva3yxouS+KI28O1VHPKBVJTNJTfFW9b6QAqqeoPqA9u98I2UCpoaWaSKmmhaaSPROrFdC2ba3Njfk/8pxoEdSvibK4IKumQvAsgjYEkmXy9mvsdzp242I6YV6wNGbErVVNHR5XTuJGcKS9i0khIA+Q7fUnGgZT4RpVyfKsx853lzEM0yMoHlFTbT9/bC9lnhjMYqiGaSGWONrEb6T8webg40HKqZo1Cm4Atbrjp44NuyPJOsPuZ5aGl0pGFDxKN7EHYC/5YB5TlxpfE4jEoAeFo9htuCP1OG+UFjqbnvbA+qVKeohqFtqRgffY3P6YvKP60SjLShmbwLWtCpJVbWJ67XwIzgiERqsYNyLsNhuR1wRkmFVWvMyi7na3H72xDmEHmE7jTYXuLnbGSfWg2u1iz4lovhK+WBASVAI9V+foP0wDippXJAAvfjDRmk0kkJjc3Yys5IG5JAG/0GKeT0zSVGkKbX++JKLWMo2vhb8L5UZSWKtfULYZWcbLGpHuBi7lVG9w8gtoG3YHH2qyoMj6Cbgavpg6hcZWSfj2x7nr/Ip5J9iqIzfbAxYkWdY5ahoJNNtMqkHV/jfbHzPo/LyeWNVtKV0swa4Iv0xlKw9BGknYw3JOom5N8HMv8dvHRmCup3nnX0iUMBrHS5IuCOLjkYU5ZZhdSNh7YrC+u5GJS16Ujg6p4uq/KEdFTxQqv4C7tIy9djccX27Y90FVXVayTVcxMSjRGiqFXUdybAfu+FemkVYixO4wwxStDSwwLux/Fbi53OGgkmLKwzC4WMAGw+WOxQFSQAA2Ow/YShBoqE1k7RxSekdSO5sB8/rhlyLwpTV0jxGqcNGrMzqnQH/dtt3tgdQgUlTGnxCRBmLsTtdbGw/X7jD5lEC0mS1FQlKI5allhWYMG85RdiwIPHA+mONt2dOUKGX0C5PnUL5lSB6J5Gj1yrcOvUi5vfi3vthvofEOVI0v8v8AD9C0esrAZwHkIsSASdXqJBtY9R2wMrqGuzSQwVUUcPpK05BJFgbhiO5vg1kfgnKaSqimqmnqKlIo5RAJFVTIATewJNwQTp++22D6AsUOa0lS02XZzldNDm4Z41KwoCkRFwvGxsel8ePCNBPllfJS1sUih2JjbTcOFvYj5gn74853RynNzmkMMwkaRQgeMhmPPB7gYbiNVZEixKHhQMARaxtuP32w0VQJM8SwiSpkllDSXNtTbcdgOmJ4Y4YY/QCe4xYNSXQSgWIGIIpEc2Aux7Y7IvDlktI5he5/LAPNFS/9VW8tRcgGxb5YIZnnlLSyJSo0iT9dKc/U4EVWZVclOs9FN5schMbRSkEi4G+3F7+34cBzpBjCwTA5jlLKdQG9rYnlJnbzI2H06/u2KUV5SEfYXsxtx3wXy6EPKxKqisAAtthh07M1QvZhqQlvLuuri3JxBlq1XxSxqmlycOdZlcbqAu1t/rj1l2XinYyaQWG4PU4WS+mjJeBahUw0oLpclbNfjFPNqvyYrxL+IG9+o4xceoLKEKN6u2KOYU0cmk3uUG4bEldlHSQpSV1aLRawqar3A33PfEeYZoz+mR/MJBvfrgxWUyb6QPp3wtV6Rw1ExIBZdrAYKVMN2gdWmKSJrRhWtgAY2BuRYYI1cmtyE4POKU7nURyoGBKgotZNA8uYU7imkmijbzHRFJ1Ae3zthozKpiMq+Xlj08hY+YkhJ5AIvxb7DviDwUIKanfM6rXJAG8p0WMsqi3LADjfa+xs3UDBKuoYM7+Hlyiole8opzDMw1pc+gDj0gbe22IdtKVgIzJVqqnzKeJok0gaAQQD87frvjsKuaS6a+eONlKRuUDK9w1jyD2x2G7CdQvW5KZMymmhzDLoYUYCIzVSuSvANlv2vbD5lgir6GkgpamGVKSJjPKuykgXY2+QG2Mrr4J6aunp6nUJkkOoAWFyencdfrgl4dzpsoM0ZTVDUgJLc7qvBIHex/thGsHTNUoM+loJnmWFXE7jS4axUAWA+1jf54lp6igpaxq+WmkmnuXuHsoJ52t74zvxNmc0Nbl0NHJ/TMBkuRs+o/8A1w1ZbW+dl6zPpvGvqvtc4rxKLVMlyXdodMuzFMxlMjwqojf8GxsOh2+uJJoI5KmVwWBb0je1x2wl5Bm5gzMvJvTspEmkFrHpbbvh2WYRebI3Gq+/QY3VJmttWeoaU2ZWICAmwBwPzGspsvgZrWkcaVNrkn99cWY67XEQeDf9/PCtnFcsdKweGnQEkCSaoNwe6i3TnbDOSRlFsWfEVd5k4mVySbG5xF4ah+JaWonVSALqt+/7GChyukkyFa2TyplmKukobTsX07bcdzvxj5SZK9BN56To1GSQji9+4vta/wBcBcqsL43Q1T5bA1LEECa7aiALXNhtis0MkM+jSSB0A4xSfMhTQxGXcS3uyrp0tttz3wxQTqYdcm4YCx64vCSasjODTByTzFyJIrD3GLb1Swqq7EHt0x4njZgCu6g/bFCr005BeQDUfrgSkgxiFllRyHRt7WOKGYV6lZERlDqDz1wPp87pFSSMg9bNfnC7ntW0gUJdSzXuNjYYi5Fowv0lqsylQEyMQFNzYjbCvmGYqNVmLFud8XcwkT4YmUnWw7YWZRd3K8dMKmwtL4ezUm+I5DIULA9cRKhJ2xMm7qgNxxf3wGwpBTK6yGmgPxEclRG6hTF57RrcHrb8Qtx2OLFXm6yoq0MENHJDDdHgLKRsLjc8i7b/AC5tfC/PMutliFlXg3OINTObE84XDI9xxPIupdhjsShrCwOwx2BQbQ6ZVlMeZ5jVTSRKJBG1Q7zQ3JF7k6X9IuL87Dtxi7lFDkWfUWYZHDFFDmxAlpKjSArgLcqp7bj6XPTFPKs4ly16pKpKiq8+AqV+JGpARdWBUWBB99rnFnMKDL8umy/PBVTLJVQl6WYSWtOpv62O997dfwm+A1Q12hNqxVPl9OagafhZXgQsbHm9h3sb/fDnk6pU5LA00UiBgQQOHP8Azf3wi1VVJVCOMi6oToG9yT1Iw0eFcxIk+BMzSJEylGI2A6jDwaTEkrQyZHQ+QhILFL/iOxOD2Y5pGuTm51KG0Ajnjn/PsMfTLDSw3VbaxsrEEfMfrhZ8SVKz0l6e8gU7tr0jg7/lxhuSarBYRd6A5/E2bx0DJl6zGNL+tIjpQX6t9cLdXmucTtqq6io0nYawdr77X+WGD/iOjp/DcWVU7yioC+sOl1NiWFjfk7dMDvDytmVfI8r01IujUFlDFZN7bAnm9x23OJOTZRRSB2W1df8AF00STTSQxSLphMh02DcWva2NQp84y1zCytTrICWdJd+lmAJsLfI9PfCzluSR1taXijjpYS+powb6F3BAJ97gYo00SJUxRu+wk9ChCWax227/AOcB0/Bkq9GgJHXZzCIWJpVk1syqDrIAG562tbDRKyKUjRSTzbFWlekkRaalRFRLndbHk3xPAqCQyoDpP4dX9sV45YS5I6WK2oSko2MllFr7nCDmleGlXzWLa05F/wBf74YvEEvnU8iGTdRdiTxjPcyrmeZjYXtYMOtvywJ2/AxwsJIUYmNuenb64uxOtVUKBJpsp5F8AYJZpNy1re2CGXzCLWfSGIt6sLqQyd4S5mE1aWa43AwCa1yCLEdL4IVUgch7sAdwCL4HSodjfVvue2HXgrK0npII5Bx5Ryiuw5tYfPEjrc4hcG1umA0YgHNuuJl9BsRvjgFQAtY4nca9LC2jtfc4CRj4HFt7DHYl8tdK6FI23uOcdjWjaNUWXLUyoZXkQixUxQNIWB/6QCfw3O9uMehQ1U1HHFMXqaSOZZRTql2jcrwR1U3W5AI3F7HFLLvE0+X1cM1Uy1NakgdKiSRXWLcWC2NthqsL7aultzrzR1lZQmmlMiPIZDJfT6jcsF07KSBco2xB6W2X4N9E+vymSiiaqLlLi8QUcHa433Fr9sXcmyqtjB8+neKJrjzHJUE979t+mx74daPw5DnWbRqahYyyNyu5PN17ki/v/Y7NkVLl0i0EQUARGSaRbklgp3GomxIAH1xPsPQrT1ooYEp3OuV1ax1XPO2/bAvMM3ilo5IJk1yhGYi1rA6ttgb9Bb898V/F+X1eSS0zTTx1EMl2EiqVsb30Gxvxvz37YA0FUY55JBDKyi5ZQL8dL4L3Qpqj1QVlJTwytJ5DzOLhZodQvuLA9Bx/4wO/m1Z5QhSYpGAQFQAAXxLmgqJFWWYTKpPEgHHcYoRQvI6qilixsAo5wyEd/B2ynMx8HRwGpdy13dIrAqTc8AfYXHyxNqFPVPUJ5AGjUHa11FugP22wMWqbJJaaimpE8lZPM8wteT3IsbXHS4++L9fSCspPMSojEIkZlspF0tqFh87j2wE6wasJqfxZUxLGZVgFhYMgPN78/fDHDPLWwpVyyOtK46EAM1uAP1OEzK63L6UinenkmIJILD1D2vfj6YMjMYhT+QYWFOq6Qb7ajz+/fDJ0LVnVBd3MquoMjWVFBNxv3+RwBrKeQyHUEUi3pv6t/wC++LuYSlKuJoI3Mlzptf2t+/zxCYzPM0ksUqz9VBJucInTsdq8ZR+DmjQtZgCNuN8fad5dYCxAIBY3JIvgrIApQOymNwLKWuym+97cfLHNHKEETAJHe5OgCxPXueNsMn/QOK+FKcNKUABNj0W1himzLTOzSrrQ9PfkHBWajliBMB1pa7KNzftbEXwEuYRo0ZDO7W2B9Jva1rb/AKfLD9kkJ1bKmZ0bJSRZjGirSymwYWNjY9PofscCWEky+mP0n/Uev0w4+CfLrUq/DeaKyiYMYS3+iUe30B+h77xJ4YzgzvAMvePQTcgC5sbG1+f8b4Xt/TUKsVJaPW4sFIvffm9tvocW2CJEHAuTfa+9vlhnzaHLfD+qiqozV1UVTG8yobRNYG66r34Ptu3thczFo6mtkqadRFAzMUiQ7KpOw+mDdgqiqbX3b88djkgYKBqZve+OxjFKzjgqPp/4ww+E8wp6OuZKpmBkXy0k1WRbm9mHW52B6X+ok/iJlNHk+fCKgIVJoxKYRxGSSLD22vbp9sKvm9CbfPGdtGTN48OZcK2s0Sl1CxmTUpswItbe3ci/3GJamoAlqZpnJFQSPMlYnQpbSG9vSvTYjfm+M78NZv4oqcoK5K1WhhkSIzwAEsjcIb9iL3HQb9MaP4YeCrjhKypOyemRjGwDFQC3pO4vYm23tbjE+tD2DPE2WxZnlk6RtGkHraFhY2tcqRbptyOh98JuU+E6uvq6eiinhLOrOxe++kjUR8tuOLbb407MVK0beWgGw4Xa3Fh9/wB3wuvnOU+HM5kzGohlKjVCVhUEi4TexPsP0wje0NHywhn3hOnrKiOppFpU8qExuTH5oZFAsLG3FtiAfnhRzvw9N4apXrKSjR3DEmaKMKqryDvc3vt2t98Xq/8Ai5SM5aDKZ2a1gWlCi/TaxwMqv4k1edRQ5XNl8UdNK6q7iRne1wL9vbD0xbFupz05nLE1TRpIRudZvdja5va+9h8se6JJqiAChYu9ObupW7KN79OOlr98Sz0EuUz09JPT0wlhYlZvMLu244VT77AjDT4dosuyzLKmWRBHJNpt8Q2mRCBfYnnc3t+uM6QULLeH8wjKykWL76r20Xve/bcEYkp/C+dTqhjj8xL+lQ2m+/Njtf2O/wCWNJYQrlIqUSYPpDxqVu5uRZDewFhqJJO2+LLeX8RThYg0kjaUIYFS/NyL+4O298BSbC4pCrTZVVU9PHA0MCxj1F1Oog26E7A/Lt88RpSBI3Z9R1N+L/p6E/phurnmag8yqikRmP4VH4geDt3sNvfA+khqainDpDLEjsQ09SVjUH/cTYj2G+MzJi8tPQ2jh1LEZTwzC3FgT7c73xKab4uZ40EEzRrfQsmrT2va9+nXDSvhinqrNOZpZTca45BGrDbYEgm3uF64tw+GadHkmqIPg2KldeXrcDsWY3diLDi3H0weshPywurEugidEmL0WkqpHlOlyn/UCOAMFaHK4GSJaaVNSqTtbdW4JHbrg3Q5DSVlMDNUKgZyJADrCuDuB0tf1D2YHriWnyelVZ/5RVSHy3tLDNHoLkbFgevB+2EcW1Y35EpUZV4pVsrzinzGkuN7hwbnWCfb2Hz+uNNWvq8yyxc0yaFHaopyJo1W7rMNhc9QCN9xsOt8LHjTLfOlip4i1qm6pH0LHe46AbC+3bjfA3JfEQ8L0bZdFGwR6gNLJJLrMakcCwsbHSCepGGguypmm+uoZM7ymqp/4Z1tNmtKj1UDmWMh1aQjUD5htvcBmB9sY0k7Qk6Tb2tjRMz8cB8mzHL6ui8yeoXTDUBvwg9D9zYjvxjNJ2VW25OL9aRGMm/S38ZId9VvYDHYphTbrjsLQw6/xXzKOoz+np4WRlpacXIJILN6iPsRhFcWsSOd8Gs/Mf8AOKhqcxlS110gjQOi2PYWGBskfmDnfqcC8NQ05d4yr8tyuPK8oWCOlj1EF4VLMW/EWPXbb5Y0DwbnmQT1ckdLI9PVVSiSYT2VDIfSUS53sSTb32OMmyrKqut1JRRS1Ei29KIW5/QfPDllf8Nc5qoYp5ZfJLgMUEDsyHsbAC/1wGjdkvTVahWkiCBQHdrKWFxq3Nz7fa/3xlfjqlRM9aNRqC2EhCABpDcnrvtp+/1xqOU5Zm0dFTQ1gapngP8A6z6Y9fQXFySfe4v98D8x8A09XmEuYZhLIJJG1aRUlQNgNgB2GAoPtYHywSqzGKmhp7RyGHy2DDWWYWI67c3wQyyhlrZ44KBQxfloxYKo978/a2HDPvBMF42pZIaRWl8gMHkYk33Z7ki1r8b4o1nhObKZo4jXTzs/qcUyX1WP4fltyT/bGk6KQUWrJ6Gkp8okaJqiNbkqxubggbHV0B3H54snLKSeSVWhaSNVMkdQzbIb8c3Pftf5bWycxzpEhoskKTaz5k01ijAkk3bgH/3EcYujKarL46itrJ2eSnRmioqNRFG5v6VZj6nvtzYb9cJYx6jAp6WGRHUtBcNGrD083Xfm+598e6fz5x5siVUQK6QhUAsBfkkAi1xwbj2vtVyqcVFTFPXBKWshkCzUxKsdF7jr+I77g4MGshqaiRKVBGGOkEcnsb7gd/tfGQWeZ8xgpjAKqsipfi6oU8bqwL6tr21A730322DDffEPiAUuX5hBGdU1RIutpJ3MkgA2/E1zuegsNhsMI/8AEGkmfMKuFQ6RqBLAJGuxYILn6gH8sL+ZeK6vNKwZhMT5qlY3X5Iov9SjH6nFOOP7WR5X+tI1uHM1awJ3wUOZCKNfVckXIHTGR5d4jDkEvbB+mzpZSGd+ecdJx9KGusDVSzU1KwjkqzqjYG2mYD0m/vbSfmp6YU8h8SV4zFKGeOmhkklWNlhVVkmcXG4BO43vYAbb8DBCCuhrqyOnd2EZuZGjvqVQCSRbqLYq554babxAta6tCajzIq+WAspEoUDa34RIGQ/JmGIzai6L8cO0bBPijx5lcs85y+MyNH5kMTIrBSrf6gdQI4FufpjOzXs8KRNsRe7dx2wfrKKmTwpUSJRxeaK0QCdU/DpDE2J3AJA57H3up8Ag7gGwwkfMLMstOfL0GQlBuF1bA/LFMtqYsTj6EJ/Efpgx4b8NZj4iqJIstiUrGAZZZHCpGpNrk9r4axQTrPY47D7kPhLIqijkGbT5lFWQzNFIscfpBHb0nHY3YIhtIwlLN6ixuSecSLICNsR31m4H1xNBC0hEahfUb7kD88ajGn/w6gnynLocygmIlq2Mi7cBGKD539WNS/4zyeGnRq+Ywz23iCM5HysOD/nCBk0Sw5NlcKXPl0UQbpZjdm/M4T/F7VrZ+Wo0LhEUE2272P3xReHNNKfI0zfMtz+lzeB3ywsyq+hndbWNgePrj5Kh3ZjdiN2bCl/C6ojbJ2hJ01Xml5IrgFQQADtsRtzhwqTpU7EDDfDnnFKWCulfBRZhHLXTERnMGRQRqsStgBt3wNzapkizqVwEkWGYlVIBHIPX5Y+5uyNLlmuNX8zOLMG1b+oi+379jjzmzIlfVvIwuJPTp6n/ADjj/wCmenD/AAgzmGazNEhoatIKUILoAoYG/U72G4FrA3HOFyKapr65qbzfKRCRJLK/qsRY6QLbn++L9Bk6Zlk9ZI5QuqhSHQMrAnqLb2IBwGkoYqgShLos6NFFUwOAuw5AJueeB98I0yqaoJU3hyjhkSahVmiI0MpsD/uPXuN//wBJ0GSuZXMcurXGVbTLpVNrXCn3224wv02ZZp4epaSunpJZUmJiqEVgrawQAbEEAsPcDZTt1r594zGQtKISJKqrpiNCEgQHSNBN+Tck77nf5B0v4K2Ktf4izCt8VyNmE20joALXC2UAEfM2v88KVbFJTVc0aggXN1tb08jb5Wx7qZmkjhqNRLL6GN+3GPfxSxvHUzEySRyD0ObiRN7qT+X/AHe2LLCT0oCUqbgkHF2kqqtvTHLYDkswUD6nBHxJSeG6eoLZDmdTVxuNQjaCxivuAXJGojjYYCRUjy30jcKW35w6kL1HvwdnmW5UlXVZlVh/6JiUBSzSs2xCrzpAvdja5I7Yfcgz7+ft/M6SmWKKQGn0v6tRV/SbXtddQ7khrDGMUUMTWSCEPN1Mvq+wH9740jwgucQ5fHJNVxwRKkjw0HkapqhQLs6JcBjyoDXAFzbYYjya7KQxUMOf+H5cyyqtpaqSOCeaNSESIAMwN7ni7q3TbZ7bnGH53k9bllWYaynaJjcrfhh3B643zL6GHLKulh+MTzJoyfIqHLyaQLgRkNwouNwbb6bc4zX+KVclb/K1p2dQ8TTPGzboxYppPYjQRgRe0jMz+OEyAE7Lf6n2GCmX5rWZPKZsunaGUr5bFPwlLg6SOouBcdcDlYqOcfC18UoU3fIqyDxDlVPXZdqgj06Hp0ZiIHHKDfjqPYjHYwlJpIxZJHUdlYjHYXqGz//Z"/>
          <p:cNvSpPr>
            <a:spLocks noChangeAspect="1" noChangeArrowheads="1"/>
          </p:cNvSpPr>
          <p:nvPr/>
        </p:nvSpPr>
        <p:spPr bwMode="auto">
          <a:xfrm>
            <a:off x="80963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AutoShape 12" descr="data:image/jpg;base64,/9j/4AAQSkZJRgABAQAAAQABAAD/2wBDAAkGBwgHBgkIBwgKCgkLDRYPDQwMDRsUFRAWIB0iIiAdHx8kKDQsJCYxJx8fLT0tMTU3Ojo6Iys/RD84QzQ5Ojf/2wBDAQoKCg0MDRoPDxo3JR8lNzc3Nzc3Nzc3Nzc3Nzc3Nzc3Nzc3Nzc3Nzc3Nzc3Nzc3Nzc3Nzc3Nzc3Nzc3Nzc3Nzf/wAARCACQALQDASIAAhEBAxEB/8QAGwAAAgMBAQEAAAAAAAAAAAAABQYDBAcAAgH/xAA8EAACAQIFAgQEBAUCBQUAAAABAgMEEQAFEiExQVEGEyJhFHGBkTKhsfAHFSPB0UJyFlJiguEzksLi8f/EABkBAAMBAQEAAAAAAAAAAAAAAAECAwAEBf/EACERAAIDAAMBAAMBAQAAAAAAAAABAhEhAxIxQRMiUTJC/9oADAMBAAIRAxEAPwBSovDk1VlTZoM3hSnVjrTynMlhYGwHNtQ4tscKkUEq10dNM6Q63sSxJCA77lbnuNu+HDLauOnjp8viZJqdoHkr2Qg7Muyg9CAB9WIwBzRGA1ixmhfUbG97cj99sGCBLBvrFo/5TBFTRwuZIfJnmQEa2BB67nSFABPfCFDVz0Farr6XhlvYjqCMM2R1CTq0QJKuvmIb/cfp9sBfElMyVol6TDfsWHP9sL46G+WGc9ymHNmSvpaylgEia5XnYIjNpBPqPXkW9jgFmWXz0sQiq42V9CupKkBweGF7bEdcWsqc1mWzULMdgXiu3cf2IH3xHU0+ctSpW19NVvAgWNZpVYqF/wBIBPTfa22CmZg3L1nWGo8tykKlTIwFwNza/wB/ywxeEK+LVW5VNICmYQshkItYhGsB8/8AGIoM3pRkFZl/lxRlvLMRQMWdgxJuST29hvgVTVBSqj8kC6Ori56g3wfhsBRFwCbBgNxh48LzSTeFJIgQq082xvuQxF7j/uGF2tyedc0qF8t0iaRjG2nYgm4+lsMXgWkdZq+lnGkNTFvsyt/8Th0ngjfpF4vyeoo/JiljbUAzbHgMO30wvZe4hzSnBW39dDvt/qxpmfo1YIZ5ZjLUcyFgduRYnqbW4wq5nQJK8MqgB42Xgc7jFXx5YiltE/iuaamqmRZXAazEcbi4H5YRhBq3OGzxDUyVlS8kltgF26/v++ACoBse+FSzRmzsppVesUPwOmNryPyoaVNF8ZPk0ANUDa+4GNIyuQ6CgOw6nFoUkR5NHKlqEFiTgpHKi2ZD6eN+mFKmqBYBiPvi/HWAXUtt0wzJ0HKicCzCwvsRfjAypqFIud98LUHiaCbMamiYAzLKVhLSFVe2xW/Q7Gx68dsW8wqpI6d/h7u4t6YwFYi9yLtw1vpxib5FEePHek1VKGOoAe9sUaioHlkfbHVk3mN5lIHSnKm8M7DzY7clhckA7EA9DcXucCJ3eJiJL3Bvz0wY8iZnx0EaekzKoj101PNJHe2pEuMdgMlS8l2AFr47DWzUhJoJqKhhdYazzHqVBVWsDEwswDH/AHD7gYqKzRxWYWA79Bhf8xtIF9sHYKtKjLTCZAtRO3lsxBNgovfbubD6nHEsZ1PTxllcaOosG3jfWhJ5HUYOZmUzfLqr4Un+n/UseTbe32wDzWGgimSChjkcqiIZna13G7sB1G/B7YmybNBlNY+uJpkKEeWGt6rbfY9t8aavQxZWyZqmKdpKaOVolUq0iISELbKSRxva3yxouS+KI28O1VHPKBVJTNJTfFW9b6QAqqeoPqA9u98I2UCpoaWaSKmmhaaSPROrFdC2ba3Njfk/8pxoEdSvibK4IKumQvAsgjYEkmXy9mvsdzp242I6YV6wNGbErVVNHR5XTuJGcKS9i0khIA+Q7fUnGgZT4RpVyfKsx853lzEM0yMoHlFTbT9/bC9lnhjMYqiGaSGWONrEb6T8webg40HKqZo1Cm4Atbrjp44NuyPJOsPuZ5aGl0pGFDxKN7EHYC/5YB5TlxpfE4jEoAeFo9htuCP1OG+UFjqbnvbA+qVKeohqFtqRgffY3P6YvKP60SjLShmbwLWtCpJVbWJ67XwIzgiERqsYNyLsNhuR1wRkmFVWvMyi7na3H72xDmEHmE7jTYXuLnbGSfWg2u1iz4lovhK+WBASVAI9V+foP0wDippXJAAvfjDRmk0kkJjc3Yys5IG5JAG/0GKeT0zSVGkKbX++JKLWMo2vhb8L5UZSWKtfULYZWcbLGpHuBi7lVG9w8gtoG3YHH2qyoMj6Cbgavpg6hcZWSfj2x7nr/Ip5J9iqIzfbAxYkWdY5ahoJNNtMqkHV/jfbHzPo/LyeWNVtKV0swa4Iv0xlKw9BGknYw3JOom5N8HMv8dvHRmCup3nnX0iUMBrHS5IuCOLjkYU5ZZhdSNh7YrC+u5GJS16Ujg6p4uq/KEdFTxQqv4C7tIy9djccX27Y90FVXVayTVcxMSjRGiqFXUdybAfu+FemkVYixO4wwxStDSwwLux/Fbi53OGgkmLKwzC4WMAGw+WOxQFSQAA2Ow/YShBoqE1k7RxSekdSO5sB8/rhlyLwpTV0jxGqcNGrMzqnQH/dtt3tgdQgUlTGnxCRBmLsTtdbGw/X7jD5lEC0mS1FQlKI5allhWYMG85RdiwIPHA+mONt2dOUKGX0C5PnUL5lSB6J5Gj1yrcOvUi5vfi3vthvofEOVI0v8v8AD9C0esrAZwHkIsSASdXqJBtY9R2wMrqGuzSQwVUUcPpK05BJFgbhiO5vg1kfgnKaSqimqmnqKlIo5RAJFVTIATewJNwQTp++22D6AsUOa0lS02XZzldNDm4Z41KwoCkRFwvGxsel8ePCNBPllfJS1sUih2JjbTcOFvYj5gn74853RynNzmkMMwkaRQgeMhmPPB7gYbiNVZEixKHhQMARaxtuP32w0VQJM8SwiSpkllDSXNtTbcdgOmJ4Y4YY/QCe4xYNSXQSgWIGIIpEc2Aux7Y7IvDlktI5he5/LAPNFS/9VW8tRcgGxb5YIZnnlLSyJSo0iT9dKc/U4EVWZVclOs9FN5schMbRSkEi4G+3F7+34cBzpBjCwTA5jlLKdQG9rYnlJnbzI2H06/u2KUV5SEfYXsxtx3wXy6EPKxKqisAAtthh07M1QvZhqQlvLuuri3JxBlq1XxSxqmlycOdZlcbqAu1t/rj1l2XinYyaQWG4PU4WS+mjJeBahUw0oLpclbNfjFPNqvyYrxL+IG9+o4xceoLKEKN6u2KOYU0cmk3uUG4bEldlHSQpSV1aLRawqar3A33PfEeYZoz+mR/MJBvfrgxWUyb6QPp3wtV6Rw1ExIBZdrAYKVMN2gdWmKSJrRhWtgAY2BuRYYI1cmtyE4POKU7nURyoGBKgotZNA8uYU7imkmijbzHRFJ1Ae3zthozKpiMq+Xlj08hY+YkhJ5AIvxb7DviDwUIKanfM6rXJAG8p0WMsqi3LADjfa+xs3UDBKuoYM7+Hlyiole8opzDMw1pc+gDj0gbe22IdtKVgIzJVqqnzKeJok0gaAQQD87frvjsKuaS6a+eONlKRuUDK9w1jyD2x2G7CdQvW5KZMymmhzDLoYUYCIzVSuSvANlv2vbD5lgir6GkgpamGVKSJjPKuykgXY2+QG2Mrr4J6aunp6nUJkkOoAWFyencdfrgl4dzpsoM0ZTVDUgJLc7qvBIHex/thGsHTNUoM+loJnmWFXE7jS4axUAWA+1jf54lp6igpaxq+WmkmnuXuHsoJ52t74zvxNmc0Nbl0NHJ/TMBkuRs+o/8A1w1ZbW+dl6zPpvGvqvtc4rxKLVMlyXdodMuzFMxlMjwqojf8GxsOh2+uJJoI5KmVwWBb0je1x2wl5Bm5gzMvJvTspEmkFrHpbbvh2WYRebI3Gq+/QY3VJmttWeoaU2ZWICAmwBwPzGspsvgZrWkcaVNrkn99cWY67XEQeDf9/PCtnFcsdKweGnQEkCSaoNwe6i3TnbDOSRlFsWfEVd5k4mVySbG5xF4ah+JaWonVSALqt+/7GChyukkyFa2TyplmKukobTsX07bcdzvxj5SZK9BN56To1GSQji9+4vta/wBcBcqsL43Q1T5bA1LEECa7aiALXNhtis0MkM+jSSB0A4xSfMhTQxGXcS3uyrp0tttz3wxQTqYdcm4YCx64vCSasjODTByTzFyJIrD3GLb1Swqq7EHt0x4njZgCu6g/bFCr005BeQDUfrgSkgxiFllRyHRt7WOKGYV6lZERlDqDz1wPp87pFSSMg9bNfnC7ntW0gUJdSzXuNjYYi5Fowv0lqsylQEyMQFNzYjbCvmGYqNVmLFud8XcwkT4YmUnWw7YWZRd3K8dMKmwtL4ezUm+I5DIULA9cRKhJ2xMm7qgNxxf3wGwpBTK6yGmgPxEclRG6hTF57RrcHrb8Qtx2OLFXm6yoq0MENHJDDdHgLKRsLjc8i7b/AC5tfC/PMutliFlXg3OINTObE84XDI9xxPIupdhjsShrCwOwx2BQbQ6ZVlMeZ5jVTSRKJBG1Q7zQ3JF7k6X9IuL87Dtxi7lFDkWfUWYZHDFFDmxAlpKjSArgLcqp7bj6XPTFPKs4ly16pKpKiq8+AqV+JGpARdWBUWBB99rnFnMKDL8umy/PBVTLJVQl6WYSWtOpv62O997dfwm+A1Q12hNqxVPl9OagafhZXgQsbHm9h3sb/fDnk6pU5LA00UiBgQQOHP8Azf3wi1VVJVCOMi6oToG9yT1Iw0eFcxIk+BMzSJEylGI2A6jDwaTEkrQyZHQ+QhILFL/iOxOD2Y5pGuTm51KG0Ajnjn/PsMfTLDSw3VbaxsrEEfMfrhZ8SVKz0l6e8gU7tr0jg7/lxhuSarBYRd6A5/E2bx0DJl6zGNL+tIjpQX6t9cLdXmucTtqq6io0nYawdr77X+WGD/iOjp/DcWVU7yioC+sOl1NiWFjfk7dMDvDytmVfI8r01IujUFlDFZN7bAnm9x23OJOTZRRSB2W1df8AF00STTSQxSLphMh02DcWva2NQp84y1zCytTrICWdJd+lmAJsLfI9PfCzluSR1taXijjpYS+powb6F3BAJ97gYo00SJUxRu+wk9ChCWax227/AOcB0/Bkq9GgJHXZzCIWJpVk1syqDrIAG562tbDRKyKUjRSTzbFWlekkRaalRFRLndbHk3xPAqCQyoDpP4dX9sV45YS5I6WK2oSko2MllFr7nCDmleGlXzWLa05F/wBf74YvEEvnU8iGTdRdiTxjPcyrmeZjYXtYMOtvywJ2/AxwsJIUYmNuenb64uxOtVUKBJpsp5F8AYJZpNy1re2CGXzCLWfSGIt6sLqQyd4S5mE1aWa43AwCa1yCLEdL4IVUgch7sAdwCL4HSodjfVvue2HXgrK0npII5Bx5Ryiuw5tYfPEjrc4hcG1umA0YgHNuuJl9BsRvjgFQAtY4nca9LC2jtfc4CRj4HFt7DHYl8tdK6FI23uOcdjWjaNUWXLUyoZXkQixUxQNIWB/6QCfw3O9uMehQ1U1HHFMXqaSOZZRTql2jcrwR1U3W5AI3F7HFLLvE0+X1cM1Uy1NakgdKiSRXWLcWC2NthqsL7aultzrzR1lZQmmlMiPIZDJfT6jcsF07KSBco2xB6W2X4N9E+vymSiiaqLlLi8QUcHa433Fr9sXcmyqtjB8+neKJrjzHJUE979t+mx74daPw5DnWbRqahYyyNyu5PN17ki/v/Y7NkVLl0i0EQUARGSaRbklgp3GomxIAH1xPsPQrT1ooYEp3OuV1ax1XPO2/bAvMM3ilo5IJk1yhGYi1rA6ttgb9Bb898V/F+X1eSS0zTTx1EMl2EiqVsb30Gxvxvz37YA0FUY55JBDKyi5ZQL8dL4L3Qpqj1QVlJTwytJ5DzOLhZodQvuLA9Bx/4wO/m1Z5QhSYpGAQFQAAXxLmgqJFWWYTKpPEgHHcYoRQvI6qilixsAo5wyEd/B2ynMx8HRwGpdy13dIrAqTc8AfYXHyxNqFPVPUJ5AGjUHa11FugP22wMWqbJJaaimpE8lZPM8wteT3IsbXHS4++L9fSCspPMSojEIkZlspF0tqFh87j2wE6wasJqfxZUxLGZVgFhYMgPN78/fDHDPLWwpVyyOtK46EAM1uAP1OEzK63L6UinenkmIJILD1D2vfj6YMjMYhT+QYWFOq6Qb7ajz+/fDJ0LVnVBd3MquoMjWVFBNxv3+RwBrKeQyHUEUi3pv6t/wC++LuYSlKuJoI3Mlzptf2t+/zxCYzPM0ksUqz9VBJucInTsdq8ZR+DmjQtZgCNuN8fad5dYCxAIBY3JIvgrIApQOymNwLKWuym+97cfLHNHKEETAJHe5OgCxPXueNsMn/QOK+FKcNKUABNj0W1himzLTOzSrrQ9PfkHBWajliBMB1pa7KNzftbEXwEuYRo0ZDO7W2B9Jva1rb/AKfLD9kkJ1bKmZ0bJSRZjGirSymwYWNjY9PofscCWEky+mP0n/Uev0w4+CfLrUq/DeaKyiYMYS3+iUe30B+h77xJ4YzgzvAMvePQTcgC5sbG1+f8b4Xt/TUKsVJaPW4sFIvffm9tvocW2CJEHAuTfa+9vlhnzaHLfD+qiqozV1UVTG8yobRNYG66r34Ptu3thczFo6mtkqadRFAzMUiQ7KpOw+mDdgqiqbX3b88djkgYKBqZve+OxjFKzjgqPp/4ww+E8wp6OuZKpmBkXy0k1WRbm9mHW52B6X+ok/iJlNHk+fCKgIVJoxKYRxGSSLD22vbp9sKvm9CbfPGdtGTN48OZcK2s0Sl1CxmTUpswItbe3ci/3GJamoAlqZpnJFQSPMlYnQpbSG9vSvTYjfm+M78NZv4oqcoK5K1WhhkSIzwAEsjcIb9iL3HQb9MaP4YeCrjhKypOyemRjGwDFQC3pO4vYm23tbjE+tD2DPE2WxZnlk6RtGkHraFhY2tcqRbptyOh98JuU+E6uvq6eiinhLOrOxe++kjUR8tuOLbb407MVK0beWgGw4Xa3Fh9/wB3wuvnOU+HM5kzGohlKjVCVhUEi4TexPsP0wje0NHywhn3hOnrKiOppFpU8qExuTH5oZFAsLG3FtiAfnhRzvw9N4apXrKSjR3DEmaKMKqryDvc3vt2t98Xq/8Ai5SM5aDKZ2a1gWlCi/TaxwMqv4k1edRQ5XNl8UdNK6q7iRne1wL9vbD0xbFupz05nLE1TRpIRudZvdja5va+9h8se6JJqiAChYu9ObupW7KN79OOlr98Sz0EuUz09JPT0wlhYlZvMLu244VT77AjDT4dosuyzLKmWRBHJNpt8Q2mRCBfYnnc3t+uM6QULLeH8wjKykWL76r20Xve/bcEYkp/C+dTqhjj8xL+lQ2m+/Njtf2O/wCWNJYQrlIqUSYPpDxqVu5uRZDewFhqJJO2+LLeX8RThYg0kjaUIYFS/NyL+4O298BSbC4pCrTZVVU9PHA0MCxj1F1Oog26E7A/Lt88RpSBI3Z9R1N+L/p6E/phurnmag8yqikRmP4VH4geDt3sNvfA+khqainDpDLEjsQ09SVjUH/cTYj2G+MzJi8tPQ2jh1LEZTwzC3FgT7c73xKab4uZ40EEzRrfQsmrT2va9+nXDSvhinqrNOZpZTca45BGrDbYEgm3uF64tw+GadHkmqIPg2KldeXrcDsWY3diLDi3H0weshPywurEugidEmL0WkqpHlOlyn/UCOAMFaHK4GSJaaVNSqTtbdW4JHbrg3Q5DSVlMDNUKgZyJADrCuDuB0tf1D2YHriWnyelVZ/5RVSHy3tLDNHoLkbFgevB+2EcW1Y35EpUZV4pVsrzinzGkuN7hwbnWCfb2Hz+uNNWvq8yyxc0yaFHaopyJo1W7rMNhc9QCN9xsOt8LHjTLfOlip4i1qm6pH0LHe46AbC+3bjfA3JfEQ8L0bZdFGwR6gNLJJLrMakcCwsbHSCepGGguypmm+uoZM7ymqp/4Z1tNmtKj1UDmWMh1aQjUD5htvcBmB9sY0k7Qk6Tb2tjRMz8cB8mzHL6ui8yeoXTDUBvwg9D9zYjvxjNJ2VW25OL9aRGMm/S38ZId9VvYDHYphTbrjsLQw6/xXzKOoz+np4WRlpacXIJILN6iPsRhFcWsSOd8Gs/Mf8AOKhqcxlS110gjQOi2PYWGBskfmDnfqcC8NQ05d4yr8tyuPK8oWCOlj1EF4VLMW/EWPXbb5Y0DwbnmQT1ckdLI9PVVSiSYT2VDIfSUS53sSTb32OMmyrKqut1JRRS1Ei29KIW5/QfPDllf8Nc5qoYp5ZfJLgMUEDsyHsbAC/1wGjdkvTVahWkiCBQHdrKWFxq3Nz7fa/3xlfjqlRM9aNRqC2EhCABpDcnrvtp+/1xqOU5Zm0dFTQ1gapngP8A6z6Y9fQXFySfe4v98D8x8A09XmEuYZhLIJJG1aRUlQNgNgB2GAoPtYHywSqzGKmhp7RyGHy2DDWWYWI67c3wQyyhlrZ44KBQxfloxYKo978/a2HDPvBMF42pZIaRWl8gMHkYk33Z7ki1r8b4o1nhObKZo4jXTzs/qcUyX1WP4fltyT/bGk6KQUWrJ6Gkp8okaJqiNbkqxubggbHV0B3H54snLKSeSVWhaSNVMkdQzbIb8c3Pftf5bWycxzpEhoskKTaz5k01ijAkk3bgH/3EcYujKarL46itrJ2eSnRmioqNRFG5v6VZj6nvtzYb9cJYx6jAp6WGRHUtBcNGrD083Xfm+598e6fz5x5siVUQK6QhUAsBfkkAi1xwbj2vtVyqcVFTFPXBKWshkCzUxKsdF7jr+I77g4MGshqaiRKVBGGOkEcnsb7gd/tfGQWeZ8xgpjAKqsipfi6oU8bqwL6tr21A730322DDffEPiAUuX5hBGdU1RIutpJ3MkgA2/E1zuegsNhsMI/8AEGkmfMKuFQ6RqBLAJGuxYILn6gH8sL+ZeK6vNKwZhMT5qlY3X5Iov9SjH6nFOOP7WR5X+tI1uHM1awJ3wUOZCKNfVckXIHTGR5d4jDkEvbB+mzpZSGd+ecdJx9KGusDVSzU1KwjkqzqjYG2mYD0m/vbSfmp6YU8h8SV4zFKGeOmhkklWNlhVVkmcXG4BO43vYAbb8DBCCuhrqyOnd2EZuZGjvqVQCSRbqLYq554babxAta6tCajzIq+WAspEoUDa34RIGQ/JmGIzai6L8cO0bBPijx5lcs85y+MyNH5kMTIrBSrf6gdQI4FufpjOzXs8KRNsRe7dx2wfrKKmTwpUSJRxeaK0QCdU/DpDE2J3AJA57H3up8Ag7gGwwkfMLMstOfL0GQlBuF1bA/LFMtqYsTj6EJ/Efpgx4b8NZj4iqJIstiUrGAZZZHCpGpNrk9r4axQTrPY47D7kPhLIqijkGbT5lFWQzNFIscfpBHb0nHY3YIhtIwlLN6ixuSecSLICNsR31m4H1xNBC0hEahfUb7kD88ajGn/w6gnynLocygmIlq2Mi7cBGKD539WNS/4zyeGnRq+Ywz23iCM5HysOD/nCBk0Sw5NlcKXPl0UQbpZjdm/M4T/F7VrZ+Wo0LhEUE2272P3xReHNNKfI0zfMtz+lzeB3ywsyq+hndbWNgePrj5Kh3ZjdiN2bCl/C6ojbJ2hJ01Xml5IrgFQQADtsRtzhwqTpU7EDDfDnnFKWCulfBRZhHLXTERnMGRQRqsStgBt3wNzapkizqVwEkWGYlVIBHIPX5Y+5uyNLlmuNX8zOLMG1b+oi+379jjzmzIlfVvIwuJPTp6n/ADjj/wCmenD/AAgzmGazNEhoatIKUILoAoYG/U72G4FrA3HOFyKapr65qbzfKRCRJLK/qsRY6QLbn++L9Bk6Zlk9ZI5QuqhSHQMrAnqLb2IBwGkoYqgShLos6NFFUwOAuw5AJueeB98I0yqaoJU3hyjhkSahVmiI0MpsD/uPXuN//wBJ0GSuZXMcurXGVbTLpVNrXCn3224wv02ZZp4epaSunpJZUmJiqEVgrawQAbEEAsPcDZTt1r594zGQtKISJKqrpiNCEgQHSNBN+Tck77nf5B0v4K2Ktf4izCt8VyNmE20joALXC2UAEfM2v88KVbFJTVc0aggXN1tb08jb5Wx7qZmkjhqNRLL6GN+3GPfxSxvHUzEySRyD0ObiRN7qT+X/AHe2LLCT0oCUqbgkHF2kqqtvTHLYDkswUD6nBHxJSeG6eoLZDmdTVxuNQjaCxivuAXJGojjYYCRUjy30jcKW35w6kL1HvwdnmW5UlXVZlVh/6JiUBSzSs2xCrzpAvdja5I7Yfcgz7+ft/M6SmWKKQGn0v6tRV/SbXtddQ7khrDGMUUMTWSCEPN1Mvq+wH9740jwgucQ5fHJNVxwRKkjw0HkapqhQLs6JcBjyoDXAFzbYYjya7KQxUMOf+H5cyyqtpaqSOCeaNSESIAMwN7ni7q3TbZ7bnGH53k9bllWYaynaJjcrfhh3B643zL6GHLKulh+MTzJoyfIqHLyaQLgRkNwouNwbb6bc4zX+KVclb/K1p2dQ8TTPGzboxYppPYjQRgRe0jMz+OEyAE7Lf6n2GCmX5rWZPKZsunaGUr5bFPwlLg6SOouBcdcDlYqOcfC18UoU3fIqyDxDlVPXZdqgj06Hp0ZiIHHKDfjqPYjHYwlJpIxZJHUdlYjHYXqGz//Z"/>
          <p:cNvSpPr>
            <a:spLocks noChangeAspect="1" noChangeArrowheads="1"/>
          </p:cNvSpPr>
          <p:nvPr/>
        </p:nvSpPr>
        <p:spPr bwMode="auto">
          <a:xfrm>
            <a:off x="80963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AutoShape 14" descr="data:image/jpg;base64,/9j/4AAQSkZJRgABAQAAAQABAAD/2wBDAAkGBwgHBgkIBwgKCgkLDRYPDQwMDRsUFRAWIB0iIiAdHx8kKDQsJCYxJx8fLT0tMTU3Ojo6Iys/RD84QzQ5Ojf/2wBDAQoKCg0MDRoPDxo3JR8lNzc3Nzc3Nzc3Nzc3Nzc3Nzc3Nzc3Nzc3Nzc3Nzc3Nzc3Nzc3Nzc3Nzc3Nzc3Nzc3Nzf/wAARCACQALQDASIAAhEBAxEB/8QAGwAAAgMBAQEAAAAAAAAAAAAABQYDBAcAAgH/xAA8EAACAQIFAgQEBAUCBQUAAAABAgMEEQAFEiExQVEGEyJhFHGBkTKhsfAHFSPB0UJyFlJiguEzksLi8f/EABkBAAMBAQEAAAAAAAAAAAAAAAECAwAEBf/EACERAAIDAAMBAAMBAQAAAAAAAAABAhEhAxIxQRMiUTJC/9oADAMBAAIRAxEAPwBSovDk1VlTZoM3hSnVjrTynMlhYGwHNtQ4tscKkUEq10dNM6Q63sSxJCA77lbnuNu+HDLauOnjp8viZJqdoHkr2Qg7Muyg9CAB9WIwBzRGA1ixmhfUbG97cj99sGCBLBvrFo/5TBFTRwuZIfJnmQEa2BB67nSFABPfCFDVz0Farr6XhlvYjqCMM2R1CTq0QJKuvmIb/cfp9sBfElMyVol6TDfsWHP9sL46G+WGc9ymHNmSvpaylgEia5XnYIjNpBPqPXkW9jgFmWXz0sQiq42V9CupKkBweGF7bEdcWsqc1mWzULMdgXiu3cf2IH3xHU0+ctSpW19NVvAgWNZpVYqF/wBIBPTfa22CmZg3L1nWGo8tykKlTIwFwNza/wB/ywxeEK+LVW5VNICmYQshkItYhGsB8/8AGIoM3pRkFZl/lxRlvLMRQMWdgxJuST29hvgVTVBSqj8kC6Ori56g3wfhsBRFwCbBgNxh48LzSTeFJIgQq082xvuQxF7j/uGF2tyedc0qF8t0iaRjG2nYgm4+lsMXgWkdZq+lnGkNTFvsyt/8Th0ngjfpF4vyeoo/JiljbUAzbHgMO30wvZe4hzSnBW39dDvt/qxpmfo1YIZ5ZjLUcyFgduRYnqbW4wq5nQJK8MqgB42Xgc7jFXx5YiltE/iuaamqmRZXAazEcbi4H5YRhBq3OGzxDUyVlS8kltgF26/v++ACoBse+FSzRmzsppVesUPwOmNryPyoaVNF8ZPk0ANUDa+4GNIyuQ6CgOw6nFoUkR5NHKlqEFiTgpHKi2ZD6eN+mFKmqBYBiPvi/HWAXUtt0wzJ0HKicCzCwvsRfjAypqFIud98LUHiaCbMamiYAzLKVhLSFVe2xW/Q7Gx68dsW8wqpI6d/h7u4t6YwFYi9yLtw1vpxib5FEePHek1VKGOoAe9sUaioHlkfbHVk3mN5lIHSnKm8M7DzY7clhckA7EA9DcXucCJ3eJiJL3Bvz0wY8iZnx0EaekzKoj101PNJHe2pEuMdgMlS8l2AFr47DWzUhJoJqKhhdYazzHqVBVWsDEwswDH/AHD7gYqKzRxWYWA79Bhf8xtIF9sHYKtKjLTCZAtRO3lsxBNgovfbubD6nHEsZ1PTxllcaOosG3jfWhJ5HUYOZmUzfLqr4Un+n/UseTbe32wDzWGgimSChjkcqiIZna13G7sB1G/B7YmybNBlNY+uJpkKEeWGt6rbfY9t8aavQxZWyZqmKdpKaOVolUq0iISELbKSRxva3yxouS+KI28O1VHPKBVJTNJTfFW9b6QAqqeoPqA9u98I2UCpoaWaSKmmhaaSPROrFdC2ba3Njfk/8pxoEdSvibK4IKumQvAsgjYEkmXy9mvsdzp242I6YV6wNGbErVVNHR5XTuJGcKS9i0khIA+Q7fUnGgZT4RpVyfKsx853lzEM0yMoHlFTbT9/bC9lnhjMYqiGaSGWONrEb6T8webg40HKqZo1Cm4Atbrjp44NuyPJOsPuZ5aGl0pGFDxKN7EHYC/5YB5TlxpfE4jEoAeFo9htuCP1OG+UFjqbnvbA+qVKeohqFtqRgffY3P6YvKP60SjLShmbwLWtCpJVbWJ67XwIzgiERqsYNyLsNhuR1wRkmFVWvMyi7na3H72xDmEHmE7jTYXuLnbGSfWg2u1iz4lovhK+WBASVAI9V+foP0wDippXJAAvfjDRmk0kkJjc3Yys5IG5JAG/0GKeT0zSVGkKbX++JKLWMo2vhb8L5UZSWKtfULYZWcbLGpHuBi7lVG9w8gtoG3YHH2qyoMj6Cbgavpg6hcZWSfj2x7nr/Ip5J9iqIzfbAxYkWdY5ahoJNNtMqkHV/jfbHzPo/LyeWNVtKV0swa4Iv0xlKw9BGknYw3JOom5N8HMv8dvHRmCup3nnX0iUMBrHS5IuCOLjkYU5ZZhdSNh7YrC+u5GJS16Ujg6p4uq/KEdFTxQqv4C7tIy9djccX27Y90FVXVayTVcxMSjRGiqFXUdybAfu+FemkVYixO4wwxStDSwwLux/Fbi53OGgkmLKwzC4WMAGw+WOxQFSQAA2Ow/YShBoqE1k7RxSekdSO5sB8/rhlyLwpTV0jxGqcNGrMzqnQH/dtt3tgdQgUlTGnxCRBmLsTtdbGw/X7jD5lEC0mS1FQlKI5allhWYMG85RdiwIPHA+mONt2dOUKGX0C5PnUL5lSB6J5Gj1yrcOvUi5vfi3vthvofEOVI0v8v8AD9C0esrAZwHkIsSASdXqJBtY9R2wMrqGuzSQwVUUcPpK05BJFgbhiO5vg1kfgnKaSqimqmnqKlIo5RAJFVTIATewJNwQTp++22D6AsUOa0lS02XZzldNDm4Z41KwoCkRFwvGxsel8ePCNBPllfJS1sUih2JjbTcOFvYj5gn74853RynNzmkMMwkaRQgeMhmPPB7gYbiNVZEixKHhQMARaxtuP32w0VQJM8SwiSpkllDSXNtTbcdgOmJ4Y4YY/QCe4xYNSXQSgWIGIIpEc2Aux7Y7IvDlktI5he5/LAPNFS/9VW8tRcgGxb5YIZnnlLSyJSo0iT9dKc/U4EVWZVclOs9FN5schMbRSkEi4G+3F7+34cBzpBjCwTA5jlLKdQG9rYnlJnbzI2H06/u2KUV5SEfYXsxtx3wXy6EPKxKqisAAtthh07M1QvZhqQlvLuuri3JxBlq1XxSxqmlycOdZlcbqAu1t/rj1l2XinYyaQWG4PU4WS+mjJeBahUw0oLpclbNfjFPNqvyYrxL+IG9+o4xceoLKEKN6u2KOYU0cmk3uUG4bEldlHSQpSV1aLRawqar3A33PfEeYZoz+mR/MJBvfrgxWUyb6QPp3wtV6Rw1ExIBZdrAYKVMN2gdWmKSJrRhWtgAY2BuRYYI1cmtyE4POKU7nURyoGBKgotZNA8uYU7imkmijbzHRFJ1Ae3zthozKpiMq+Xlj08hY+YkhJ5AIvxb7DviDwUIKanfM6rXJAG8p0WMsqi3LADjfa+xs3UDBKuoYM7+Hlyiole8opzDMw1pc+gDj0gbe22IdtKVgIzJVqqnzKeJok0gaAQQD87frvjsKuaS6a+eONlKRuUDK9w1jyD2x2G7CdQvW5KZMymmhzDLoYUYCIzVSuSvANlv2vbD5lgir6GkgpamGVKSJjPKuykgXY2+QG2Mrr4J6aunp6nUJkkOoAWFyencdfrgl4dzpsoM0ZTVDUgJLc7qvBIHex/thGsHTNUoM+loJnmWFXE7jS4axUAWA+1jf54lp6igpaxq+WmkmnuXuHsoJ52t74zvxNmc0Nbl0NHJ/TMBkuRs+o/8A1w1ZbW+dl6zPpvGvqvtc4rxKLVMlyXdodMuzFMxlMjwqojf8GxsOh2+uJJoI5KmVwWBb0je1x2wl5Bm5gzMvJvTspEmkFrHpbbvh2WYRebI3Gq+/QY3VJmttWeoaU2ZWICAmwBwPzGspsvgZrWkcaVNrkn99cWY67XEQeDf9/PCtnFcsdKweGnQEkCSaoNwe6i3TnbDOSRlFsWfEVd5k4mVySbG5xF4ah+JaWonVSALqt+/7GChyukkyFa2TyplmKukobTsX07bcdzvxj5SZK9BN56To1GSQji9+4vta/wBcBcqsL43Q1T5bA1LEECa7aiALXNhtis0MkM+jSSB0A4xSfMhTQxGXcS3uyrp0tttz3wxQTqYdcm4YCx64vCSasjODTByTzFyJIrD3GLb1Swqq7EHt0x4njZgCu6g/bFCr005BeQDUfrgSkgxiFllRyHRt7WOKGYV6lZERlDqDz1wPp87pFSSMg9bNfnC7ntW0gUJdSzXuNjYYi5Fowv0lqsylQEyMQFNzYjbCvmGYqNVmLFud8XcwkT4YmUnWw7YWZRd3K8dMKmwtL4ezUm+I5DIULA9cRKhJ2xMm7qgNxxf3wGwpBTK6yGmgPxEclRG6hTF57RrcHrb8Qtx2OLFXm6yoq0MENHJDDdHgLKRsLjc8i7b/AC5tfC/PMutliFlXg3OINTObE84XDI9xxPIupdhjsShrCwOwx2BQbQ6ZVlMeZ5jVTSRKJBG1Q7zQ3JF7k6X9IuL87Dtxi7lFDkWfUWYZHDFFDmxAlpKjSArgLcqp7bj6XPTFPKs4ly16pKpKiq8+AqV+JGpARdWBUWBB99rnFnMKDL8umy/PBVTLJVQl6WYSWtOpv62O997dfwm+A1Q12hNqxVPl9OagafhZXgQsbHm9h3sb/fDnk6pU5LA00UiBgQQOHP8Azf3wi1VVJVCOMi6oToG9yT1Iw0eFcxIk+BMzSJEylGI2A6jDwaTEkrQyZHQ+QhILFL/iOxOD2Y5pGuTm51KG0Ajnjn/PsMfTLDSw3VbaxsrEEfMfrhZ8SVKz0l6e8gU7tr0jg7/lxhuSarBYRd6A5/E2bx0DJl6zGNL+tIjpQX6t9cLdXmucTtqq6io0nYawdr77X+WGD/iOjp/DcWVU7yioC+sOl1NiWFjfk7dMDvDytmVfI8r01IujUFlDFZN7bAnm9x23OJOTZRRSB2W1df8AF00STTSQxSLphMh02DcWva2NQp84y1zCytTrICWdJd+lmAJsLfI9PfCzluSR1taXijjpYS+powb6F3BAJ97gYo00SJUxRu+wk9ChCWax227/AOcB0/Bkq9GgJHXZzCIWJpVk1syqDrIAG562tbDRKyKUjRSTzbFWlekkRaalRFRLndbHk3xPAqCQyoDpP4dX9sV45YS5I6WK2oSko2MllFr7nCDmleGlXzWLa05F/wBf74YvEEvnU8iGTdRdiTxjPcyrmeZjYXtYMOtvywJ2/AxwsJIUYmNuenb64uxOtVUKBJpsp5F8AYJZpNy1re2CGXzCLWfSGIt6sLqQyd4S5mE1aWa43AwCa1yCLEdL4IVUgch7sAdwCL4HSodjfVvue2HXgrK0npII5Bx5Ryiuw5tYfPEjrc4hcG1umA0YgHNuuJl9BsRvjgFQAtY4nca9LC2jtfc4CRj4HFt7DHYl8tdK6FI23uOcdjWjaNUWXLUyoZXkQixUxQNIWB/6QCfw3O9uMehQ1U1HHFMXqaSOZZRTql2jcrwR1U3W5AI3F7HFLLvE0+X1cM1Uy1NakgdKiSRXWLcWC2NthqsL7aultzrzR1lZQmmlMiPIZDJfT6jcsF07KSBco2xB6W2X4N9E+vymSiiaqLlLi8QUcHa433Fr9sXcmyqtjB8+neKJrjzHJUE979t+mx74daPw5DnWbRqahYyyNyu5PN17ki/v/Y7NkVLl0i0EQUARGSaRbklgp3GomxIAH1xPsPQrT1ooYEp3OuV1ax1XPO2/bAvMM3ilo5IJk1yhGYi1rA6ttgb9Bb898V/F+X1eSS0zTTx1EMl2EiqVsb30Gxvxvz37YA0FUY55JBDKyi5ZQL8dL4L3Qpqj1QVlJTwytJ5DzOLhZodQvuLA9Bx/4wO/m1Z5QhSYpGAQFQAAXxLmgqJFWWYTKpPEgHHcYoRQvI6qilixsAo5wyEd/B2ynMx8HRwGpdy13dIrAqTc8AfYXHyxNqFPVPUJ5AGjUHa11FugP22wMWqbJJaaimpE8lZPM8wteT3IsbXHS4++L9fSCspPMSojEIkZlspF0tqFh87j2wE6wasJqfxZUxLGZVgFhYMgPN78/fDHDPLWwpVyyOtK46EAM1uAP1OEzK63L6UinenkmIJILD1D2vfj6YMjMYhT+QYWFOq6Qb7ajz+/fDJ0LVnVBd3MquoMjWVFBNxv3+RwBrKeQyHUEUi3pv6t/wC++LuYSlKuJoI3Mlzptf2t+/zxCYzPM0ksUqz9VBJucInTsdq8ZR+DmjQtZgCNuN8fad5dYCxAIBY3JIvgrIApQOymNwLKWuym+97cfLHNHKEETAJHe5OgCxPXueNsMn/QOK+FKcNKUABNj0W1himzLTOzSrrQ9PfkHBWajliBMB1pa7KNzftbEXwEuYRo0ZDO7W2B9Jva1rb/AKfLD9kkJ1bKmZ0bJSRZjGirSymwYWNjY9PofscCWEky+mP0n/Uev0w4+CfLrUq/DeaKyiYMYS3+iUe30B+h77xJ4YzgzvAMvePQTcgC5sbG1+f8b4Xt/TUKsVJaPW4sFIvffm9tvocW2CJEHAuTfa+9vlhnzaHLfD+qiqozV1UVTG8yobRNYG66r34Ptu3thczFo6mtkqadRFAzMUiQ7KpOw+mDdgqiqbX3b88djkgYKBqZve+OxjFKzjgqPp/4ww+E8wp6OuZKpmBkXy0k1WRbm9mHW52B6X+ok/iJlNHk+fCKgIVJoxKYRxGSSLD22vbp9sKvm9CbfPGdtGTN48OZcK2s0Sl1CxmTUpswItbe3ci/3GJamoAlqZpnJFQSPMlYnQpbSG9vSvTYjfm+M78NZv4oqcoK5K1WhhkSIzwAEsjcIb9iL3HQb9MaP4YeCrjhKypOyemRjGwDFQC3pO4vYm23tbjE+tD2DPE2WxZnlk6RtGkHraFhY2tcqRbptyOh98JuU+E6uvq6eiinhLOrOxe++kjUR8tuOLbb407MVK0beWgGw4Xa3Fh9/wB3wuvnOU+HM5kzGohlKjVCVhUEi4TexPsP0wje0NHywhn3hOnrKiOppFpU8qExuTH5oZFAsLG3FtiAfnhRzvw9N4apXrKSjR3DEmaKMKqryDvc3vt2t98Xq/8Ai5SM5aDKZ2a1gWlCi/TaxwMqv4k1edRQ5XNl8UdNK6q7iRne1wL9vbD0xbFupz05nLE1TRpIRudZvdja5va+9h8se6JJqiAChYu9ObupW7KN79OOlr98Sz0EuUz09JPT0wlhYlZvMLu244VT77AjDT4dosuyzLKmWRBHJNpt8Q2mRCBfYnnc3t+uM6QULLeH8wjKykWL76r20Xve/bcEYkp/C+dTqhjj8xL+lQ2m+/Njtf2O/wCWNJYQrlIqUSYPpDxqVu5uRZDewFhqJJO2+LLeX8RThYg0kjaUIYFS/NyL+4O298BSbC4pCrTZVVU9PHA0MCxj1F1Oog26E7A/Lt88RpSBI3Z9R1N+L/p6E/phurnmag8yqikRmP4VH4geDt3sNvfA+khqainDpDLEjsQ09SVjUH/cTYj2G+MzJi8tPQ2jh1LEZTwzC3FgT7c73xKab4uZ40EEzRrfQsmrT2va9+nXDSvhinqrNOZpZTca45BGrDbYEgm3uF64tw+GadHkmqIPg2KldeXrcDsWY3diLDi3H0weshPywurEugidEmL0WkqpHlOlyn/UCOAMFaHK4GSJaaVNSqTtbdW4JHbrg3Q5DSVlMDNUKgZyJADrCuDuB0tf1D2YHriWnyelVZ/5RVSHy3tLDNHoLkbFgevB+2EcW1Y35EpUZV4pVsrzinzGkuN7hwbnWCfb2Hz+uNNWvq8yyxc0yaFHaopyJo1W7rMNhc9QCN9xsOt8LHjTLfOlip4i1qm6pH0LHe46AbC+3bjfA3JfEQ8L0bZdFGwR6gNLJJLrMakcCwsbHSCepGGguypmm+uoZM7ymqp/4Z1tNmtKj1UDmWMh1aQjUD5htvcBmB9sY0k7Qk6Tb2tjRMz8cB8mzHL6ui8yeoXTDUBvwg9D9zYjvxjNJ2VW25OL9aRGMm/S38ZId9VvYDHYphTbrjsLQw6/xXzKOoz+np4WRlpacXIJILN6iPsRhFcWsSOd8Gs/Mf8AOKhqcxlS110gjQOi2PYWGBskfmDnfqcC8NQ05d4yr8tyuPK8oWCOlj1EF4VLMW/EWPXbb5Y0DwbnmQT1ckdLI9PVVSiSYT2VDIfSUS53sSTb32OMmyrKqut1JRRS1Ei29KIW5/QfPDllf8Nc5qoYp5ZfJLgMUEDsyHsbAC/1wGjdkvTVahWkiCBQHdrKWFxq3Nz7fa/3xlfjqlRM9aNRqC2EhCABpDcnrvtp+/1xqOU5Zm0dFTQ1gapngP8A6z6Y9fQXFySfe4v98D8x8A09XmEuYZhLIJJG1aRUlQNgNgB2GAoPtYHywSqzGKmhp7RyGHy2DDWWYWI67c3wQyyhlrZ44KBQxfloxYKo978/a2HDPvBMF42pZIaRWl8gMHkYk33Z7ki1r8b4o1nhObKZo4jXTzs/qcUyX1WP4fltyT/bGk6KQUWrJ6Gkp8okaJqiNbkqxubggbHV0B3H54snLKSeSVWhaSNVMkdQzbIb8c3Pftf5bWycxzpEhoskKTaz5k01ijAkk3bgH/3EcYujKarL46itrJ2eSnRmioqNRFG5v6VZj6nvtzYb9cJYx6jAp6WGRHUtBcNGrD083Xfm+598e6fz5x5siVUQK6QhUAsBfkkAi1xwbj2vtVyqcVFTFPXBKWshkCzUxKsdF7jr+I77g4MGshqaiRKVBGGOkEcnsb7gd/tfGQWeZ8xgpjAKqsipfi6oU8bqwL6tr21A730322DDffEPiAUuX5hBGdU1RIutpJ3MkgA2/E1zuegsNhsMI/8AEGkmfMKuFQ6RqBLAJGuxYILn6gH8sL+ZeK6vNKwZhMT5qlY3X5Iov9SjH6nFOOP7WR5X+tI1uHM1awJ3wUOZCKNfVckXIHTGR5d4jDkEvbB+mzpZSGd+ecdJx9KGusDVSzU1KwjkqzqjYG2mYD0m/vbSfmp6YU8h8SV4zFKGeOmhkklWNlhVVkmcXG4BO43vYAbb8DBCCuhrqyOnd2EZuZGjvqVQCSRbqLYq554babxAta6tCajzIq+WAspEoUDa34RIGQ/JmGIzai6L8cO0bBPijx5lcs85y+MyNH5kMTIrBSrf6gdQI4FufpjOzXs8KRNsRe7dx2wfrKKmTwpUSJRxeaK0QCdU/DpDE2J3AJA57H3up8Ag7gGwwkfMLMstOfL0GQlBuF1bA/LFMtqYsTj6EJ/Efpgx4b8NZj4iqJIstiUrGAZZZHCpGpNrk9r4axQTrPY47D7kPhLIqijkGbT5lFWQzNFIscfpBHb0nHY3YIhtIwlLN6ixuSecSLICNsR31m4H1xNBC0hEahfUb7kD88ajGn/w6gnynLocygmIlq2Mi7cBGKD539WNS/4zyeGnRq+Ywz23iCM5HysOD/nCBk0Sw5NlcKXPl0UQbpZjdm/M4T/F7VrZ+Wo0LhEUE2272P3xReHNNKfI0zfMtz+lzeB3ywsyq+hndbWNgePrj5Kh3ZjdiN2bCl/C6ojbJ2hJ01Xml5IrgFQQADtsRtzhwqTpU7EDDfDnnFKWCulfBRZhHLXTERnMGRQRqsStgBt3wNzapkizqVwEkWGYlVIBHIPX5Y+5uyNLlmuNX8zOLMG1b+oi+379jjzmzIlfVvIwuJPTp6n/ADjj/wCmenD/AAgzmGazNEhoatIKUILoAoYG/U72G4FrA3HOFyKapr65qbzfKRCRJLK/qsRY6QLbn++L9Bk6Zlk9ZI5QuqhSHQMrAnqLb2IBwGkoYqgShLos6NFFUwOAuw5AJueeB98I0yqaoJU3hyjhkSahVmiI0MpsD/uPXuN//wBJ0GSuZXMcurXGVbTLpVNrXCn3224wv02ZZp4epaSunpJZUmJiqEVgrawQAbEEAsPcDZTt1r594zGQtKISJKqrpiNCEgQHSNBN+Tck77nf5B0v4K2Ktf4izCt8VyNmE20joALXC2UAEfM2v88KVbFJTVc0aggXN1tb08jb5Wx7qZmkjhqNRLL6GN+3GPfxSxvHUzEySRyD0ObiRN7qT+X/AHe2LLCT0oCUqbgkHF2kqqtvTHLYDkswUD6nBHxJSeG6eoLZDmdTVxuNQjaCxivuAXJGojjYYCRUjy30jcKW35w6kL1HvwdnmW5UlXVZlVh/6JiUBSzSs2xCrzpAvdja5I7Yfcgz7+ft/M6SmWKKQGn0v6tRV/SbXtddQ7khrDGMUUMTWSCEPN1Mvq+wH9740jwgucQ5fHJNVxwRKkjw0HkapqhQLs6JcBjyoDXAFzbYYjya7KQxUMOf+H5cyyqtpaqSOCeaNSESIAMwN7ni7q3TbZ7bnGH53k9bllWYaynaJjcrfhh3B643zL6GHLKulh+MTzJoyfIqHLyaQLgRkNwouNwbb6bc4zX+KVclb/K1p2dQ8TTPGzboxYppPYjQRgRe0jMz+OEyAE7Lf6n2GCmX5rWZPKZsunaGUr5bFPwlLg6SOouBcdcDlYqOcfC18UoU3fIqyDxDlVPXZdqgj06Hp0ZiIHHKDfjqPYjHYwlJpIxZJHUdlYjHYXqGz//Z"/>
          <p:cNvSpPr>
            <a:spLocks noChangeAspect="1" noChangeArrowheads="1"/>
          </p:cNvSpPr>
          <p:nvPr/>
        </p:nvSpPr>
        <p:spPr bwMode="auto">
          <a:xfrm>
            <a:off x="80963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AutoShape 16" descr="data:image/jpg;base64,/9j/4AAQSkZJRgABAQAAAQABAAD/2wBDAAkGBwgHBgkIBwgKCgkLDRYPDQwMDRsUFRAWIB0iIiAdHx8kKDQsJCYxJx8fLT0tMTU3Ojo6Iys/RD84QzQ5Ojf/2wBDAQoKCg0MDRoPDxo3JR8lNzc3Nzc3Nzc3Nzc3Nzc3Nzc3Nzc3Nzc3Nzc3Nzc3Nzc3Nzc3Nzc3Nzc3Nzc3Nzc3Nzf/wAARCACQALQDASIAAhEBAxEB/8QAGwAAAgMBAQEAAAAAAAAAAAAABQYDBAcAAgH/xAA8EAACAQIFAgQEBAUCBQUAAAABAgMEEQAFEiExQVEGEyJhFHGBkTKhsfAHFSPB0UJyFlJiguEzksLi8f/EABkBAAMBAQEAAAAAAAAAAAAAAAECAwAEBf/EACERAAIDAAMBAAMBAQAAAAAAAAABAhEhAxIxQRMiUTJC/9oADAMBAAIRAxEAPwBSovDk1VlTZoM3hSnVjrTynMlhYGwHNtQ4tscKkUEq10dNM6Q63sSxJCA77lbnuNu+HDLauOnjp8viZJqdoHkr2Qg7Muyg9CAB9WIwBzRGA1ixmhfUbG97cj99sGCBLBvrFo/5TBFTRwuZIfJnmQEa2BB67nSFABPfCFDVz0Farr6XhlvYjqCMM2R1CTq0QJKuvmIb/cfp9sBfElMyVol6TDfsWHP9sL46G+WGc9ymHNmSvpaylgEia5XnYIjNpBPqPXkW9jgFmWXz0sQiq42V9CupKkBweGF7bEdcWsqc1mWzULMdgXiu3cf2IH3xHU0+ctSpW19NVvAgWNZpVYqF/wBIBPTfa22CmZg3L1nWGo8tykKlTIwFwNza/wB/ywxeEK+LVW5VNICmYQshkItYhGsB8/8AGIoM3pRkFZl/lxRlvLMRQMWdgxJuST29hvgVTVBSqj8kC6Ori56g3wfhsBRFwCbBgNxh48LzSTeFJIgQq082xvuQxF7j/uGF2tyedc0qF8t0iaRjG2nYgm4+lsMXgWkdZq+lnGkNTFvsyt/8Th0ngjfpF4vyeoo/JiljbUAzbHgMO30wvZe4hzSnBW39dDvt/qxpmfo1YIZ5ZjLUcyFgduRYnqbW4wq5nQJK8MqgB42Xgc7jFXx5YiltE/iuaamqmRZXAazEcbi4H5YRhBq3OGzxDUyVlS8kltgF26/v++ACoBse+FSzRmzsppVesUPwOmNryPyoaVNF8ZPk0ANUDa+4GNIyuQ6CgOw6nFoUkR5NHKlqEFiTgpHKi2ZD6eN+mFKmqBYBiPvi/HWAXUtt0wzJ0HKicCzCwvsRfjAypqFIud98LUHiaCbMamiYAzLKVhLSFVe2xW/Q7Gx68dsW8wqpI6d/h7u4t6YwFYi9yLtw1vpxib5FEePHek1VKGOoAe9sUaioHlkfbHVk3mN5lIHSnKm8M7DzY7clhckA7EA9DcXucCJ3eJiJL3Bvz0wY8iZnx0EaekzKoj101PNJHe2pEuMdgMlS8l2AFr47DWzUhJoJqKhhdYazzHqVBVWsDEwswDH/AHD7gYqKzRxWYWA79Bhf8xtIF9sHYKtKjLTCZAtRO3lsxBNgovfbubD6nHEsZ1PTxllcaOosG3jfWhJ5HUYOZmUzfLqr4Un+n/UseTbe32wDzWGgimSChjkcqiIZna13G7sB1G/B7YmybNBlNY+uJpkKEeWGt6rbfY9t8aavQxZWyZqmKdpKaOVolUq0iISELbKSRxva3yxouS+KI28O1VHPKBVJTNJTfFW9b6QAqqeoPqA9u98I2UCpoaWaSKmmhaaSPROrFdC2ba3Njfk/8pxoEdSvibK4IKumQvAsgjYEkmXy9mvsdzp242I6YV6wNGbErVVNHR5XTuJGcKS9i0khIA+Q7fUnGgZT4RpVyfKsx853lzEM0yMoHlFTbT9/bC9lnhjMYqiGaSGWONrEb6T8webg40HKqZo1Cm4Atbrjp44NuyPJOsPuZ5aGl0pGFDxKN7EHYC/5YB5TlxpfE4jEoAeFo9htuCP1OG+UFjqbnvbA+qVKeohqFtqRgffY3P6YvKP60SjLShmbwLWtCpJVbWJ67XwIzgiERqsYNyLsNhuR1wRkmFVWvMyi7na3H72xDmEHmE7jTYXuLnbGSfWg2u1iz4lovhK+WBASVAI9V+foP0wDippXJAAvfjDRmk0kkJjc3Yys5IG5JAG/0GKeT0zSVGkKbX++JKLWMo2vhb8L5UZSWKtfULYZWcbLGpHuBi7lVG9w8gtoG3YHH2qyoMj6Cbgavpg6hcZWSfj2x7nr/Ip5J9iqIzfbAxYkWdY5ahoJNNtMqkHV/jfbHzPo/LyeWNVtKV0swa4Iv0xlKw9BGknYw3JOom5N8HMv8dvHRmCup3nnX0iUMBrHS5IuCOLjkYU5ZZhdSNh7YrC+u5GJS16Ujg6p4uq/KEdFTxQqv4C7tIy9djccX27Y90FVXVayTVcxMSjRGiqFXUdybAfu+FemkVYixO4wwxStDSwwLux/Fbi53OGgkmLKwzC4WMAGw+WOxQFSQAA2Ow/YShBoqE1k7RxSekdSO5sB8/rhlyLwpTV0jxGqcNGrMzqnQH/dtt3tgdQgUlTGnxCRBmLsTtdbGw/X7jD5lEC0mS1FQlKI5allhWYMG85RdiwIPHA+mONt2dOUKGX0C5PnUL5lSB6J5Gj1yrcOvUi5vfi3vthvofEOVI0v8v8AD9C0esrAZwHkIsSASdXqJBtY9R2wMrqGuzSQwVUUcPpK05BJFgbhiO5vg1kfgnKaSqimqmnqKlIo5RAJFVTIATewJNwQTp++22D6AsUOa0lS02XZzldNDm4Z41KwoCkRFwvGxsel8ePCNBPllfJS1sUih2JjbTcOFvYj5gn74853RynNzmkMMwkaRQgeMhmPPB7gYbiNVZEixKHhQMARaxtuP32w0VQJM8SwiSpkllDSXNtTbcdgOmJ4Y4YY/QCe4xYNSXQSgWIGIIpEc2Aux7Y7IvDlktI5he5/LAPNFS/9VW8tRcgGxb5YIZnnlLSyJSo0iT9dKc/U4EVWZVclOs9FN5schMbRSkEi4G+3F7+34cBzpBjCwTA5jlLKdQG9rYnlJnbzI2H06/u2KUV5SEfYXsxtx3wXy6EPKxKqisAAtthh07M1QvZhqQlvLuuri3JxBlq1XxSxqmlycOdZlcbqAu1t/rj1l2XinYyaQWG4PU4WS+mjJeBahUw0oLpclbNfjFPNqvyYrxL+IG9+o4xceoLKEKN6u2KOYU0cmk3uUG4bEldlHSQpSV1aLRawqar3A33PfEeYZoz+mR/MJBvfrgxWUyb6QPp3wtV6Rw1ExIBZdrAYKVMN2gdWmKSJrRhWtgAY2BuRYYI1cmtyE4POKU7nURyoGBKgotZNA8uYU7imkmijbzHRFJ1Ae3zthozKpiMq+Xlj08hY+YkhJ5AIvxb7DviDwUIKanfM6rXJAG8p0WMsqi3LADjfa+xs3UDBKuoYM7+Hlyiole8opzDMw1pc+gDj0gbe22IdtKVgIzJVqqnzKeJok0gaAQQD87frvjsKuaS6a+eONlKRuUDK9w1jyD2x2G7CdQvW5KZMymmhzDLoYUYCIzVSuSvANlv2vbD5lgir6GkgpamGVKSJjPKuykgXY2+QG2Mrr4J6aunp6nUJkkOoAWFyencdfrgl4dzpsoM0ZTVDUgJLc7qvBIHex/thGsHTNUoM+loJnmWFXE7jS4axUAWA+1jf54lp6igpaxq+WmkmnuXuHsoJ52t74zvxNmc0Nbl0NHJ/TMBkuRs+o/8A1w1ZbW+dl6zPpvGvqvtc4rxKLVMlyXdodMuzFMxlMjwqojf8GxsOh2+uJJoI5KmVwWBb0je1x2wl5Bm5gzMvJvTspEmkFrHpbbvh2WYRebI3Gq+/QY3VJmttWeoaU2ZWICAmwBwPzGspsvgZrWkcaVNrkn99cWY67XEQeDf9/PCtnFcsdKweGnQEkCSaoNwe6i3TnbDOSRlFsWfEVd5k4mVySbG5xF4ah+JaWonVSALqt+/7GChyukkyFa2TyplmKukobTsX07bcdzvxj5SZK9BN56To1GSQji9+4vta/wBcBcqsL43Q1T5bA1LEECa7aiALXNhtis0MkM+jSSB0A4xSfMhTQxGXcS3uyrp0tttz3wxQTqYdcm4YCx64vCSasjODTByTzFyJIrD3GLb1Swqq7EHt0x4njZgCu6g/bFCr005BeQDUfrgSkgxiFllRyHRt7WOKGYV6lZERlDqDz1wPp87pFSSMg9bNfnC7ntW0gUJdSzXuNjYYi5Fowv0lqsylQEyMQFNzYjbCvmGYqNVmLFud8XcwkT4YmUnWw7YWZRd3K8dMKmwtL4ezUm+I5DIULA9cRKhJ2xMm7qgNxxf3wGwpBTK6yGmgPxEclRG6hTF57RrcHrb8Qtx2OLFXm6yoq0MENHJDDdHgLKRsLjc8i7b/AC5tfC/PMutliFlXg3OINTObE84XDI9xxPIupdhjsShrCwOwx2BQbQ6ZVlMeZ5jVTSRKJBG1Q7zQ3JF7k6X9IuL87Dtxi7lFDkWfUWYZHDFFDmxAlpKjSArgLcqp7bj6XPTFPKs4ly16pKpKiq8+AqV+JGpARdWBUWBB99rnFnMKDL8umy/PBVTLJVQl6WYSWtOpv62O997dfwm+A1Q12hNqxVPl9OagafhZXgQsbHm9h3sb/fDnk6pU5LA00UiBgQQOHP8Azf3wi1VVJVCOMi6oToG9yT1Iw0eFcxIk+BMzSJEylGI2A6jDwaTEkrQyZHQ+QhILFL/iOxOD2Y5pGuTm51KG0Ajnjn/PsMfTLDSw3VbaxsrEEfMfrhZ8SVKz0l6e8gU7tr0jg7/lxhuSarBYRd6A5/E2bx0DJl6zGNL+tIjpQX6t9cLdXmucTtqq6io0nYawdr77X+WGD/iOjp/DcWVU7yioC+sOl1NiWFjfk7dMDvDytmVfI8r01IujUFlDFZN7bAnm9x23OJOTZRRSB2W1df8AF00STTSQxSLphMh02DcWva2NQp84y1zCytTrICWdJd+lmAJsLfI9PfCzluSR1taXijjpYS+powb6F3BAJ97gYo00SJUxRu+wk9ChCWax227/AOcB0/Bkq9GgJHXZzCIWJpVk1syqDrIAG562tbDRKyKUjRSTzbFWlekkRaalRFRLndbHk3xPAqCQyoDpP4dX9sV45YS5I6WK2oSko2MllFr7nCDmleGlXzWLa05F/wBf74YvEEvnU8iGTdRdiTxjPcyrmeZjYXtYMOtvywJ2/AxwsJIUYmNuenb64uxOtVUKBJpsp5F8AYJZpNy1re2CGXzCLWfSGIt6sLqQyd4S5mE1aWa43AwCa1yCLEdL4IVUgch7sAdwCL4HSodjfVvue2HXgrK0npII5Bx5Ryiuw5tYfPEjrc4hcG1umA0YgHNuuJl9BsRvjgFQAtY4nca9LC2jtfc4CRj4HFt7DHYl8tdK6FI23uOcdjWjaNUWXLUyoZXkQixUxQNIWB/6QCfw3O9uMehQ1U1HHFMXqaSOZZRTql2jcrwR1U3W5AI3F7HFLLvE0+X1cM1Uy1NakgdKiSRXWLcWC2NthqsL7aultzrzR1lZQmmlMiPIZDJfT6jcsF07KSBco2xB6W2X4N9E+vymSiiaqLlLi8QUcHa433Fr9sXcmyqtjB8+neKJrjzHJUE979t+mx74daPw5DnWbRqahYyyNyu5PN17ki/v/Y7NkVLl0i0EQUARGSaRbklgp3GomxIAH1xPsPQrT1ooYEp3OuV1ax1XPO2/bAvMM3ilo5IJk1yhGYi1rA6ttgb9Bb898V/F+X1eSS0zTTx1EMl2EiqVsb30Gxvxvz37YA0FUY55JBDKyi5ZQL8dL4L3Qpqj1QVlJTwytJ5DzOLhZodQvuLA9Bx/4wO/m1Z5QhSYpGAQFQAAXxLmgqJFWWYTKpPEgHHcYoRQvI6qilixsAo5wyEd/B2ynMx8HRwGpdy13dIrAqTc8AfYXHyxNqFPVPUJ5AGjUHa11FugP22wMWqbJJaaimpE8lZPM8wteT3IsbXHS4++L9fSCspPMSojEIkZlspF0tqFh87j2wE6wasJqfxZUxLGZVgFhYMgPN78/fDHDPLWwpVyyOtK46EAM1uAP1OEzK63L6UinenkmIJILD1D2vfj6YMjMYhT+QYWFOq6Qb7ajz+/fDJ0LVnVBd3MquoMjWVFBNxv3+RwBrKeQyHUEUi3pv6t/wC++LuYSlKuJoI3Mlzptf2t+/zxCYzPM0ksUqz9VBJucInTsdq8ZR+DmjQtZgCNuN8fad5dYCxAIBY3JIvgrIApQOymNwLKWuym+97cfLHNHKEETAJHe5OgCxPXueNsMn/QOK+FKcNKUABNj0W1himzLTOzSrrQ9PfkHBWajliBMB1pa7KNzftbEXwEuYRo0ZDO7W2B9Jva1rb/AKfLD9kkJ1bKmZ0bJSRZjGirSymwYWNjY9PofscCWEky+mP0n/Uev0w4+CfLrUq/DeaKyiYMYS3+iUe30B+h77xJ4YzgzvAMvePQTcgC5sbG1+f8b4Xt/TUKsVJaPW4sFIvffm9tvocW2CJEHAuTfa+9vlhnzaHLfD+qiqozV1UVTG8yobRNYG66r34Ptu3thczFo6mtkqadRFAzMUiQ7KpOw+mDdgqiqbX3b88djkgYKBqZve+OxjFKzjgqPp/4ww+E8wp6OuZKpmBkXy0k1WRbm9mHW52B6X+ok/iJlNHk+fCKgIVJoxKYRxGSSLD22vbp9sKvm9CbfPGdtGTN48OZcK2s0Sl1CxmTUpswItbe3ci/3GJamoAlqZpnJFQSPMlYnQpbSG9vSvTYjfm+M78NZv4oqcoK5K1WhhkSIzwAEsjcIb9iL3HQb9MaP4YeCrjhKypOyemRjGwDFQC3pO4vYm23tbjE+tD2DPE2WxZnlk6RtGkHraFhY2tcqRbptyOh98JuU+E6uvq6eiinhLOrOxe++kjUR8tuOLbb407MVK0beWgGw4Xa3Fh9/wB3wuvnOU+HM5kzGohlKjVCVhUEi4TexPsP0wje0NHywhn3hOnrKiOppFpU8qExuTH5oZFAsLG3FtiAfnhRzvw9N4apXrKSjR3DEmaKMKqryDvc3vt2t98Xq/8Ai5SM5aDKZ2a1gWlCi/TaxwMqv4k1edRQ5XNl8UdNK6q7iRne1wL9vbD0xbFupz05nLE1TRpIRudZvdja5va+9h8se6JJqiAChYu9ObupW7KN79OOlr98Sz0EuUz09JPT0wlhYlZvMLu244VT77AjDT4dosuyzLKmWRBHJNpt8Q2mRCBfYnnc3t+uM6QULLeH8wjKykWL76r20Xve/bcEYkp/C+dTqhjj8xL+lQ2m+/Njtf2O/wCWNJYQrlIqUSYPpDxqVu5uRZDewFhqJJO2+LLeX8RThYg0kjaUIYFS/NyL+4O298BSbC4pCrTZVVU9PHA0MCxj1F1Oog26E7A/Lt88RpSBI3Z9R1N+L/p6E/phurnmag8yqikRmP4VH4geDt3sNvfA+khqainDpDLEjsQ09SVjUH/cTYj2G+MzJi8tPQ2jh1LEZTwzC3FgT7c73xKab4uZ40EEzRrfQsmrT2va9+nXDSvhinqrNOZpZTca45BGrDbYEgm3uF64tw+GadHkmqIPg2KldeXrcDsWY3diLDi3H0weshPywurEugidEmL0WkqpHlOlyn/UCOAMFaHK4GSJaaVNSqTtbdW4JHbrg3Q5DSVlMDNUKgZyJADrCuDuB0tf1D2YHriWnyelVZ/5RVSHy3tLDNHoLkbFgevB+2EcW1Y35EpUZV4pVsrzinzGkuN7hwbnWCfb2Hz+uNNWvq8yyxc0yaFHaopyJo1W7rMNhc9QCN9xsOt8LHjTLfOlip4i1qm6pH0LHe46AbC+3bjfA3JfEQ8L0bZdFGwR6gNLJJLrMakcCwsbHSCepGGguypmm+uoZM7ymqp/4Z1tNmtKj1UDmWMh1aQjUD5htvcBmB9sY0k7Qk6Tb2tjRMz8cB8mzHL6ui8yeoXTDUBvwg9D9zYjvxjNJ2VW25OL9aRGMm/S38ZId9VvYDHYphTbrjsLQw6/xXzKOoz+np4WRlpacXIJILN6iPsRhFcWsSOd8Gs/Mf8AOKhqcxlS110gjQOi2PYWGBskfmDnfqcC8NQ05d4yr8tyuPK8oWCOlj1EF4VLMW/EWPXbb5Y0DwbnmQT1ckdLI9PVVSiSYT2VDIfSUS53sSTb32OMmyrKqut1JRRS1Ei29KIW5/QfPDllf8Nc5qoYp5ZfJLgMUEDsyHsbAC/1wGjdkvTVahWkiCBQHdrKWFxq3Nz7fa/3xlfjqlRM9aNRqC2EhCABpDcnrvtp+/1xqOU5Zm0dFTQ1gapngP8A6z6Y9fQXFySfe4v98D8x8A09XmEuYZhLIJJG1aRUlQNgNgB2GAoPtYHywSqzGKmhp7RyGHy2DDWWYWI67c3wQyyhlrZ44KBQxfloxYKo978/a2HDPvBMF42pZIaRWl8gMHkYk33Z7ki1r8b4o1nhObKZo4jXTzs/qcUyX1WP4fltyT/bGk6KQUWrJ6Gkp8okaJqiNbkqxubggbHV0B3H54snLKSeSVWhaSNVMkdQzbIb8c3Pftf5bWycxzpEhoskKTaz5k01ijAkk3bgH/3EcYujKarL46itrJ2eSnRmioqNRFG5v6VZj6nvtzYb9cJYx6jAp6WGRHUtBcNGrD083Xfm+598e6fz5x5siVUQK6QhUAsBfkkAi1xwbj2vtVyqcVFTFPXBKWshkCzUxKsdF7jr+I77g4MGshqaiRKVBGGOkEcnsb7gd/tfGQWeZ8xgpjAKqsipfi6oU8bqwL6tr21A730322DDffEPiAUuX5hBGdU1RIutpJ3MkgA2/E1zuegsNhsMI/8AEGkmfMKuFQ6RqBLAJGuxYILn6gH8sL+ZeK6vNKwZhMT5qlY3X5Iov9SjH6nFOOP7WR5X+tI1uHM1awJ3wUOZCKNfVckXIHTGR5d4jDkEvbB+mzpZSGd+ecdJx9KGusDVSzU1KwjkqzqjYG2mYD0m/vbSfmp6YU8h8SV4zFKGeOmhkklWNlhVVkmcXG4BO43vYAbb8DBCCuhrqyOnd2EZuZGjvqVQCSRbqLYq554babxAta6tCajzIq+WAspEoUDa34RIGQ/JmGIzai6L8cO0bBPijx5lcs85y+MyNH5kMTIrBSrf6gdQI4FufpjOzXs8KRNsRe7dx2wfrKKmTwpUSJRxeaK0QCdU/DpDE2J3AJA57H3up8Ag7gGwwkfMLMstOfL0GQlBuF1bA/LFMtqYsTj6EJ/Efpgx4b8NZj4iqJIstiUrGAZZZHCpGpNrk9r4axQTrPY47D7kPhLIqijkGbT5lFWQzNFIscfpBHb0nHY3YIhtIwlLN6ixuSecSLICNsR31m4H1xNBC0hEahfUb7kD88ajGn/w6gnynLocygmIlq2Mi7cBGKD539WNS/4zyeGnRq+Ywz23iCM5HysOD/nCBk0Sw5NlcKXPl0UQbpZjdm/M4T/F7VrZ+Wo0LhEUE2272P3xReHNNKfI0zfMtz+lzeB3ywsyq+hndbWNgePrj5Kh3ZjdiN2bCl/C6ojbJ2hJ01Xml5IrgFQQADtsRtzhwqTpU7EDDfDnnFKWCulfBRZhHLXTERnMGRQRqsStgBt3wNzapkizqVwEkWGYlVIBHIPX5Y+5uyNLlmuNX8zOLMG1b+oi+379jjzmzIlfVvIwuJPTp6n/ADjj/wCmenD/AAgzmGazNEhoatIKUILoAoYG/U72G4FrA3HOFyKapr65qbzfKRCRJLK/qsRY6QLbn++L9Bk6Zlk9ZI5QuqhSHQMrAnqLb2IBwGkoYqgShLos6NFFUwOAuw5AJueeB98I0yqaoJU3hyjhkSahVmiI0MpsD/uPXuN//wBJ0GSuZXMcurXGVbTLpVNrXCn3224wv02ZZp4epaSunpJZUmJiqEVgrawQAbEEAsPcDZTt1r594zGQtKISJKqrpiNCEgQHSNBN+Tck77nf5B0v4K2Ktf4izCt8VyNmE20joALXC2UAEfM2v88KVbFJTVc0aggXN1tb08jb5Wx7qZmkjhqNRLL6GN+3GPfxSxvHUzEySRyD0ObiRN7qT+X/AHe2LLCT0oCUqbgkHF2kqqtvTHLYDkswUD6nBHxJSeG6eoLZDmdTVxuNQjaCxivuAXJGojjYYCRUjy30jcKW35w6kL1HvwdnmW5UlXVZlVh/6JiUBSzSs2xCrzpAvdja5I7Yfcgz7+ft/M6SmWKKQGn0v6tRV/SbXtddQ7khrDGMUUMTWSCEPN1Mvq+wH9740jwgucQ5fHJNVxwRKkjw0HkapqhQLs6JcBjyoDXAFzbYYjya7KQxUMOf+H5cyyqtpaqSOCeaNSESIAMwN7ni7q3TbZ7bnGH53k9bllWYaynaJjcrfhh3B643zL6GHLKulh+MTzJoyfIqHLyaQLgRkNwouNwbb6bc4zX+KVclb/K1p2dQ8TTPGzboxYppPYjQRgRe0jMz+OEyAE7Lf6n2GCmX5rWZPKZsunaGUr5bFPwlLg6SOouBcdcDlYqOcfC18UoU3fIqyDxDlVPXZdqgj06Hp0ZiIHHKDfjqPYjHYwlJpIxZJHUdlYjHYXqGz//Z"/>
          <p:cNvSpPr>
            <a:spLocks noChangeAspect="1" noChangeArrowheads="1"/>
          </p:cNvSpPr>
          <p:nvPr/>
        </p:nvSpPr>
        <p:spPr bwMode="auto">
          <a:xfrm>
            <a:off x="80963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30" name="Picture 18" descr="http://t1.gstatic.com/images?q=tbn:ANd9GcTIxfg5-mQmSi2iBWjW90yXIbaQInu9fXnSL_-lNWqsr2wKm6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166" y="4533621"/>
            <a:ext cx="1588343" cy="1323619"/>
          </a:xfrm>
          <a:prstGeom prst="rect">
            <a:avLst/>
          </a:prstGeom>
          <a:noFill/>
        </p:spPr>
      </p:pic>
      <p:pic>
        <p:nvPicPr>
          <p:cNvPr id="13332" name="Picture 20" descr="http://ts2.mm.bing.net/images/thumbnail.aspx?q=464204531501&amp;id=7ffea046c016554193ade8b5b0cd686f&amp;url=http%3a%2f%2fwww.griefcounselconejo.com%2fimages%2fgrief_counseling_do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286000"/>
            <a:ext cx="2642109" cy="2057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5610929"/>
            <a:ext cx="718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Mourning</a:t>
            </a:r>
            <a:r>
              <a:rPr lang="en-US" dirty="0" smtClean="0"/>
              <a:t>: </a:t>
            </a:r>
            <a:r>
              <a:rPr lang="en-US" sz="2400" dirty="0" smtClean="0"/>
              <a:t>dealing successfully with difficult changes </a:t>
            </a:r>
          </a:p>
          <a:p>
            <a:r>
              <a:rPr lang="en-US" sz="2400" dirty="0" smtClean="0"/>
              <a:t>                    in your life.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10055" y="4272101"/>
            <a:ext cx="5491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Traumatic Event </a:t>
            </a:r>
            <a:r>
              <a:rPr lang="en-US" dirty="0" smtClean="0"/>
              <a:t>: any event that has a stressful</a:t>
            </a:r>
          </a:p>
          <a:p>
            <a:r>
              <a:rPr lang="en-US" dirty="0" smtClean="0"/>
              <a:t>                               impact sufficient to overwhelm</a:t>
            </a:r>
          </a:p>
          <a:p>
            <a:r>
              <a:rPr lang="en-US" dirty="0" smtClean="0"/>
              <a:t>                               your normal  coping strategies.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b="1" dirty="0" smtClean="0">
                <a:latin typeface="Helvetica" charset="0"/>
              </a:rPr>
              <a:t>Closure</a:t>
            </a:r>
            <a:endParaRPr lang="en-US" sz="4400" b="1" dirty="0" smtClean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A coming to and end of the most intense parts of the grieving process.	</a:t>
            </a:r>
          </a:p>
          <a:p>
            <a:pPr eaLnBrk="1" hangingPunct="1"/>
            <a:r>
              <a:rPr lang="en-US" sz="2400" b="1" i="1" u="sng" dirty="0" smtClean="0">
                <a:latin typeface="Helvetica" charset="0"/>
              </a:rPr>
              <a:t>Closure</a:t>
            </a:r>
            <a:r>
              <a:rPr lang="en-US" dirty="0" smtClean="0">
                <a:latin typeface="Helvetica" charset="0"/>
              </a:rPr>
              <a:t>: </a:t>
            </a:r>
            <a:r>
              <a:rPr lang="en-US" sz="2400" dirty="0" smtClean="0">
                <a:latin typeface="Helvetica" charset="0"/>
              </a:rPr>
              <a:t>acceptance of a loss</a:t>
            </a:r>
            <a:r>
              <a:rPr lang="en-US" dirty="0" smtClean="0">
                <a:latin typeface="Helvetica" charset="0"/>
              </a:rPr>
              <a:t>.</a:t>
            </a:r>
            <a:endParaRPr lang="en-US" sz="2000" dirty="0" smtClean="0">
              <a:latin typeface="Helvetica" charset="0"/>
            </a:endParaRPr>
          </a:p>
          <a:p>
            <a:pPr eaLnBrk="1" hangingPunct="1"/>
            <a:r>
              <a:rPr lang="en-US" sz="2000" dirty="0" smtClean="0">
                <a:latin typeface="Helvetica" charset="0"/>
              </a:rPr>
              <a:t>	- Funerals	-Visitations/Wakes</a:t>
            </a:r>
            <a:endParaRPr lang="en-US" dirty="0" smtClean="0">
              <a:latin typeface="Helvetica" charset="0"/>
            </a:endParaRPr>
          </a:p>
          <a:p>
            <a:pPr eaLnBrk="1" hangingPunct="1"/>
            <a:r>
              <a:rPr lang="en-US" sz="2000" dirty="0" smtClean="0">
                <a:latin typeface="Helvetica" charset="0"/>
              </a:rPr>
              <a:t>	- Memorial Services	- Cemetery</a:t>
            </a:r>
            <a:endParaRPr lang="en-US" sz="1800" dirty="0" smtClean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11268" name="Picture 4" descr="http://ts1.mm.bing.net/images/thumbnail.aspx?q=422523111060&amp;id=d0306195add516141291ca75681f0537&amp;url=http%3a%2f%2fwww.devitofuneralhomes.com%2fsiteimages%2fdvt%2fd75469c325f3efb211e3b5f8a71697a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803" y="4876799"/>
            <a:ext cx="1981200" cy="1783081"/>
          </a:xfrm>
          <a:prstGeom prst="rect">
            <a:avLst/>
          </a:prstGeom>
          <a:noFill/>
        </p:spPr>
      </p:pic>
      <p:pic>
        <p:nvPicPr>
          <p:cNvPr id="11270" name="Picture 6" descr="http://ts4.mm.bing.net/images/thumbnail.aspx?q=699742167811&amp;id=166375ac27c59b6d96d2292c7f6063d1&amp;url=http%3a%2f%2fwww.casketsdirect.com.au%2fimages%2flarge%2fB-1618-A-K-cremation-urns-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064760"/>
            <a:ext cx="1152525" cy="1483938"/>
          </a:xfrm>
          <a:prstGeom prst="rect">
            <a:avLst/>
          </a:prstGeom>
          <a:noFill/>
        </p:spPr>
      </p:pic>
      <p:pic>
        <p:nvPicPr>
          <p:cNvPr id="11272" name="Picture 8" descr="http://ts2.mm.bing.net/images/thumbnail.aspx?q=418306392249&amp;id=c5281899a0c8e846c98de0925484e3e1&amp;url=http%3a%2f%2fwww.glcwoodcrafts.com%2fimages%2fwood-cremation-urns%2f0301%2fpisg-opt1-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151062"/>
            <a:ext cx="1823631" cy="1209676"/>
          </a:xfrm>
          <a:prstGeom prst="rect">
            <a:avLst/>
          </a:prstGeom>
          <a:noFill/>
        </p:spPr>
      </p:pic>
      <p:pic>
        <p:nvPicPr>
          <p:cNvPr id="11274" name="Picture 10" descr="http://ts4.mm.bing.net/images/thumbnail.aspx?q=561708865703&amp;id=a53784b042240895618301855fb20b09&amp;url=http%3a%2f%2ffarm5.static.flickr.com%2f4096%2f5062631894_640ac6035e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4800" y="474749"/>
            <a:ext cx="1828800" cy="1304544"/>
          </a:xfrm>
          <a:prstGeom prst="rect">
            <a:avLst/>
          </a:prstGeom>
          <a:noFill/>
        </p:spPr>
      </p:pic>
      <p:pic>
        <p:nvPicPr>
          <p:cNvPr id="11276" name="Picture 12" descr="http://ts3.mm.bing.net/images/thumbnail.aspx?q=411677567322&amp;id=c45cd0123688dfb37defa9da45dd5eb3&amp;url=http%3a%2f%2fwww.kenafakestonemasons.com.au%2fimages%2fheadston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" y="757936"/>
            <a:ext cx="1790700" cy="1528064"/>
          </a:xfrm>
          <a:prstGeom prst="rect">
            <a:avLst/>
          </a:prstGeom>
          <a:noFill/>
        </p:spPr>
      </p:pic>
      <p:pic>
        <p:nvPicPr>
          <p:cNvPr id="11280" name="Picture 16" descr="http://ts1.mm.bing.net/images/thumbnail.aspx?q=553462278776&amp;id=47cda51a868326fd45c2899c21467f91&amp;url=http%3a%2f%2fwww.simonsaysroses.com%2fS8-31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3991" y="2819399"/>
            <a:ext cx="1118549" cy="1823721"/>
          </a:xfrm>
          <a:prstGeom prst="rect">
            <a:avLst/>
          </a:prstGeom>
          <a:noFill/>
        </p:spPr>
      </p:pic>
      <p:pic>
        <p:nvPicPr>
          <p:cNvPr id="11282" name="Picture 18" descr="http://ts1.mm.bing.net/images/thumbnail.aspx?q=669280776404&amp;id=e01c97c8219e39fb942e9db973af03cd&amp;url=http%3a%2f%2fcdn.travidia.com%2fss-page%2f10072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235" y="2819400"/>
            <a:ext cx="1848365" cy="1823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Stress?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0" y="1982664"/>
            <a:ext cx="6197600" cy="4143500"/>
          </a:xfrm>
        </p:spPr>
        <p:txBody>
          <a:bodyPr/>
          <a:lstStyle/>
          <a:p>
            <a:r>
              <a:rPr lang="en-US" sz="2400" b="1" i="1" u="sng" dirty="0" smtClean="0">
                <a:solidFill>
                  <a:schemeClr val="accent1"/>
                </a:solidFill>
              </a:rPr>
              <a:t>Stres</a:t>
            </a:r>
            <a:r>
              <a:rPr lang="en-US" sz="2400" b="1" i="1" dirty="0" smtClean="0">
                <a:solidFill>
                  <a:schemeClr val="accent1"/>
                </a:solidFill>
              </a:rPr>
              <a:t>s: </a:t>
            </a:r>
            <a:r>
              <a:rPr lang="en-US" sz="2400" dirty="0" smtClean="0"/>
              <a:t>is the reaction of the body and the mind to everyday challenges and demands</a:t>
            </a:r>
            <a:r>
              <a:rPr lang="en-US" dirty="0" smtClean="0"/>
              <a:t>.</a:t>
            </a:r>
          </a:p>
          <a:p>
            <a:r>
              <a:rPr lang="en-US" sz="2400" b="1" i="1" u="sng" dirty="0" smtClean="0">
                <a:solidFill>
                  <a:srgbClr val="990000"/>
                </a:solidFill>
              </a:rPr>
              <a:t>Perception</a:t>
            </a:r>
            <a:r>
              <a:rPr lang="en-US" dirty="0" smtClean="0"/>
              <a:t>: </a:t>
            </a:r>
            <a:r>
              <a:rPr lang="en-US" sz="2400" dirty="0" smtClean="0"/>
              <a:t>is the act of becoming aware through the senses.</a:t>
            </a:r>
          </a:p>
          <a:p>
            <a:r>
              <a:rPr lang="en-US" sz="2400" dirty="0" smtClean="0"/>
              <a:t>Stress can be positive or negative!!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04" y="4414524"/>
            <a:ext cx="7662222" cy="2382146"/>
          </a:xfrm>
          <a:prstGeom prst="rect">
            <a:avLst/>
          </a:prstGeom>
        </p:spPr>
      </p:pic>
      <p:pic>
        <p:nvPicPr>
          <p:cNvPr id="9" name="Picture 8" descr="st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88" y="2248947"/>
            <a:ext cx="1661896" cy="1855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98152"/>
            <a:ext cx="6197600" cy="4128011"/>
          </a:xfrm>
        </p:spPr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990000"/>
                </a:solidFill>
              </a:rPr>
              <a:t>Stressor</a:t>
            </a:r>
            <a:r>
              <a:rPr lang="en-US" sz="2400" dirty="0" smtClean="0">
                <a:solidFill>
                  <a:srgbClr val="990000"/>
                </a:solidFill>
              </a:rPr>
              <a:t> : </a:t>
            </a:r>
            <a:r>
              <a:rPr lang="en-US" sz="2400" dirty="0" smtClean="0">
                <a:solidFill>
                  <a:srgbClr val="000000"/>
                </a:solidFill>
              </a:rPr>
              <a:t>anything that causes stress.</a:t>
            </a:r>
            <a:endParaRPr lang="en-US" sz="2400" b="1" i="1" u="sng" dirty="0">
              <a:solidFill>
                <a:srgbClr val="990000"/>
              </a:solidFill>
            </a:endParaRPr>
          </a:p>
        </p:txBody>
      </p:sp>
      <p:pic>
        <p:nvPicPr>
          <p:cNvPr id="4" name="A Bad Day At The Office - YouTub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5596" y="3140981"/>
            <a:ext cx="4894354" cy="3670766"/>
          </a:xfrm>
          <a:prstGeom prst="rect">
            <a:avLst/>
          </a:prstGeom>
        </p:spPr>
      </p:pic>
      <p:pic>
        <p:nvPicPr>
          <p:cNvPr id="5" name="Picture 4" descr="stress-adul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88" y="2478850"/>
            <a:ext cx="1547652" cy="2631519"/>
          </a:xfrm>
          <a:prstGeom prst="rect">
            <a:avLst/>
          </a:prstGeom>
        </p:spPr>
      </p:pic>
      <p:pic>
        <p:nvPicPr>
          <p:cNvPr id="6" name="Picture 5" descr="student_stres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55596" cy="1998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5840" y="2695182"/>
            <a:ext cx="809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92929"/>
                </a:solidFill>
              </a:rPr>
              <a:t>People, objects, places, events, and situations are all potential stressors.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Your Body’s </a:t>
            </a:r>
            <a:br>
              <a:rPr lang="en-US" sz="4400" dirty="0" smtClean="0"/>
            </a:br>
            <a:r>
              <a:rPr lang="en-US" sz="4400" dirty="0" smtClean="0"/>
              <a:t>Response to Stress</a:t>
            </a:r>
            <a:endParaRPr lang="en-US" sz="4400" dirty="0"/>
          </a:p>
        </p:txBody>
      </p:sp>
      <p:pic>
        <p:nvPicPr>
          <p:cNvPr id="8" name="Picture 7" descr="Screen shot 2011-09-25 at 6.23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1" y="2095500"/>
            <a:ext cx="8039100" cy="4140200"/>
          </a:xfrm>
          <a:prstGeom prst="rect">
            <a:avLst/>
          </a:prstGeom>
        </p:spPr>
      </p:pic>
      <p:pic>
        <p:nvPicPr>
          <p:cNvPr id="9" name="Picture 8" descr="diagra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1" y="456252"/>
            <a:ext cx="2684167" cy="155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Your Health</a:t>
            </a:r>
            <a:endParaRPr lang="en-US" dirty="0"/>
          </a:p>
        </p:txBody>
      </p:sp>
      <p:pic>
        <p:nvPicPr>
          <p:cNvPr id="11" name="Content Placeholder 10" descr="headache-1.jpg"/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-16667" r="-16667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387212" y="2286000"/>
            <a:ext cx="4228349" cy="3840163"/>
          </a:xfrm>
        </p:spPr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chemeClr val="accent1"/>
                </a:solidFill>
              </a:rPr>
              <a:t>Psychosomatic Response</a:t>
            </a:r>
            <a:r>
              <a:rPr lang="en-US" sz="2400" b="1" i="1" dirty="0" smtClean="0">
                <a:solidFill>
                  <a:schemeClr val="accent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 physical reaction that results from stress rather than an injury or illness.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Headache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Weakened immune system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High blood pressure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Bruxism</a:t>
            </a:r>
            <a:r>
              <a:rPr lang="en-US" sz="2000" dirty="0" smtClean="0">
                <a:solidFill>
                  <a:schemeClr val="tx1"/>
                </a:solidFill>
              </a:rPr>
              <a:t>- clenching of jaw- grinding of teeth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Digestive disorders</a:t>
            </a:r>
          </a:p>
          <a:p>
            <a:pPr lvl="1"/>
            <a:endParaRPr lang="en-US" sz="2400" b="1" i="1" dirty="0">
              <a:solidFill>
                <a:schemeClr val="accent1"/>
              </a:solidFill>
            </a:endParaRPr>
          </a:p>
        </p:txBody>
      </p:sp>
      <p:pic>
        <p:nvPicPr>
          <p:cNvPr id="10" name="Content Placeholder 9" descr="digestive system1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-16222" r="-162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98041" y="4507459"/>
            <a:ext cx="5396671" cy="960354"/>
          </a:xfrm>
        </p:spPr>
        <p:txBody>
          <a:bodyPr/>
          <a:lstStyle/>
          <a:p>
            <a:r>
              <a:rPr lang="en-US" dirty="0" smtClean="0"/>
              <a:t>Chapter #4 Lesson 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98041" y="5467813"/>
            <a:ext cx="5396671" cy="75898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Managing Stress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1483037699_21becff4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904" y="371748"/>
            <a:ext cx="4801422" cy="4522951"/>
          </a:xfrm>
          <a:prstGeom prst="rect">
            <a:avLst/>
          </a:prstGeom>
        </p:spPr>
      </p:pic>
      <p:pic>
        <p:nvPicPr>
          <p:cNvPr id="5" name="Picture 4" descr="NSW11_Sept07p60-65BeatStress_Pag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05" y="657616"/>
            <a:ext cx="2280736" cy="3122454"/>
          </a:xfrm>
          <a:prstGeom prst="rect">
            <a:avLst/>
          </a:prstGeom>
        </p:spPr>
      </p:pic>
      <p:pic>
        <p:nvPicPr>
          <p:cNvPr id="9" name="Picture 8" descr="StillStressedOut-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98" y="4320910"/>
            <a:ext cx="3006208" cy="2537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Stress Becomes</a:t>
            </a:r>
            <a:br>
              <a:rPr lang="en-US" dirty="0" smtClean="0"/>
            </a:br>
            <a:r>
              <a:rPr lang="en-US" dirty="0" smtClean="0"/>
              <a:t>A Problem</a:t>
            </a:r>
            <a:endParaRPr lang="en-US" dirty="0"/>
          </a:p>
        </p:txBody>
      </p:sp>
      <p:pic>
        <p:nvPicPr>
          <p:cNvPr id="12" name="Content Placeholder 11" descr="stressmanagement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35333" r="-35333"/>
          <a:stretch>
            <a:fillRect/>
          </a:stretch>
        </p:blipFill>
        <p:spPr>
          <a:xfrm>
            <a:off x="4828032" y="1967172"/>
            <a:ext cx="4295258" cy="2147629"/>
          </a:xfrm>
        </p:spPr>
      </p:pic>
      <p:pic>
        <p:nvPicPr>
          <p:cNvPr id="13" name="Content Placeholder 12" descr="stress2.jpg"/>
          <p:cNvPicPr>
            <a:picLocks noGrp="1" noChangeAspect="1"/>
          </p:cNvPicPr>
          <p:nvPr>
            <p:ph sz="half" idx="13"/>
          </p:nvPr>
        </p:nvPicPr>
        <p:blipFill>
          <a:blip r:embed="rId4"/>
          <a:srcRect l="-50000" r="-50000"/>
          <a:stretch>
            <a:fillRect/>
          </a:stretch>
        </p:blipFill>
        <p:spPr>
          <a:xfrm>
            <a:off x="5420961" y="4302966"/>
            <a:ext cx="3657600" cy="182880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14"/>
          </p:nvPr>
        </p:nvSpPr>
        <p:spPr>
          <a:xfrm>
            <a:off x="654085" y="1967172"/>
            <a:ext cx="4766876" cy="415899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Identifying what is stressful is the first step in learning how to manage stress.</a:t>
            </a:r>
          </a:p>
          <a:p>
            <a:r>
              <a:rPr lang="en-US" sz="2400" dirty="0" smtClean="0"/>
              <a:t>The effects of stress are “additive”, meaning they build up over time. Unless you find ways to manage it it will take a physical and /or mental toll.</a:t>
            </a: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Chronic Stress</a:t>
            </a:r>
            <a:r>
              <a:rPr lang="en-US" sz="2400" dirty="0" smtClean="0"/>
              <a:t>: stress that is associated with long-term problems that are beyond a person’s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Stress Management Techniques</a:t>
            </a:r>
            <a:endParaRPr lang="en-US" dirty="0"/>
          </a:p>
        </p:txBody>
      </p:sp>
      <p:pic>
        <p:nvPicPr>
          <p:cNvPr id="10" name="Content Placeholder 9" descr="Screen shot 2011-09-25 at 8.28.09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2259" b="-12259"/>
          <a:stretch>
            <a:fillRect/>
          </a:stretch>
        </p:blipFill>
        <p:spPr>
          <a:xfrm>
            <a:off x="658813" y="2196396"/>
            <a:ext cx="7523315" cy="4661604"/>
          </a:xfrm>
        </p:spPr>
      </p:pic>
      <p:sp>
        <p:nvSpPr>
          <p:cNvPr id="11" name="TextBox 10"/>
          <p:cNvSpPr txBox="1"/>
          <p:nvPr/>
        </p:nvSpPr>
        <p:spPr>
          <a:xfrm>
            <a:off x="1037727" y="2075600"/>
            <a:ext cx="5994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</a:rPr>
              <a:t>Strategies for Avoiding and Limiting Stress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Stress and Reducing Its Effects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304" y="1982663"/>
            <a:ext cx="8581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To lower the impact of stress on your health, try these tips: </a:t>
            </a:r>
          </a:p>
          <a:p>
            <a:endParaRPr lang="en-US" dirty="0"/>
          </a:p>
        </p:txBody>
      </p:sp>
      <p:pic>
        <p:nvPicPr>
          <p:cNvPr id="7" name="Content Placeholder 6" descr="Screen shot 2011-09-25 at 8.36.42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6770" b="-16770"/>
          <a:stretch>
            <a:fillRect/>
          </a:stretch>
        </p:blipFill>
        <p:spPr>
          <a:xfrm>
            <a:off x="658813" y="1779293"/>
            <a:ext cx="7824787" cy="5609224"/>
          </a:xfrm>
        </p:spPr>
      </p:pic>
      <p:sp>
        <p:nvSpPr>
          <p:cNvPr id="8" name="TextBox 7"/>
          <p:cNvSpPr txBox="1"/>
          <p:nvPr/>
        </p:nvSpPr>
        <p:spPr>
          <a:xfrm>
            <a:off x="4398723" y="3623246"/>
            <a:ext cx="4446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990000"/>
                </a:solidFill>
              </a:rPr>
              <a:t>Relaxation Response</a:t>
            </a:r>
            <a:r>
              <a:rPr lang="en-US" sz="2000" b="1" dirty="0" smtClean="0"/>
              <a:t>: a state of calm.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262</TotalTime>
  <Words>579</Words>
  <Application>Microsoft Macintosh PowerPoint</Application>
  <PresentationFormat>On-screen Show (4:3)</PresentationFormat>
  <Paragraphs>77</Paragraphs>
  <Slides>15</Slides>
  <Notes>11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Codex</vt:lpstr>
      <vt:lpstr>Chapter #4 Lesson#1</vt:lpstr>
      <vt:lpstr>What is Stress?</vt:lpstr>
      <vt:lpstr>Causes of Stress</vt:lpstr>
      <vt:lpstr>Your Body’s  Response to Stress</vt:lpstr>
      <vt:lpstr>Stress and Your Health</vt:lpstr>
      <vt:lpstr>Chapter #4 Lesson 2</vt:lpstr>
      <vt:lpstr>When Stress Becomes A Problem</vt:lpstr>
      <vt:lpstr>Stress Management Techniques</vt:lpstr>
      <vt:lpstr>Handling Stress and Reducing Its Effects </vt:lpstr>
      <vt:lpstr>Stay Healthy And  Building Resiliency</vt:lpstr>
      <vt:lpstr>Chapter #4 Lesson 3</vt:lpstr>
      <vt:lpstr>            Stages of Grief               (Dr. Elisabeth Kubler-Ross)</vt:lpstr>
      <vt:lpstr>The Grieving Process</vt:lpstr>
      <vt:lpstr>Factors That Influence Grief</vt:lpstr>
      <vt:lpstr>Closure</vt:lpstr>
    </vt:vector>
  </TitlesOfParts>
  <Company>ISD 728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#4 Lesson#1</dc:title>
  <dc:creator>user</dc:creator>
  <cp:lastModifiedBy>user</cp:lastModifiedBy>
  <cp:revision>20</cp:revision>
  <dcterms:created xsi:type="dcterms:W3CDTF">2011-10-03T11:31:24Z</dcterms:created>
  <dcterms:modified xsi:type="dcterms:W3CDTF">2011-10-03T11:32:29Z</dcterms:modified>
</cp:coreProperties>
</file>