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5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6" r:id="rId3"/>
    <p:sldId id="257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12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4AB38-746B-D346-A4FB-5C7FF9CF2BEE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742B9-3DA3-D448-BD35-958AC420A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23CA6-9EF2-0642-9328-272E0FA1C787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36AAC-2DAD-854C-96B6-AF883CFAF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36AAC-2DAD-854C-96B6-AF883CFAF6B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36AAC-2DAD-854C-96B6-AF883CFAF6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36AAC-2DAD-854C-96B6-AF883CFAF6B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2915-CBEB-7C4B-97F5-7447082B3D3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0390-7CD9-E148-B707-5392D5726C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F7092915-CBEB-7C4B-97F5-7447082B3D3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356E0390-7CD9-E148-B707-5392D5726C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ct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2915-CBEB-7C4B-97F5-7447082B3D3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0390-7CD9-E148-B707-5392D5726C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F7092915-CBEB-7C4B-97F5-7447082B3D3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356E0390-7CD9-E148-B707-5392D5726C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2915-CBEB-7C4B-97F5-7447082B3D3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0390-7CD9-E148-B707-5392D5726C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F7092915-CBEB-7C4B-97F5-7447082B3D3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0390-7CD9-E148-B707-5392D5726C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2915-CBEB-7C4B-97F5-7447082B3D3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0390-7CD9-E148-B707-5392D5726C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2915-CBEB-7C4B-97F5-7447082B3D3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0390-7CD9-E148-B707-5392D5726C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2915-CBEB-7C4B-97F5-7447082B3D3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0390-7CD9-E148-B707-5392D5726C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2915-CBEB-7C4B-97F5-7447082B3D3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0390-7CD9-E148-B707-5392D5726C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2915-CBEB-7C4B-97F5-7447082B3D3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0390-7CD9-E148-B707-5392D5726C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2915-CBEB-7C4B-97F5-7447082B3D3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0390-7CD9-E148-B707-5392D5726C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2915-CBEB-7C4B-97F5-7447082B3D3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0390-7CD9-E148-B707-5392D5726C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F7092915-CBEB-7C4B-97F5-7447082B3D3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356E0390-7CD9-E148-B707-5392D5726C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F7092915-CBEB-7C4B-97F5-7447082B3D3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356E0390-7CD9-E148-B707-5392D5726C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video" Target="file://localhost/Users/michael.cross/Desktop/Health%20Curriculum%202011-12/Unit%20%232%20Health%20Folder/unit%20%232%20videoes/CONTROL%20YOUR%20ANGER%20-%20YouTube.mov" TargetMode="External"/><Relationship Id="rId2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michael.cross/Desktop/Health%20Curriculum%202011-12/Unit%20%232%20Health%20Folder/unit%20%232%20videoes/_x202a_5_ways_to_be_resilent_x202c_rlm_youtube.mov" TargetMode="Externa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1" Type="http://schemas.openxmlformats.org/officeDocument/2006/relationships/video" Target="file://localhost/Users/michael.cross/Desktop/Health%20Curriculum%202011-12/Unit%20%232%20Health%20Folder/unit%20%232%20videoes/Maslow%20hierarchy%20of%20needs%200001%20-%20YouTube.mov" TargetMode="Externa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#2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0" y="4724400"/>
            <a:ext cx="9144000" cy="1384300"/>
          </a:xfrm>
        </p:spPr>
        <p:txBody>
          <a:bodyPr>
            <a:normAutofit/>
          </a:bodyPr>
          <a:lstStyle/>
          <a:p>
            <a:pPr lvl="2" algn="ctr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lvl="2" algn="ct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Mental &amp; Emotional Health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8" name="Picture 7" descr="http://ts4.mm.bing.net/images/thumbnail.aspx?q=525397669019&amp;id=93d82af4f085d45fd4943afc414aacbd&amp;url=http%3a%2f%2fmental.buu.ac.th%2fimages%2flogohand_MentalHeal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6816" y="1917932"/>
            <a:ext cx="3698337" cy="281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39143" y="5876645"/>
            <a:ext cx="376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Chapters #3, #4, #5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</a:t>
            </a:r>
            <a:br>
              <a:rPr lang="en-US" dirty="0" smtClean="0"/>
            </a:br>
            <a:r>
              <a:rPr lang="en-US" dirty="0" smtClean="0"/>
              <a:t>Self-Awareness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Maslow’s hierarchy shows that once our basic physical and safety needs are met, we become interested in meeting these needs: </a:t>
            </a:r>
          </a:p>
          <a:p>
            <a:endParaRPr lang="en-US" dirty="0"/>
          </a:p>
        </p:txBody>
      </p:sp>
      <p:pic>
        <p:nvPicPr>
          <p:cNvPr id="4" name="Picture 9" descr="3 color box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4" y="3160375"/>
            <a:ext cx="7291387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451377" y="3602314"/>
            <a:ext cx="1814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The need to belong and be loved.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0575" y="3705999"/>
            <a:ext cx="1736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The need to be valued and recognized.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3053" y="3602314"/>
            <a:ext cx="1590842" cy="1480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The need to reach our potential or to achieve self actualization.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64" y="5948947"/>
            <a:ext cx="686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chemeClr val="bg2"/>
                </a:solidFill>
              </a:rPr>
              <a:t>Self-Actualization </a:t>
            </a:r>
            <a:r>
              <a:rPr lang="en-US" sz="2400" dirty="0" smtClean="0">
                <a:solidFill>
                  <a:schemeClr val="bg2"/>
                </a:solidFill>
              </a:rPr>
              <a:t>- to strive to be the best you can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 descr="lo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52685">
            <a:off x="357189" y="302395"/>
            <a:ext cx="1428750" cy="1428750"/>
          </a:xfrm>
          <a:prstGeom prst="rect">
            <a:avLst/>
          </a:prstGeom>
        </p:spPr>
      </p:pic>
      <p:pic>
        <p:nvPicPr>
          <p:cNvPr id="11" name="Picture 10" descr="troph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621" y="224452"/>
            <a:ext cx="1514060" cy="1604348"/>
          </a:xfrm>
          <a:prstGeom prst="rect">
            <a:avLst/>
          </a:prstGeom>
        </p:spPr>
      </p:pic>
      <p:pic>
        <p:nvPicPr>
          <p:cNvPr id="12" name="Picture 11" descr="gold star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3465" y="4818315"/>
            <a:ext cx="1127293" cy="844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#3 Lesson #2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3200" b="1" i="1" dirty="0" smtClean="0"/>
              <a:t>Developing Personal Identity and Character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</a:t>
            </a:r>
            <a:br>
              <a:rPr lang="en-US" dirty="0" smtClean="0"/>
            </a:br>
            <a:r>
              <a:rPr lang="en-US" dirty="0" smtClean="0"/>
              <a:t>Personal 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79936"/>
            <a:ext cx="7583488" cy="4546228"/>
          </a:xfrm>
        </p:spPr>
        <p:txBody>
          <a:bodyPr/>
          <a:lstStyle/>
          <a:p>
            <a:r>
              <a:rPr lang="en-US" b="1" i="1" u="sng" dirty="0" smtClean="0"/>
              <a:t>Personal Identity </a:t>
            </a:r>
            <a:r>
              <a:rPr lang="en-US" dirty="0" smtClean="0"/>
              <a:t>– your sense of yourself as a unique    		            individual.</a:t>
            </a:r>
          </a:p>
          <a:p>
            <a:r>
              <a:rPr lang="en-US" b="1" i="1" u="sng" dirty="0" smtClean="0"/>
              <a:t>Role Model </a:t>
            </a:r>
            <a:r>
              <a:rPr lang="en-US" dirty="0" smtClean="0"/>
              <a:t>– someone whose success or behavior 	 	                serves as an example for you.</a:t>
            </a:r>
          </a:p>
          <a:p>
            <a:r>
              <a:rPr lang="en-US" b="1" i="1" u="sng" dirty="0" smtClean="0"/>
              <a:t>Personality</a:t>
            </a:r>
            <a:r>
              <a:rPr lang="en-US" dirty="0" smtClean="0"/>
              <a:t> – a complex set of criteria that makes you 	  	             unique.</a:t>
            </a:r>
          </a:p>
        </p:txBody>
      </p:sp>
      <p:pic>
        <p:nvPicPr>
          <p:cNvPr id="4" name="Picture 3" descr="ident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568" y="4403553"/>
            <a:ext cx="5947871" cy="2454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importance of Good Character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33466"/>
            <a:ext cx="7583488" cy="5324534"/>
          </a:xfrm>
        </p:spPr>
        <p:txBody>
          <a:bodyPr>
            <a:normAutofit fontScale="92500" lnSpcReduction="10000"/>
          </a:bodyPr>
          <a:lstStyle/>
          <a:p>
            <a:r>
              <a:rPr lang="en-US" b="1" i="1" u="sng" dirty="0" smtClean="0"/>
              <a:t>Character</a:t>
            </a:r>
            <a:r>
              <a:rPr lang="en-US" dirty="0" smtClean="0"/>
              <a:t> – the distinctive qualities that describe how a person thinks, feels and behaves.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i="1" u="sng" dirty="0" smtClean="0"/>
              <a:t>Integrity</a:t>
            </a:r>
            <a:r>
              <a:rPr lang="en-US" dirty="0" smtClean="0"/>
              <a:t> – a firm observance of core ethical values.</a:t>
            </a:r>
            <a:endParaRPr lang="en-US" dirty="0"/>
          </a:p>
        </p:txBody>
      </p:sp>
      <p:pic>
        <p:nvPicPr>
          <p:cNvPr id="5" name="Picture 4" descr="Screen shot 2011-09-11 at 8.15.5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426" y="2478329"/>
            <a:ext cx="6293211" cy="3423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Working toward </a:t>
            </a:r>
            <a:br>
              <a:rPr lang="en-US" sz="3600" dirty="0" smtClean="0"/>
            </a:br>
            <a:r>
              <a:rPr lang="en-US" sz="3600" dirty="0" smtClean="0"/>
              <a:t>a positive Identity</a:t>
            </a:r>
            <a:endParaRPr lang="en-US" sz="3600" dirty="0"/>
          </a:p>
        </p:txBody>
      </p:sp>
      <p:pic>
        <p:nvPicPr>
          <p:cNvPr id="4" name="Content Placeholder 3" descr="Screen shot 2011-09-11 at 8.24.45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98" r="-39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Working toward </a:t>
            </a:r>
            <a:br>
              <a:rPr lang="en-US" sz="3600" dirty="0" smtClean="0"/>
            </a:br>
            <a:r>
              <a:rPr lang="en-US" sz="3600" dirty="0" smtClean="0"/>
              <a:t>a positive Identity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345920"/>
            <a:ext cx="8364537" cy="44912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33333"/>
                </a:solidFill>
              </a:rPr>
              <a:t>Recognize Your Strengths and Weaknesses </a:t>
            </a:r>
          </a:p>
          <a:p>
            <a:r>
              <a:rPr lang="en-US" dirty="0" smtClean="0">
                <a:solidFill>
                  <a:srgbClr val="333333"/>
                </a:solidFill>
              </a:rPr>
              <a:t>Demonstrate Positive Values </a:t>
            </a:r>
          </a:p>
          <a:p>
            <a:r>
              <a:rPr lang="en-US" dirty="0" smtClean="0">
                <a:solidFill>
                  <a:srgbClr val="333333"/>
                </a:solidFill>
              </a:rPr>
              <a:t>Develop a Purpose in Your Life </a:t>
            </a:r>
          </a:p>
          <a:p>
            <a:r>
              <a:rPr lang="en-US" dirty="0" smtClean="0">
                <a:solidFill>
                  <a:srgbClr val="333333"/>
                </a:solidFill>
              </a:rPr>
              <a:t>Form Meaningful Relationships</a:t>
            </a:r>
          </a:p>
          <a:p>
            <a:pPr lvl="1"/>
            <a:r>
              <a:rPr lang="en-US" b="1" i="1" u="sng" dirty="0" smtClean="0">
                <a:solidFill>
                  <a:srgbClr val="333333"/>
                </a:solidFill>
              </a:rPr>
              <a:t>Constructive Criticism </a:t>
            </a:r>
            <a:r>
              <a:rPr lang="en-US" dirty="0" smtClean="0">
                <a:solidFill>
                  <a:srgbClr val="333333"/>
                </a:solidFill>
              </a:rPr>
              <a:t>– non hostile comments that point 		                     out problems and encourage improvement.</a:t>
            </a:r>
          </a:p>
          <a:p>
            <a:r>
              <a:rPr lang="en-US" dirty="0" smtClean="0">
                <a:solidFill>
                  <a:srgbClr val="333333"/>
                </a:solidFill>
              </a:rPr>
              <a:t>Avoid Unhealthful High-Risk Behaviors </a:t>
            </a:r>
          </a:p>
          <a:p>
            <a:r>
              <a:rPr lang="en-US" dirty="0" smtClean="0">
                <a:solidFill>
                  <a:srgbClr val="333333"/>
                </a:solidFill>
              </a:rPr>
              <a:t>Contribute to the Community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6750" y="546781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Screen shot 2011-09-11 at 8.35.1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665" y="4505901"/>
            <a:ext cx="2245007" cy="2352099"/>
          </a:xfrm>
          <a:prstGeom prst="rect">
            <a:avLst/>
          </a:prstGeom>
        </p:spPr>
      </p:pic>
      <p:pic>
        <p:nvPicPr>
          <p:cNvPr id="6" name="Picture 5" descr="values_sig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970" y="913883"/>
            <a:ext cx="1915702" cy="2413483"/>
          </a:xfrm>
          <a:prstGeom prst="rect">
            <a:avLst/>
          </a:prstGeom>
        </p:spPr>
      </p:pic>
      <p:pic>
        <p:nvPicPr>
          <p:cNvPr id="7" name="Picture 6" descr="purpos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92724">
            <a:off x="83227" y="497479"/>
            <a:ext cx="1997255" cy="832808"/>
          </a:xfrm>
          <a:prstGeom prst="rect">
            <a:avLst/>
          </a:prstGeom>
        </p:spPr>
      </p:pic>
      <p:pic>
        <p:nvPicPr>
          <p:cNvPr id="8" name="Picture 7" descr="relay-for-lif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165" y="5837144"/>
            <a:ext cx="5420073" cy="1020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#3 Lesson </a:t>
            </a:r>
            <a:r>
              <a:rPr lang="en-US" dirty="0" smtClean="0"/>
              <a:t>#3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b="1" i="1" dirty="0" smtClean="0"/>
              <a:t>Expressing Emotions in Healthy Ways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emotions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8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595" b="1" i="1" u="sng" dirty="0" smtClean="0">
                <a:solidFill>
                  <a:srgbClr val="333333"/>
                </a:solidFill>
              </a:rPr>
              <a:t>Emotions</a:t>
            </a:r>
            <a:r>
              <a:rPr lang="en-US" sz="2595" dirty="0" smtClean="0"/>
              <a:t> </a:t>
            </a:r>
            <a:r>
              <a:rPr lang="en-US" dirty="0" smtClean="0"/>
              <a:t>– signals that tell your mind and body how to react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595" b="1" i="1" u="sng" dirty="0" smtClean="0">
                <a:solidFill>
                  <a:srgbClr val="333333"/>
                </a:solidFill>
              </a:rPr>
              <a:t>Hormones</a:t>
            </a:r>
            <a:r>
              <a:rPr lang="en-US" dirty="0" smtClean="0"/>
              <a:t>- chemicals produced by your glands that regulate the activities of different body cells.</a:t>
            </a:r>
          </a:p>
        </p:txBody>
      </p:sp>
      <p:pic>
        <p:nvPicPr>
          <p:cNvPr id="4" name="Picture 3" descr="Screen shot 2011-09-11 at 8.54.1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160" y="2451100"/>
            <a:ext cx="3805696" cy="32180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>
            <a:off x="-140877" y="2401081"/>
            <a:ext cx="1359982" cy="35394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33"/>
                </a:solidFill>
              </a:rPr>
              <a:t>E</a:t>
            </a:r>
          </a:p>
          <a:p>
            <a:pPr algn="ctr"/>
            <a:r>
              <a:rPr lang="en-US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33"/>
                </a:solidFill>
              </a:rPr>
              <a:t>M</a:t>
            </a:r>
          </a:p>
          <a:p>
            <a:pPr algn="ctr"/>
            <a:r>
              <a:rPr lang="en-US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33"/>
                </a:solidFill>
              </a:rPr>
              <a:t>O</a:t>
            </a:r>
          </a:p>
          <a:p>
            <a:pPr algn="ctr"/>
            <a:r>
              <a:rPr lang="en-US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33"/>
                </a:solidFill>
              </a:rPr>
              <a:t>T</a:t>
            </a:r>
          </a:p>
          <a:p>
            <a:pPr algn="ctr"/>
            <a:r>
              <a:rPr lang="en-US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33"/>
                </a:solidFill>
              </a:rPr>
              <a:t>I</a:t>
            </a:r>
          </a:p>
          <a:p>
            <a:pPr algn="ctr"/>
            <a:r>
              <a:rPr lang="en-US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33"/>
                </a:solidFill>
              </a:rPr>
              <a:t>O</a:t>
            </a:r>
          </a:p>
          <a:p>
            <a:pPr algn="ctr"/>
            <a:r>
              <a:rPr lang="en-US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33"/>
                </a:solidFill>
              </a:rPr>
              <a:t>N</a:t>
            </a:r>
          </a:p>
          <a:p>
            <a:pPr algn="ctr"/>
            <a:r>
              <a:rPr lang="en-US" sz="2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</a:p>
          <a:p>
            <a:pPr algn="ctr"/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8586" y="2451100"/>
            <a:ext cx="66873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33"/>
                </a:solidFill>
              </a:rPr>
              <a:t>E</a:t>
            </a:r>
          </a:p>
          <a:p>
            <a:pPr algn="ctr"/>
            <a:r>
              <a:rPr lang="en-US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33"/>
                </a:solidFill>
              </a:rPr>
              <a:t>M</a:t>
            </a:r>
          </a:p>
          <a:p>
            <a:pPr algn="ctr"/>
            <a:r>
              <a:rPr lang="en-US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33"/>
                </a:solidFill>
              </a:rPr>
              <a:t>O</a:t>
            </a:r>
          </a:p>
          <a:p>
            <a:pPr algn="ctr"/>
            <a:r>
              <a:rPr lang="en-US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33"/>
                </a:solidFill>
              </a:rPr>
              <a:t>T</a:t>
            </a:r>
          </a:p>
          <a:p>
            <a:pPr algn="ctr"/>
            <a:r>
              <a:rPr lang="en-US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33"/>
                </a:solidFill>
              </a:rPr>
              <a:t>I</a:t>
            </a:r>
          </a:p>
          <a:p>
            <a:pPr algn="ctr"/>
            <a:r>
              <a:rPr lang="en-US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33"/>
                </a:solidFill>
              </a:rPr>
              <a:t>O</a:t>
            </a:r>
          </a:p>
          <a:p>
            <a:pPr algn="ctr"/>
            <a:r>
              <a:rPr lang="en-US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33"/>
                </a:solidFill>
              </a:rPr>
              <a:t>N</a:t>
            </a:r>
          </a:p>
          <a:p>
            <a:pPr algn="ctr"/>
            <a:r>
              <a:rPr lang="en-US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1216" y="2710670"/>
            <a:ext cx="213294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u="sng" dirty="0" smtClean="0">
                <a:solidFill>
                  <a:srgbClr val="333333"/>
                </a:solidFill>
              </a:rPr>
              <a:t>Hostility</a:t>
            </a:r>
            <a:r>
              <a:rPr lang="en-US" sz="2200" dirty="0" smtClean="0">
                <a:solidFill>
                  <a:srgbClr val="333333"/>
                </a:solidFill>
              </a:rPr>
              <a:t> </a:t>
            </a:r>
            <a:r>
              <a:rPr lang="en-US" sz="2000" dirty="0" smtClean="0">
                <a:solidFill>
                  <a:srgbClr val="333333"/>
                </a:solidFill>
              </a:rPr>
              <a:t>–</a:t>
            </a:r>
            <a:r>
              <a:rPr lang="en-US" sz="2200" dirty="0" smtClean="0">
                <a:solidFill>
                  <a:srgbClr val="333333"/>
                </a:solidFill>
              </a:rPr>
              <a:t> </a:t>
            </a:r>
            <a:r>
              <a:rPr lang="en-US" sz="2000" dirty="0" smtClean="0">
                <a:solidFill>
                  <a:srgbClr val="333333"/>
                </a:solidFill>
              </a:rPr>
              <a:t>the intentional use of unfriendly or offensive behavior</a:t>
            </a:r>
            <a:endParaRPr lang="en-US" sz="2000" dirty="0">
              <a:solidFill>
                <a:srgbClr val="333333"/>
              </a:solidFill>
            </a:endParaRPr>
          </a:p>
        </p:txBody>
      </p:sp>
      <p:pic>
        <p:nvPicPr>
          <p:cNvPr id="8" name="Picture 7" descr="hostilit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105" y="4170797"/>
            <a:ext cx="1200871" cy="1604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your emotions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610914"/>
            <a:ext cx="7583488" cy="4515249"/>
          </a:xfrm>
        </p:spPr>
        <p:txBody>
          <a:bodyPr/>
          <a:lstStyle/>
          <a:p>
            <a:r>
              <a:rPr lang="en-US" b="1" i="1" u="sng" dirty="0" smtClean="0">
                <a:solidFill>
                  <a:srgbClr val="333333"/>
                </a:solidFill>
              </a:rPr>
              <a:t>Empathy</a:t>
            </a:r>
            <a:r>
              <a:rPr lang="en-US" dirty="0" smtClean="0"/>
              <a:t> – the ability to imagine and understand how someone else feels.</a:t>
            </a:r>
            <a:endParaRPr lang="en-US" dirty="0"/>
          </a:p>
        </p:txBody>
      </p:sp>
      <p:pic>
        <p:nvPicPr>
          <p:cNvPr id="4" name="Picture 3" descr="Screen shot 2011-09-11 at 9.19.0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4" y="2567478"/>
            <a:ext cx="7348537" cy="4290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Responding to Difficult emotions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554" y="1345920"/>
            <a:ext cx="8613446" cy="4780243"/>
          </a:xfrm>
        </p:spPr>
        <p:txBody>
          <a:bodyPr/>
          <a:lstStyle/>
          <a:p>
            <a:r>
              <a:rPr lang="en-US" b="1" i="1" u="sng" dirty="0" smtClean="0">
                <a:solidFill>
                  <a:srgbClr val="333333"/>
                </a:solidFill>
              </a:rPr>
              <a:t>Defense Mechanisms </a:t>
            </a:r>
            <a:r>
              <a:rPr lang="en-US" dirty="0" smtClean="0"/>
              <a:t>- mental processes that protect individuals from strong or stressful emotions and situations </a:t>
            </a:r>
          </a:p>
          <a:p>
            <a:endParaRPr lang="en-US" dirty="0"/>
          </a:p>
        </p:txBody>
      </p:sp>
      <p:pic>
        <p:nvPicPr>
          <p:cNvPr id="4" name="Picture 3" descr="Screen shot 2011-09-11 at 9.24.3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3" y="2324100"/>
            <a:ext cx="7962900" cy="453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#3 Lesson #1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b="1" i="1" dirty="0" smtClean="0"/>
              <a:t>Developing Your Self -Esteem</a:t>
            </a:r>
            <a:endParaRPr lang="en-US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Anger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ROL YOUR ANGER - YouTube.mov">
            <a:hlinkClick r:id="" action="ppaction://media"/>
          </p:cNvPr>
          <p:cNvPicPr/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330" y="1828800"/>
            <a:ext cx="4370602" cy="4083954"/>
          </a:xfrm>
        </p:spPr>
      </p:pic>
      <p:pic>
        <p:nvPicPr>
          <p:cNvPr id="6" name="Content Placeholder 3" descr="Screen shot 2011-09-11 at 9.30.11 PM.png"/>
          <p:cNvPicPr>
            <a:picLocks noChangeAspect="1"/>
          </p:cNvPicPr>
          <p:nvPr/>
        </p:nvPicPr>
        <p:blipFill>
          <a:blip r:embed="rId4"/>
          <a:srcRect t="-7126" b="-7126"/>
          <a:stretch>
            <a:fillRect/>
          </a:stretch>
        </p:blipFill>
        <p:spPr>
          <a:xfrm>
            <a:off x="4598932" y="1828800"/>
            <a:ext cx="4262308" cy="408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is Mental and Emotional Health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78472" y="1559276"/>
            <a:ext cx="7765527" cy="4566887"/>
          </a:xfrm>
        </p:spPr>
        <p:txBody>
          <a:bodyPr/>
          <a:lstStyle/>
          <a:p>
            <a:r>
              <a:rPr lang="en-US" b="1" u="sng" dirty="0" smtClean="0"/>
              <a:t>Mental/Emotional Health</a:t>
            </a:r>
            <a:r>
              <a:rPr lang="en-US" dirty="0" smtClean="0"/>
              <a:t>: the ability to accept yourself and others, express and manage your emotions and deal with the demands and challenges you meet in your life.</a:t>
            </a:r>
          </a:p>
          <a:p>
            <a:pPr lvl="1"/>
            <a:r>
              <a:rPr lang="en-US" dirty="0" smtClean="0"/>
              <a:t>Mentally healthy people are in general:</a:t>
            </a:r>
          </a:p>
          <a:p>
            <a:pPr lvl="2"/>
            <a:r>
              <a:rPr lang="en-US" dirty="0" smtClean="0"/>
              <a:t> happy and enjoy their lives</a:t>
            </a:r>
          </a:p>
          <a:p>
            <a:pPr lvl="2"/>
            <a:r>
              <a:rPr lang="en-US" dirty="0" smtClean="0"/>
              <a:t>Confident and comfortable with spending time alone</a:t>
            </a:r>
          </a:p>
          <a:p>
            <a:pPr lvl="2"/>
            <a:r>
              <a:rPr lang="en-US" dirty="0" smtClean="0"/>
              <a:t>Flexible and can cope with a wide variety of feelings.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15" descr="http://ts1.mm.bing.net/images/thumbnail.aspx?q=553354661764&amp;id=4f30c0450a55f20dcf18560cfea50c31&amp;url=http%3a%2f%2fwww.greenbookblog.org%2fwp-content%2fuploads%2f2011%2f01%2fchallen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431" y="1828800"/>
            <a:ext cx="1262063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869" y="2706966"/>
            <a:ext cx="1021791" cy="11023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30" y="4477282"/>
            <a:ext cx="1813007" cy="21583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407" y="4693902"/>
            <a:ext cx="4745544" cy="2042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Characteristics of Good mental and Emotional health</a:t>
            </a:r>
            <a:endParaRPr lang="en-US" sz="3200" dirty="0"/>
          </a:p>
        </p:txBody>
      </p:sp>
      <p:pic>
        <p:nvPicPr>
          <p:cNvPr id="4" name="Content Placeholder 3" descr="Screen shot 2011-09-11 at 5.45.16 PM.png"/>
          <p:cNvPicPr>
            <a:picLocks noGrp="1" noChangeAspect="1"/>
          </p:cNvPicPr>
          <p:nvPr>
            <p:ph idx="1"/>
          </p:nvPr>
        </p:nvPicPr>
        <p:blipFill>
          <a:blip r:embed="rId3"/>
          <a:srcRect t="-6398" b="-6398"/>
          <a:stretch>
            <a:fillRect/>
          </a:stretch>
        </p:blipFill>
        <p:spPr>
          <a:xfrm>
            <a:off x="678428" y="1345920"/>
            <a:ext cx="7684523" cy="4354617"/>
          </a:xfrm>
        </p:spPr>
      </p:pic>
      <p:sp>
        <p:nvSpPr>
          <p:cNvPr id="5" name="TextBox 4"/>
          <p:cNvSpPr txBox="1"/>
          <p:nvPr/>
        </p:nvSpPr>
        <p:spPr>
          <a:xfrm>
            <a:off x="171809" y="5700537"/>
            <a:ext cx="899452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>
                <a:solidFill>
                  <a:schemeClr val="bg1">
                    <a:lumMod val="50000"/>
                  </a:schemeClr>
                </a:solidFill>
              </a:rPr>
              <a:t>Resilient: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rgbClr val="491003"/>
                </a:solidFill>
              </a:rPr>
              <a:t>Having the ability to adapt effectively and recover from disappointment, difficulty, or crisis.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_x202a_5_ways_to_be_resilent_x202c_rlm_youtube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4654" y="418218"/>
            <a:ext cx="8139939" cy="6099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6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-Esteem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5862" y="1828800"/>
            <a:ext cx="8177089" cy="4297363"/>
          </a:xfrm>
        </p:spPr>
        <p:txBody>
          <a:bodyPr/>
          <a:lstStyle/>
          <a:p>
            <a:r>
              <a:rPr lang="en-US" b="1" i="1" u="sng" dirty="0" smtClean="0"/>
              <a:t>Self-esteem </a:t>
            </a:r>
            <a:r>
              <a:rPr lang="en-US" dirty="0" smtClean="0"/>
              <a:t>– how much you value, respect and feel confident about yourself</a:t>
            </a:r>
          </a:p>
          <a:p>
            <a:r>
              <a:rPr lang="en-US" b="1" i="1" u="sng" dirty="0" smtClean="0"/>
              <a:t>Competence</a:t>
            </a:r>
            <a:r>
              <a:rPr lang="en-US" b="1" dirty="0" smtClean="0"/>
              <a:t> </a:t>
            </a:r>
            <a:r>
              <a:rPr lang="en-US" dirty="0" smtClean="0"/>
              <a:t>– having enough skills to do something.</a:t>
            </a:r>
          </a:p>
          <a:p>
            <a:r>
              <a:rPr lang="en-US" b="1" i="1" u="sng" dirty="0" smtClean="0"/>
              <a:t>Self-talk </a:t>
            </a:r>
            <a:r>
              <a:rPr lang="en-US" dirty="0" smtClean="0"/>
              <a:t>– the encouragement or criticism that you give yourself</a:t>
            </a:r>
          </a:p>
          <a:p>
            <a:pPr>
              <a:buNone/>
            </a:pPr>
            <a:r>
              <a:rPr lang="en-US" sz="2400" cap="all" dirty="0" smtClean="0">
                <a:solidFill>
                  <a:schemeClr val="tx1"/>
                </a:solidFill>
              </a:rPr>
              <a:t>Positive self talk = strong self-esteem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**Victor Story**</a:t>
            </a:r>
          </a:p>
        </p:txBody>
      </p:sp>
      <p:pic>
        <p:nvPicPr>
          <p:cNvPr id="6" name="Picture 9" descr="p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7800" y="4872889"/>
            <a:ext cx="3126871" cy="1783747"/>
          </a:xfrm>
          <a:prstGeom prst="rect">
            <a:avLst/>
          </a:prstGeom>
          <a:noFill/>
          <a:ln w="15875">
            <a:solidFill>
              <a:srgbClr val="1D5EAB"/>
            </a:solidFill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896" y="327161"/>
            <a:ext cx="1501639" cy="1501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your </a:t>
            </a:r>
            <a:br>
              <a:rPr lang="en-US" dirty="0" smtClean="0"/>
            </a:br>
            <a:r>
              <a:rPr lang="en-US" dirty="0" smtClean="0"/>
              <a:t>self-esteem</a:t>
            </a:r>
            <a:endParaRPr lang="en-US" dirty="0"/>
          </a:p>
        </p:txBody>
      </p:sp>
      <p:pic>
        <p:nvPicPr>
          <p:cNvPr id="4" name="Content Placeholder 3" descr="Screen shot 2011-09-11 at 6.06.38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10" r="-210"/>
          <a:stretch>
            <a:fillRect/>
          </a:stretch>
        </p:blipFill>
        <p:spPr/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52063">
            <a:off x="7335762" y="570973"/>
            <a:ext cx="1559066" cy="1549895"/>
          </a:xfrm>
          <a:prstGeom prst="rect">
            <a:avLst/>
          </a:prstGeom>
        </p:spPr>
      </p:pic>
      <p:pic>
        <p:nvPicPr>
          <p:cNvPr id="6" name="Picture 5" descr="expanding_learn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586" y="4918194"/>
            <a:ext cx="2712980" cy="1207969"/>
          </a:xfrm>
          <a:prstGeom prst="rect">
            <a:avLst/>
          </a:prstGeom>
        </p:spPr>
      </p:pic>
      <p:pic>
        <p:nvPicPr>
          <p:cNvPr id="7" name="Picture 6" descr="can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591" y="2793999"/>
            <a:ext cx="1877149" cy="1802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your </a:t>
            </a:r>
            <a:br>
              <a:rPr lang="en-US" dirty="0" smtClean="0"/>
            </a:br>
            <a:r>
              <a:rPr lang="en-US" dirty="0" smtClean="0"/>
              <a:t>self-esteem</a:t>
            </a:r>
            <a:endParaRPr lang="en-US" dirty="0"/>
          </a:p>
        </p:txBody>
      </p:sp>
      <p:pic>
        <p:nvPicPr>
          <p:cNvPr id="4" name="Content Placeholder 3" descr="Screen shot 2011-09-11 at 6.08.10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8396" b="-8396"/>
          <a:stretch>
            <a:fillRect/>
          </a:stretch>
        </p:blipFill>
        <p:spPr>
          <a:xfrm>
            <a:off x="779463" y="1167944"/>
            <a:ext cx="7583488" cy="4297363"/>
          </a:xfrm>
        </p:spPr>
      </p:pic>
      <p:pic>
        <p:nvPicPr>
          <p:cNvPr id="5" name="Picture 4" descr="volunteer-306-7280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161" y="2600680"/>
            <a:ext cx="2459790" cy="1703951"/>
          </a:xfrm>
          <a:prstGeom prst="rect">
            <a:avLst/>
          </a:prstGeom>
        </p:spPr>
      </p:pic>
      <p:pic>
        <p:nvPicPr>
          <p:cNvPr id="6" name="Picture 5" descr="smart-goal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48166">
            <a:off x="7714516" y="1016704"/>
            <a:ext cx="1296871" cy="1758469"/>
          </a:xfrm>
          <a:prstGeom prst="rect">
            <a:avLst/>
          </a:prstGeom>
        </p:spPr>
      </p:pic>
      <p:pic>
        <p:nvPicPr>
          <p:cNvPr id="7" name="Picture 6" descr="accep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01575">
            <a:off x="1195373" y="5034488"/>
            <a:ext cx="1887685" cy="1797404"/>
          </a:xfrm>
          <a:prstGeom prst="rect">
            <a:avLst/>
          </a:prstGeom>
        </p:spPr>
      </p:pic>
      <p:pic>
        <p:nvPicPr>
          <p:cNvPr id="8" name="Picture 7" descr="exercis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6632" y="4900610"/>
            <a:ext cx="2219157" cy="1937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</a:t>
            </a:r>
            <a:br>
              <a:rPr lang="en-US" dirty="0" smtClean="0"/>
            </a:br>
            <a:r>
              <a:rPr lang="en-US" dirty="0" smtClean="0"/>
              <a:t>Self-Awareness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03124"/>
            <a:ext cx="7583488" cy="4623040"/>
          </a:xfrm>
        </p:spPr>
        <p:txBody>
          <a:bodyPr/>
          <a:lstStyle/>
          <a:p>
            <a:r>
              <a:rPr lang="en-US" b="1" i="1" u="sng" dirty="0" smtClean="0"/>
              <a:t>Hierarchy of Needs </a:t>
            </a:r>
            <a:r>
              <a:rPr lang="en-US" dirty="0" smtClean="0"/>
              <a:t>- a ranked list of those needs essential to human growth and development, presented in ascending order, starting with basic needs and building toward the need to reach your highest potential</a:t>
            </a:r>
          </a:p>
          <a:p>
            <a:endParaRPr lang="en-US" dirty="0"/>
          </a:p>
        </p:txBody>
      </p:sp>
      <p:pic>
        <p:nvPicPr>
          <p:cNvPr id="4" name="Picture 10" descr="f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742" y="3466543"/>
            <a:ext cx="3615996" cy="31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aslow hierarchy of needs 0001 - YouTube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11584" y="3178138"/>
            <a:ext cx="4647324" cy="3485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0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403</TotalTime>
  <Words>554</Words>
  <Application>Microsoft Macintosh PowerPoint</Application>
  <PresentationFormat>On-screen Show (4:3)</PresentationFormat>
  <Paragraphs>99</Paragraphs>
  <Slides>20</Slides>
  <Notes>3</Notes>
  <HiddenSlides>0</HiddenSlides>
  <MMClips>3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Precedent</vt:lpstr>
      <vt:lpstr>Unit #2</vt:lpstr>
      <vt:lpstr>Chapter #3 Lesson #1</vt:lpstr>
      <vt:lpstr>What is Mental and Emotional Health</vt:lpstr>
      <vt:lpstr>Characteristics of Good mental and Emotional health</vt:lpstr>
      <vt:lpstr>Slide 5</vt:lpstr>
      <vt:lpstr>Self -Esteem</vt:lpstr>
      <vt:lpstr>Improving your  self-esteem</vt:lpstr>
      <vt:lpstr>Improving your  self-esteem</vt:lpstr>
      <vt:lpstr>Developing  Self-Awareness</vt:lpstr>
      <vt:lpstr>Developing  Self-Awareness</vt:lpstr>
      <vt:lpstr>Chapter #3 Lesson #2</vt:lpstr>
      <vt:lpstr>Your  Personal Identity</vt:lpstr>
      <vt:lpstr>The importance of Good Character</vt:lpstr>
      <vt:lpstr>Working toward  a positive Identity</vt:lpstr>
      <vt:lpstr>Working toward  a positive Identity</vt:lpstr>
      <vt:lpstr>Chapter #3 Lesson #3</vt:lpstr>
      <vt:lpstr>Understanding emotions </vt:lpstr>
      <vt:lpstr>Managing your emotions</vt:lpstr>
      <vt:lpstr>Responding to Difficult emotions</vt:lpstr>
      <vt:lpstr>Managing Anger</vt:lpstr>
    </vt:vector>
  </TitlesOfParts>
  <Company>ISD 728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#2</dc:title>
  <dc:creator>user</dc:creator>
  <cp:lastModifiedBy>user</cp:lastModifiedBy>
  <cp:revision>20</cp:revision>
  <dcterms:created xsi:type="dcterms:W3CDTF">2011-09-27T11:24:47Z</dcterms:created>
  <dcterms:modified xsi:type="dcterms:W3CDTF">2011-09-27T11:25:54Z</dcterms:modified>
</cp:coreProperties>
</file>