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9072C-E2F3-4FC5-83D1-EC2689C3FED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1EE47-B01C-4E3B-9155-C8A94E24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4C58-6FA4-4009-B465-E004760B8DD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94BC-60DE-4731-8575-530B593B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Managing Stress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Stress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the reaction of the body and mind to everyday challenges and demands.</a:t>
            </a:r>
          </a:p>
          <a:p>
            <a:r>
              <a:rPr lang="en-US" dirty="0" smtClean="0">
                <a:latin typeface="Arial"/>
                <a:cs typeface="Arial"/>
              </a:rPr>
              <a:t>School, teachers, tests, relationships, family, work, chores, pets, future, college, career, etc.</a:t>
            </a:r>
          </a:p>
          <a:p>
            <a:r>
              <a:rPr lang="en-US" dirty="0" smtClean="0">
                <a:latin typeface="Arial"/>
                <a:cs typeface="Arial"/>
              </a:rPr>
              <a:t>Stress is normal, but too much can lead to illnesses.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Content Placeholder 4" descr="stress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0730" b="-13416"/>
          <a:stretch>
            <a:fillRect/>
          </a:stretch>
        </p:blipFill>
        <p:spPr>
          <a:xfrm rot="20733578">
            <a:off x="6311492" y="622884"/>
            <a:ext cx="2531533" cy="209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tress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204" y="2256997"/>
            <a:ext cx="2260016" cy="210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uple-argu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143" y="3686175"/>
            <a:ext cx="2233090" cy="1969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hospita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51331">
            <a:off x="4522216" y="4764701"/>
            <a:ext cx="2380620" cy="178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90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Which Stresses you out more?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your </a:t>
            </a:r>
            <a:r>
              <a:rPr lang="en-US" u="sng" dirty="0" smtClean="0"/>
              <a:t>cell phone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Poll Everywhere question of the day…</a:t>
            </a:r>
            <a:endParaRPr lang="en-US" dirty="0"/>
          </a:p>
        </p:txBody>
      </p:sp>
      <p:pic>
        <p:nvPicPr>
          <p:cNvPr id="6" name="Picture 5" descr="P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3429000"/>
            <a:ext cx="2400300" cy="24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60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Arial"/>
                <a:cs typeface="Arial"/>
              </a:rPr>
              <a:t>Lesson Two:</a:t>
            </a:r>
            <a:r>
              <a:rPr lang="en-US" sz="3200" dirty="0" smtClean="0">
                <a:latin typeface="Arial"/>
                <a:cs typeface="Arial"/>
              </a:rPr>
              <a:t>  Making Responsible Decisions and Setting Goals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0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Decision Making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847088"/>
            <a:ext cx="4038600" cy="44348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We make decisions everyday.</a:t>
            </a:r>
          </a:p>
          <a:p>
            <a:r>
              <a:rPr lang="en-US" sz="2400" dirty="0" smtClean="0">
                <a:latin typeface="Arial"/>
                <a:cs typeface="Arial"/>
              </a:rPr>
              <a:t>Some are small, some are life changing.</a:t>
            </a:r>
          </a:p>
          <a:p>
            <a:r>
              <a:rPr lang="en-US" sz="2400" dirty="0" smtClean="0">
                <a:latin typeface="Arial"/>
                <a:cs typeface="Arial"/>
              </a:rPr>
              <a:t>Consider your </a:t>
            </a:r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Values</a:t>
            </a:r>
            <a:r>
              <a:rPr lang="en-US" sz="2400" i="1" dirty="0" smtClean="0">
                <a:latin typeface="Arial"/>
                <a:cs typeface="Arial"/>
              </a:rPr>
              <a:t>- ideas, beliefs, and attitudes about what is important that help guide the way you live.</a:t>
            </a:r>
            <a:endParaRPr lang="en-US" sz="2400" i="1" dirty="0">
              <a:latin typeface="Arial"/>
              <a:cs typeface="Arial"/>
            </a:endParaRPr>
          </a:p>
        </p:txBody>
      </p:sp>
      <p:pic>
        <p:nvPicPr>
          <p:cNvPr id="8" name="Content Placeholder 7" descr="decision-mak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527" b="-5527"/>
          <a:stretch>
            <a:fillRect/>
          </a:stretch>
        </p:blipFill>
        <p:spPr>
          <a:xfrm>
            <a:off x="457200" y="1920875"/>
            <a:ext cx="4038600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uccess-fail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5900"/>
            <a:ext cx="20828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51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Decision Making Process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3" y="1275588"/>
            <a:ext cx="8229600" cy="438912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Decision Making Skills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steps that enable you to make a healthful decision.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1663" y="2295525"/>
            <a:ext cx="803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When weighing the options for any decision, </a:t>
            </a:r>
            <a:r>
              <a:rPr lang="en-US" dirty="0" smtClean="0">
                <a:latin typeface="Arial"/>
                <a:cs typeface="Arial"/>
              </a:rPr>
              <a:t>ask </a:t>
            </a:r>
            <a:r>
              <a:rPr lang="en-US" dirty="0">
                <a:latin typeface="Arial"/>
                <a:cs typeface="Arial"/>
              </a:rPr>
              <a:t>yourself these questions: </a:t>
            </a:r>
          </a:p>
        </p:txBody>
      </p:sp>
      <p:sp>
        <p:nvSpPr>
          <p:cNvPr id="8" name="Rectangle 9" descr="Oak"/>
          <p:cNvSpPr>
            <a:spLocks noChangeArrowheads="1"/>
          </p:cNvSpPr>
          <p:nvPr/>
        </p:nvSpPr>
        <p:spPr bwMode="auto">
          <a:xfrm>
            <a:off x="768350" y="2825750"/>
            <a:ext cx="6858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H</a:t>
            </a:r>
          </a:p>
        </p:txBody>
      </p:sp>
      <p:sp>
        <p:nvSpPr>
          <p:cNvPr id="9" name="Rectangle 10" descr="Oak"/>
          <p:cNvSpPr>
            <a:spLocks noChangeArrowheads="1"/>
          </p:cNvSpPr>
          <p:nvPr/>
        </p:nvSpPr>
        <p:spPr bwMode="auto">
          <a:xfrm>
            <a:off x="768350" y="3667125"/>
            <a:ext cx="6858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b="1">
                <a:latin typeface="Arial"/>
                <a:cs typeface="Arial"/>
              </a:rPr>
              <a:t>E</a:t>
            </a:r>
          </a:p>
        </p:txBody>
      </p:sp>
      <p:sp>
        <p:nvSpPr>
          <p:cNvPr id="10" name="Rectangle 11" descr="Oak"/>
          <p:cNvSpPr>
            <a:spLocks noChangeArrowheads="1"/>
          </p:cNvSpPr>
          <p:nvPr/>
        </p:nvSpPr>
        <p:spPr bwMode="auto">
          <a:xfrm>
            <a:off x="768350" y="4508500"/>
            <a:ext cx="6858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b="1">
                <a:latin typeface="Arial"/>
                <a:cs typeface="Arial"/>
              </a:rPr>
              <a:t>L</a:t>
            </a:r>
          </a:p>
        </p:txBody>
      </p:sp>
      <p:sp>
        <p:nvSpPr>
          <p:cNvPr id="11" name="Rectangle 12" descr="Oak"/>
          <p:cNvSpPr>
            <a:spLocks noChangeArrowheads="1"/>
          </p:cNvSpPr>
          <p:nvPr/>
        </p:nvSpPr>
        <p:spPr bwMode="auto">
          <a:xfrm>
            <a:off x="768350" y="5349875"/>
            <a:ext cx="6858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b="1">
                <a:latin typeface="Arial"/>
                <a:cs typeface="Arial"/>
              </a:rPr>
              <a:t>P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70038" y="2997200"/>
            <a:ext cx="706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D24637"/>
                </a:solidFill>
                <a:latin typeface="Arial"/>
                <a:cs typeface="Arial"/>
              </a:rPr>
              <a:t>(Healthful)</a:t>
            </a:r>
            <a:r>
              <a:rPr lang="en-US" sz="2000" b="1" i="1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Does this choice present any health risks?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70038" y="3838575"/>
            <a:ext cx="706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D24637"/>
                </a:solidFill>
                <a:latin typeface="Arial"/>
                <a:cs typeface="Arial"/>
              </a:rPr>
              <a:t>(Ethical)</a:t>
            </a:r>
            <a:r>
              <a:rPr lang="en-US" sz="2000" b="1" i="1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Does this choice reflect what you value?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570038" y="4535488"/>
            <a:ext cx="7064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D24637"/>
                </a:solidFill>
                <a:latin typeface="Arial"/>
                <a:cs typeface="Arial"/>
              </a:rPr>
              <a:t>(Legal)</a:t>
            </a:r>
            <a:r>
              <a:rPr lang="en-US" sz="2000" b="1" i="1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Does this option violate any local, state, </a:t>
            </a:r>
            <a:b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or federal laws?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570038" y="5322888"/>
            <a:ext cx="7064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D24637"/>
                </a:solidFill>
                <a:latin typeface="Arial"/>
                <a:cs typeface="Arial"/>
              </a:rPr>
              <a:t>(Parent Approval)</a:t>
            </a:r>
            <a:r>
              <a:rPr lang="en-US" sz="2000" b="1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Would your parents or guardians approve of this choice? </a:t>
            </a:r>
          </a:p>
        </p:txBody>
      </p:sp>
    </p:spTree>
    <p:extLst>
      <p:ext uri="{BB962C8B-B14F-4D97-AF65-F5344CB8AC3E}">
        <p14:creationId xmlns:p14="http://schemas.microsoft.com/office/powerpoint/2010/main" val="8322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Goal Setting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Goals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those things you aim for that take planning and work.</a:t>
            </a:r>
          </a:p>
          <a:p>
            <a:r>
              <a:rPr lang="en-US" dirty="0" smtClean="0">
                <a:latin typeface="Arial"/>
                <a:cs typeface="Arial"/>
              </a:rPr>
              <a:t>This is how we plan for the future and reach our potential.</a:t>
            </a:r>
          </a:p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Short-term goals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a goal you can reach in a short amount of time.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Finishing a paper by Friday, eating healthy this week, etc.</a:t>
            </a:r>
          </a:p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Long-term goals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a goal that you plan to reach over an extended period of time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Examples: Graduate from HS, go to college, save $$ for a trip, etc.</a:t>
            </a:r>
          </a:p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Action Plan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A multistep strategy to identify and achieve your goals.</a:t>
            </a:r>
          </a:p>
        </p:txBody>
      </p:sp>
      <p:pic>
        <p:nvPicPr>
          <p:cNvPr id="4" name="Picture 3" descr="go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93" y="326207"/>
            <a:ext cx="1761745" cy="152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1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Taking Charge of Your Health</a:t>
            </a:r>
          </a:p>
          <a:p>
            <a:endParaRPr lang="en-US" sz="3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32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Lesson One: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Building Health Skills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8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Health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Skills</a:t>
            </a:r>
            <a:r>
              <a:rPr lang="en-US" dirty="0" smtClean="0">
                <a:latin typeface="Arial"/>
                <a:cs typeface="Arial"/>
              </a:rPr>
              <a:t>	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588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Health Skills</a:t>
            </a: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i="1" dirty="0" smtClean="0">
                <a:latin typeface="Arial"/>
                <a:cs typeface="Arial"/>
              </a:rPr>
              <a:t>Specific tools and strategies to maintain, protect, and improve all aspects of your health.  Also called “life skills.”</a:t>
            </a: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4326997" y="6183312"/>
            <a:ext cx="4143375" cy="411163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Goal Setting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326997" y="5772150"/>
            <a:ext cx="4143375" cy="411162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Decision Making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26997" y="5360987"/>
            <a:ext cx="4143375" cy="411163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Advocacy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326997" y="4949825"/>
            <a:ext cx="4143375" cy="411162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Stress Management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326997" y="4538662"/>
            <a:ext cx="4143375" cy="411163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Practicing Healthful Behaviors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326997" y="4127500"/>
            <a:ext cx="4143375" cy="411162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292929"/>
                </a:solidFill>
                <a:latin typeface="Arial"/>
                <a:cs typeface="Arial"/>
              </a:rPr>
              <a:t>Analyzing Influences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326997" y="3716337"/>
            <a:ext cx="4143375" cy="411163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Accessing Information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26997" y="3305175"/>
            <a:ext cx="4143375" cy="411162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292929"/>
                </a:solidFill>
                <a:latin typeface="Arial"/>
                <a:cs typeface="Arial"/>
              </a:rPr>
              <a:t>Conflict Resolution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326997" y="2894012"/>
            <a:ext cx="4143375" cy="411163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Refusal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26997" y="2482850"/>
            <a:ext cx="4143375" cy="411162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292929"/>
                </a:solidFill>
                <a:latin typeface="Arial"/>
                <a:cs typeface="Arial"/>
              </a:rPr>
              <a:t>Communication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326997" y="2071687"/>
            <a:ext cx="4143375" cy="411163"/>
          </a:xfrm>
          <a:prstGeom prst="rect">
            <a:avLst/>
          </a:prstGeom>
          <a:solidFill>
            <a:srgbClr val="1D5EA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The Health Skills</a:t>
            </a:r>
          </a:p>
        </p:txBody>
      </p:sp>
      <p:pic>
        <p:nvPicPr>
          <p:cNvPr id="16" name="Picture 15" descr="running_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569"/>
            <a:ext cx="3457658" cy="2761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68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Communication</a:t>
            </a:r>
            <a:r>
              <a:rPr lang="en-US" dirty="0" smtClean="0">
                <a:latin typeface="Arial"/>
                <a:cs typeface="Arial"/>
              </a:rPr>
              <a:t> Skills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Communication is more than just talking</a:t>
            </a:r>
          </a:p>
          <a:p>
            <a:r>
              <a:rPr lang="en-US" sz="2400" dirty="0" smtClean="0">
                <a:latin typeface="Arial"/>
                <a:cs typeface="Arial"/>
              </a:rPr>
              <a:t>It is a combination of Interpersonal Communication, Refusal Skills, and Conflict Resolution.</a:t>
            </a:r>
          </a:p>
          <a:p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Interpersonal Communication</a:t>
            </a: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i="1" dirty="0" smtClean="0">
                <a:latin typeface="Arial"/>
                <a:cs typeface="Arial"/>
              </a:rPr>
              <a:t>the exchange of thoughts, feelings and beliefs between two or more people.  </a:t>
            </a:r>
            <a:r>
              <a:rPr lang="en-US" sz="2400" dirty="0" smtClean="0">
                <a:latin typeface="Arial"/>
                <a:cs typeface="Arial"/>
              </a:rPr>
              <a:t>Helps build strong relationships with others.</a:t>
            </a:r>
            <a:endParaRPr lang="en-US" sz="2400" i="1" dirty="0" smtClean="0">
              <a:latin typeface="Arial"/>
              <a:cs typeface="Arial"/>
            </a:endParaRPr>
          </a:p>
          <a:p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Refusal Skills</a:t>
            </a: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i="1" dirty="0" smtClean="0">
                <a:latin typeface="Arial"/>
                <a:cs typeface="Arial"/>
              </a:rPr>
              <a:t>communication strategies that can help you say no when you are urged to take part in behaviors that are unsafe or unhealthful, or go against your values.</a:t>
            </a:r>
          </a:p>
          <a:p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Conflict Resolution</a:t>
            </a: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i="1" dirty="0" smtClean="0">
                <a:latin typeface="Arial"/>
                <a:cs typeface="Arial"/>
              </a:rPr>
              <a:t>the process of ending a conflict through cooperation and problem solving.</a:t>
            </a:r>
          </a:p>
        </p:txBody>
      </p:sp>
      <p:pic>
        <p:nvPicPr>
          <p:cNvPr id="4" name="Picture 3" descr="co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481" y="376852"/>
            <a:ext cx="2183519" cy="1470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24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9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2592"/>
            <a:ext cx="8266113" cy="506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30250" y="295702"/>
            <a:ext cx="7956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These refusal strategies can help you say no to potentially harmful activities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99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Refusal Skill Practice</a:t>
            </a:r>
            <a:endParaRPr lang="en-US" u="sng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60 Second Activity</a:t>
            </a:r>
          </a:p>
          <a:p>
            <a:pPr algn="ctr"/>
            <a:r>
              <a:rPr lang="en-US" b="1" dirty="0" smtClean="0"/>
              <a:t>STAND UP</a:t>
            </a:r>
          </a:p>
          <a:p>
            <a:pPr algn="ctr"/>
            <a:r>
              <a:rPr lang="en-US" dirty="0" smtClean="0"/>
              <a:t>Face the person across from you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are other situations where you might be asked to do something against your values?</a:t>
            </a:r>
            <a:endParaRPr lang="en-US" dirty="0"/>
          </a:p>
        </p:txBody>
      </p:sp>
      <p:pic>
        <p:nvPicPr>
          <p:cNvPr id="4" name="Content Placeholder 3" descr="finger"/>
          <p:cNvPicPr>
            <a:picLocks noChangeAspect="1"/>
          </p:cNvPicPr>
          <p:nvPr/>
        </p:nvPicPr>
        <p:blipFill>
          <a:blip r:embed="rId2"/>
          <a:srcRect l="-1906" r="-1624"/>
          <a:stretch>
            <a:fillRect/>
          </a:stretch>
        </p:blipFill>
        <p:spPr>
          <a:xfrm>
            <a:off x="3751160" y="3467811"/>
            <a:ext cx="1608667" cy="166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raffic_light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994"/>
            <a:ext cx="1350517" cy="155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raffic_light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483" y="293994"/>
            <a:ext cx="1350517" cy="155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09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Accessing Information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Knowing how to find and evaluate health information will help you make decisions that benefit your well-being.</a:t>
            </a:r>
          </a:p>
          <a:p>
            <a:r>
              <a:rPr lang="en-US" sz="2400" dirty="0" smtClean="0">
                <a:latin typeface="Arial"/>
                <a:cs typeface="Arial"/>
              </a:rPr>
              <a:t>“Health Literacy”</a:t>
            </a:r>
          </a:p>
          <a:p>
            <a:r>
              <a:rPr lang="en-US" sz="2400" dirty="0" smtClean="0">
                <a:latin typeface="Arial"/>
                <a:cs typeface="Arial"/>
              </a:rPr>
              <a:t>Some valid sources include…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Health care providers and professionals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Valid Internet sites, such as those of government agencies and professional health organizations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Parents, guardians, and other trusted adults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Recently published material written by well-known science and health professionals.</a:t>
            </a:r>
            <a:endParaRPr lang="en-US" dirty="0">
              <a:solidFill>
                <a:schemeClr val="tx2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8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Analyzing</a:t>
            </a:r>
            <a:r>
              <a:rPr lang="en-US" dirty="0" smtClean="0">
                <a:latin typeface="Arial"/>
                <a:cs typeface="Arial"/>
              </a:rPr>
              <a:t> Influences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“Why do you do the things you do?”</a:t>
            </a:r>
          </a:p>
          <a:p>
            <a:r>
              <a:rPr lang="en-US" dirty="0" smtClean="0">
                <a:latin typeface="Arial"/>
                <a:cs typeface="Arial"/>
              </a:rPr>
              <a:t>What affects your health…?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 descr="finger"/>
          <p:cNvPicPr>
            <a:picLocks noChangeAspect="1"/>
          </p:cNvPicPr>
          <p:nvPr/>
        </p:nvPicPr>
        <p:blipFill>
          <a:blip r:embed="rId3"/>
          <a:srcRect l="-1906" r="-1624"/>
          <a:stretch>
            <a:fillRect/>
          </a:stretch>
        </p:blipFill>
        <p:spPr>
          <a:xfrm>
            <a:off x="7078133" y="1617842"/>
            <a:ext cx="1608667" cy="166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76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Self-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Management</a:t>
            </a:r>
            <a:r>
              <a:rPr lang="en-US" dirty="0" smtClean="0">
                <a:latin typeface="Arial"/>
                <a:cs typeface="Arial"/>
              </a:rPr>
              <a:t> Skills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Taking charge of your own health</a:t>
            </a:r>
          </a:p>
          <a:p>
            <a:r>
              <a:rPr lang="en-US" dirty="0" smtClean="0">
                <a:latin typeface="Arial"/>
                <a:cs typeface="Arial"/>
              </a:rPr>
              <a:t>Helps you promote your own well-being.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2 connected bo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382963"/>
            <a:ext cx="69611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2075" y="3773488"/>
            <a:ext cx="267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Practicing Healthful Behaviors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84788" y="3925888"/>
            <a:ext cx="267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Managing Stress</a:t>
            </a:r>
          </a:p>
        </p:txBody>
      </p:sp>
    </p:spTree>
    <p:extLst>
      <p:ext uri="{BB962C8B-B14F-4D97-AF65-F5344CB8AC3E}">
        <p14:creationId xmlns:p14="http://schemas.microsoft.com/office/powerpoint/2010/main" val="26927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On-screen Show (4:3)</PresentationFormat>
  <Paragraphs>88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Chapter 2</vt:lpstr>
      <vt:lpstr>Health Skills </vt:lpstr>
      <vt:lpstr>Communication Skills</vt:lpstr>
      <vt:lpstr>PowerPoint Presentation</vt:lpstr>
      <vt:lpstr>Refusal Skill Practice</vt:lpstr>
      <vt:lpstr>Accessing Information</vt:lpstr>
      <vt:lpstr>Analyzing Influences</vt:lpstr>
      <vt:lpstr>Self-Management Skills</vt:lpstr>
      <vt:lpstr>Managing Stress</vt:lpstr>
      <vt:lpstr>Which Stresses you out more?</vt:lpstr>
      <vt:lpstr>Chapter 2</vt:lpstr>
      <vt:lpstr>Decision Making</vt:lpstr>
      <vt:lpstr>Decision Making Process</vt:lpstr>
      <vt:lpstr>Goal Setting</vt:lpstr>
    </vt:vector>
  </TitlesOfParts>
  <Company>Lakeview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Dejulio</dc:creator>
  <cp:lastModifiedBy>Ron Dejulio</cp:lastModifiedBy>
  <cp:revision>1</cp:revision>
  <dcterms:created xsi:type="dcterms:W3CDTF">2013-09-19T12:16:11Z</dcterms:created>
  <dcterms:modified xsi:type="dcterms:W3CDTF">2013-09-19T12:16:39Z</dcterms:modified>
</cp:coreProperties>
</file>