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2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F8EF-2D6B-EB4E-A31B-EC2BC9F4D3BD}" type="datetimeFigureOut">
              <a:rPr lang="en-US" smtClean="0"/>
              <a:pPr/>
              <a:t>1/16/12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D863-7523-1842-8C41-C4C9B6EE5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EA6F8EF-2D6B-EB4E-A31B-EC2BC9F4D3BD}" type="datetimeFigureOut">
              <a:rPr lang="en-US" smtClean="0"/>
              <a:pPr/>
              <a:t>1/16/12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D863-7523-1842-8C41-C4C9B6EE5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F8EF-2D6B-EB4E-A31B-EC2BC9F4D3BD}" type="datetimeFigureOut">
              <a:rPr lang="en-US" smtClean="0"/>
              <a:pPr/>
              <a:t>1/16/12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EA6F8EF-2D6B-EB4E-A31B-EC2BC9F4D3BD}" type="datetimeFigureOut">
              <a:rPr lang="en-US" smtClean="0"/>
              <a:pPr/>
              <a:t>1/16/12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EA6F8EF-2D6B-EB4E-A31B-EC2BC9F4D3BD}" type="datetimeFigureOut">
              <a:rPr lang="en-US" smtClean="0"/>
              <a:pPr/>
              <a:t>1/16/12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F8EF-2D6B-EB4E-A31B-EC2BC9F4D3BD}" type="datetimeFigureOut">
              <a:rPr lang="en-US" smtClean="0"/>
              <a:pPr/>
              <a:t>1/16/12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D863-7523-1842-8C41-C4C9B6EE5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F8EF-2D6B-EB4E-A31B-EC2BC9F4D3BD}" type="datetimeFigureOut">
              <a:rPr lang="en-US" smtClean="0"/>
              <a:pPr/>
              <a:t>1/16/12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D863-7523-1842-8C41-C4C9B6EE5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F8EF-2D6B-EB4E-A31B-EC2BC9F4D3BD}" type="datetimeFigureOut">
              <a:rPr lang="en-US" smtClean="0"/>
              <a:pPr/>
              <a:t>1/16/12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D863-7523-1842-8C41-C4C9B6EE5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F8EF-2D6B-EB4E-A31B-EC2BC9F4D3BD}" type="datetimeFigureOut">
              <a:rPr lang="en-US" smtClean="0"/>
              <a:pPr/>
              <a:t>1/16/12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F8EF-2D6B-EB4E-A31B-EC2BC9F4D3BD}" type="datetimeFigureOut">
              <a:rPr lang="en-US" smtClean="0"/>
              <a:pPr/>
              <a:t>1/16/12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EA6F8EF-2D6B-EB4E-A31B-EC2BC9F4D3BD}" type="datetimeFigureOut">
              <a:rPr lang="en-US" smtClean="0"/>
              <a:pPr/>
              <a:t>1/16/12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D863-7523-1842-8C41-C4C9B6EE5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EA6F8EF-2D6B-EB4E-A31B-EC2BC9F4D3BD}" type="datetimeFigureOut">
              <a:rPr lang="en-US" smtClean="0"/>
              <a:pPr/>
              <a:t>1/16/12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D863-7523-1842-8C41-C4C9B6EE518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F8EF-2D6B-EB4E-A31B-EC2BC9F4D3BD}" type="datetimeFigureOut">
              <a:rPr lang="en-US" smtClean="0"/>
              <a:pPr/>
              <a:t>1/16/12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D863-7523-1842-8C41-C4C9B6EE5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F8EF-2D6B-EB4E-A31B-EC2BC9F4D3BD}" type="datetimeFigureOut">
              <a:rPr lang="en-US" smtClean="0"/>
              <a:pPr/>
              <a:t>1/16/12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D863-7523-1842-8C41-C4C9B6EE5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EA6F8EF-2D6B-EB4E-A31B-EC2BC9F4D3BD}" type="datetimeFigureOut">
              <a:rPr lang="en-US" smtClean="0"/>
              <a:pPr/>
              <a:t>1/16/12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D863-7523-1842-8C41-C4C9B6EE5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EA6F8EF-2D6B-EB4E-A31B-EC2BC9F4D3BD}" type="datetimeFigureOut">
              <a:rPr lang="en-US" smtClean="0"/>
              <a:pPr/>
              <a:t>1/16/12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7C6D863-7523-1842-8C41-C4C9B6EE51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79495"/>
            <a:ext cx="8915400" cy="877824"/>
          </a:xfrm>
        </p:spPr>
        <p:txBody>
          <a:bodyPr/>
          <a:lstStyle/>
          <a:p>
            <a:r>
              <a:rPr lang="en-US" dirty="0" smtClean="0"/>
              <a:t>Chapter 24, Lesson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57319"/>
            <a:ext cx="8001000" cy="3823447"/>
          </a:xfrm>
        </p:spPr>
        <p:txBody>
          <a:bodyPr/>
          <a:lstStyle/>
          <a:p>
            <a:r>
              <a:rPr lang="en-US" dirty="0" smtClean="0"/>
              <a:t>Sexually Transmitted Diseases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355" y="2432945"/>
            <a:ext cx="3532053" cy="3547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112" y="2907366"/>
            <a:ext cx="2641600" cy="307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Genital Herpes (cont…)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5" y="2325504"/>
            <a:ext cx="7971449" cy="4078576"/>
          </a:xfrm>
        </p:spPr>
        <p:txBody>
          <a:bodyPr/>
          <a:lstStyle/>
          <a:p>
            <a:pPr lvl="0"/>
            <a:r>
              <a:rPr lang="en-US" sz="2200" dirty="0" smtClean="0"/>
              <a:t>First outbreak will usually appear as blisters on genitals or rectum within two weeks of virus being transmitted</a:t>
            </a:r>
          </a:p>
          <a:p>
            <a:pPr lvl="0"/>
            <a:r>
              <a:rPr lang="en-US" sz="2200" dirty="0" smtClean="0"/>
              <a:t>Blisters break, leaving sores that can take several weeks to heal</a:t>
            </a:r>
          </a:p>
          <a:p>
            <a:pPr lvl="0"/>
            <a:r>
              <a:rPr lang="en-US" sz="2200" dirty="0" smtClean="0"/>
              <a:t>First sores are followed by shorter, less severe outbreaks that can occur on and off for years</a:t>
            </a:r>
          </a:p>
          <a:p>
            <a:pPr lvl="0"/>
            <a:r>
              <a:rPr lang="en-US" sz="2200" dirty="0" smtClean="0"/>
              <a:t>Antiviral treatments can lessen frequency of outbreaks, but </a:t>
            </a:r>
            <a:r>
              <a:rPr lang="en-US" sz="2200" b="1" dirty="0" smtClean="0"/>
              <a:t>no cure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Gonorrhea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344" y="2271838"/>
            <a:ext cx="6665801" cy="423957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400" dirty="0" smtClean="0"/>
              <a:t>Bacterial STD usually affects mucous membranes</a:t>
            </a:r>
          </a:p>
          <a:p>
            <a:pPr lvl="0"/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most common reported infectious disease in US</a:t>
            </a:r>
          </a:p>
          <a:p>
            <a:pPr lvl="0"/>
            <a:r>
              <a:rPr lang="en-US" sz="2400" dirty="0" smtClean="0"/>
              <a:t>Many males are asymptomatic and infected females show only mild symptoms</a:t>
            </a:r>
          </a:p>
          <a:p>
            <a:pPr lvl="0"/>
            <a:r>
              <a:rPr lang="en-US" sz="2400" dirty="0" smtClean="0"/>
              <a:t>Left untreated, cause severe health problems, such as infertility</a:t>
            </a:r>
          </a:p>
          <a:p>
            <a:pPr lvl="0"/>
            <a:r>
              <a:rPr lang="en-US" sz="2400" dirty="0" smtClean="0"/>
              <a:t>Females can pass infection to babies during childbirth’ babies may contract eye infections that cause blindness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4795"/>
          <a:stretch>
            <a:fillRect/>
          </a:stretch>
        </p:blipFill>
        <p:spPr>
          <a:xfrm>
            <a:off x="5938011" y="411106"/>
            <a:ext cx="2975802" cy="232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146" y="3909283"/>
            <a:ext cx="1902668" cy="2119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Trichomoniasis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169" y="2289727"/>
            <a:ext cx="7828363" cy="4293237"/>
          </a:xfrm>
        </p:spPr>
        <p:txBody>
          <a:bodyPr>
            <a:normAutofit/>
          </a:bodyPr>
          <a:lstStyle/>
          <a:p>
            <a:pPr lvl="0"/>
            <a:r>
              <a:rPr lang="en-US" sz="2200" dirty="0" smtClean="0"/>
              <a:t>Caused by microscopic protozoan that results in infections of vagina, urethra, and bladder</a:t>
            </a:r>
          </a:p>
          <a:p>
            <a:pPr lvl="0"/>
            <a:r>
              <a:rPr lang="en-US" sz="2200" dirty="0" smtClean="0"/>
              <a:t>May not produce symptoms; some males have temporary irritation inside penis, mild discharge, or slight burning during and after urination or ejaculation</a:t>
            </a:r>
          </a:p>
          <a:p>
            <a:pPr lvl="0"/>
            <a:r>
              <a:rPr lang="en-US" sz="2200" dirty="0" smtClean="0"/>
              <a:t>Infected females often experience </a:t>
            </a:r>
            <a:r>
              <a:rPr lang="en-US" sz="2200" dirty="0" err="1" smtClean="0"/>
              <a:t>vaginitis</a:t>
            </a:r>
            <a:r>
              <a:rPr lang="en-US" sz="2200" dirty="0" smtClean="0"/>
              <a:t>, inflammation of vagina characterized by discharge, odor, irritation, and itching.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Syphilis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917" y="2289727"/>
            <a:ext cx="4248073" cy="3987248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200" dirty="0" smtClean="0"/>
              <a:t>An infection caused by small bacterium called a spirochete, attacks many parts of the body</a:t>
            </a:r>
          </a:p>
          <a:p>
            <a:pPr lvl="0"/>
            <a:r>
              <a:rPr lang="en-US" sz="2200" dirty="0" smtClean="0"/>
              <a:t>Develop sores in the genital area lasting a couple of weeks</a:t>
            </a:r>
          </a:p>
          <a:p>
            <a:pPr lvl="0"/>
            <a:r>
              <a:rPr lang="en-US" sz="2200" dirty="0" smtClean="0"/>
              <a:t>Passed from one person to another by direct contract with the sores during sexual activity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994" y="876300"/>
            <a:ext cx="3187700" cy="255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694" y="3429000"/>
            <a:ext cx="2921000" cy="2781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Syphilis (cont…)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200" dirty="0" smtClean="0"/>
              <a:t>Progresses through three stages:</a:t>
            </a:r>
          </a:p>
          <a:p>
            <a:pPr lvl="1"/>
            <a:r>
              <a:rPr lang="en-US" sz="2200" u="sng" dirty="0" smtClean="0"/>
              <a:t>Primary stage</a:t>
            </a:r>
            <a:r>
              <a:rPr lang="en-US" sz="2200" dirty="0" smtClean="0"/>
              <a:t>: sore appears on external genitals or vagina; at this stage disease can be easily treated</a:t>
            </a:r>
          </a:p>
          <a:p>
            <a:pPr lvl="1"/>
            <a:r>
              <a:rPr lang="en-US" sz="2200" u="sng" dirty="0" smtClean="0"/>
              <a:t>Second stage</a:t>
            </a:r>
            <a:r>
              <a:rPr lang="en-US" sz="2200" dirty="0" smtClean="0"/>
              <a:t>: infection produces a skin rash; untreated rash will disappear but infection remains the progresses to third stage</a:t>
            </a:r>
          </a:p>
          <a:p>
            <a:pPr lvl="1"/>
            <a:r>
              <a:rPr lang="en-US" sz="2200" u="sng" dirty="0" smtClean="0"/>
              <a:t>Third stage</a:t>
            </a:r>
            <a:r>
              <a:rPr lang="en-US" sz="2200" dirty="0" smtClean="0"/>
              <a:t>: can damage internal organs cause brain dementia and may cause death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STD Epidemic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43" y="2253950"/>
            <a:ext cx="8150304" cy="427534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378" dirty="0" smtClean="0"/>
              <a:t>US facing STD epidemic</a:t>
            </a:r>
          </a:p>
          <a:p>
            <a:pPr lvl="0"/>
            <a:r>
              <a:rPr lang="en-US" sz="2378" dirty="0" smtClean="0"/>
              <a:t>CDC estimates each year 19 million people are infected with STD </a:t>
            </a:r>
          </a:p>
          <a:p>
            <a:pPr lvl="0"/>
            <a:r>
              <a:rPr lang="en-US" sz="2378" dirty="0" smtClean="0"/>
              <a:t>Almost half under age of 24</a:t>
            </a:r>
          </a:p>
          <a:p>
            <a:pPr lvl="0"/>
            <a:r>
              <a:rPr lang="en-US" sz="2378" dirty="0" smtClean="0"/>
              <a:t>Any STD cases go undiagnosed and untreated because of:</a:t>
            </a:r>
          </a:p>
          <a:p>
            <a:pPr lvl="1"/>
            <a:r>
              <a:rPr lang="en-US" sz="2162" dirty="0" smtClean="0"/>
              <a:t>Embarrassment or fear</a:t>
            </a:r>
          </a:p>
          <a:p>
            <a:pPr lvl="1"/>
            <a:r>
              <a:rPr lang="en-US" sz="2162" dirty="0" smtClean="0"/>
              <a:t>Lack of symptoms</a:t>
            </a:r>
          </a:p>
          <a:p>
            <a:pPr lvl="1"/>
            <a:r>
              <a:rPr lang="en-US" sz="2162" dirty="0" smtClean="0"/>
              <a:t>Misinformation</a:t>
            </a:r>
          </a:p>
          <a:p>
            <a:pPr lvl="1"/>
            <a:r>
              <a:rPr lang="en-US" sz="2162" dirty="0" smtClean="0"/>
              <a:t>Notification policies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947" y="264543"/>
            <a:ext cx="3517900" cy="231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Preventing and Treating </a:t>
            </a:r>
            <a:r>
              <a:rPr lang="en-US" dirty="0" err="1" smtClean="0"/>
              <a:t>STD’s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24, Lesson 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679" y="3428999"/>
            <a:ext cx="4832346" cy="2416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Prevention Through Abstinence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38256"/>
            <a:ext cx="6430281" cy="4228073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 smtClean="0"/>
              <a:t>Most </a:t>
            </a:r>
            <a:r>
              <a:rPr lang="en-US" sz="2400" dirty="0" smtClean="0"/>
              <a:t>successful method to prevent the spread of STDs is abstinence</a:t>
            </a:r>
          </a:p>
          <a:p>
            <a:pPr lvl="1"/>
            <a:r>
              <a:rPr lang="en-US" sz="2400" dirty="0" smtClean="0"/>
              <a:t>9 million American teens contract STDs annually</a:t>
            </a:r>
            <a:endParaRPr lang="en-US" sz="2400" dirty="0" smtClean="0"/>
          </a:p>
          <a:p>
            <a:pPr lvl="1"/>
            <a:r>
              <a:rPr lang="en-US" sz="2400" dirty="0" smtClean="0"/>
              <a:t>Any </a:t>
            </a:r>
            <a:r>
              <a:rPr lang="en-US" sz="2400" dirty="0" smtClean="0"/>
              <a:t>STDs that are not diagnosed early and treated can result in serious permanent or long-term health consequences</a:t>
            </a:r>
          </a:p>
          <a:p>
            <a:pPr lvl="1"/>
            <a:r>
              <a:rPr lang="en-US" sz="2400" dirty="0" smtClean="0"/>
              <a:t>The only method that is 100 percent successful in preventing the contraction of STDs is abstinence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281" y="2038255"/>
            <a:ext cx="2574328" cy="3968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Avoiding High-Risk Behaviors and STDs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201" y="2333537"/>
            <a:ext cx="5174753" cy="3670767"/>
          </a:xfrm>
        </p:spPr>
        <p:txBody>
          <a:bodyPr/>
          <a:lstStyle/>
          <a:p>
            <a:pPr lvl="0"/>
            <a:r>
              <a:rPr lang="en-US" sz="2400" dirty="0" smtClean="0"/>
              <a:t>High-risk behaviors include:</a:t>
            </a:r>
          </a:p>
          <a:p>
            <a:pPr lvl="1"/>
            <a:r>
              <a:rPr lang="en-US" sz="2400" dirty="0" smtClean="0"/>
              <a:t>Being sexually active with more than one person</a:t>
            </a:r>
          </a:p>
          <a:p>
            <a:pPr lvl="1"/>
            <a:r>
              <a:rPr lang="en-US" sz="2400" dirty="0" smtClean="0"/>
              <a:t>Engaging in unprotected sex</a:t>
            </a:r>
          </a:p>
          <a:p>
            <a:pPr lvl="1"/>
            <a:r>
              <a:rPr lang="en-US" sz="2400" dirty="0" smtClean="0"/>
              <a:t>Engaging in sexual activity with high-risk partners</a:t>
            </a:r>
          </a:p>
          <a:p>
            <a:pPr lvl="1"/>
            <a:r>
              <a:rPr lang="en-US" sz="2400" dirty="0" smtClean="0"/>
              <a:t>Using alcohol and other drugs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953" y="2038255"/>
            <a:ext cx="3073859" cy="3073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HPV Vaccine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49" y="2338069"/>
            <a:ext cx="5739167" cy="4031154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 smtClean="0"/>
              <a:t>HPV vaccine</a:t>
            </a:r>
            <a:r>
              <a:rPr lang="en-US" sz="2400" dirty="0" smtClean="0"/>
              <a:t>- vaccine </a:t>
            </a:r>
            <a:r>
              <a:rPr lang="en-US" sz="2400" dirty="0" smtClean="0"/>
              <a:t>that can prevent cervical cancer, pre-cancerous genital lesions (or sores), and genital warts caused by genital HPV infection</a:t>
            </a:r>
          </a:p>
          <a:p>
            <a:pPr lvl="0"/>
            <a:r>
              <a:rPr lang="en-US" sz="2400" dirty="0" smtClean="0"/>
              <a:t>Protects against 4 types of HPV infections</a:t>
            </a:r>
          </a:p>
          <a:p>
            <a:pPr lvl="0"/>
            <a:r>
              <a:rPr lang="en-US" sz="2400" dirty="0" smtClean="0"/>
              <a:t>Health officials recommend the vaccine for males/females 9 to 26 years old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915" y="2038256"/>
            <a:ext cx="2785897" cy="1954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915" y="3992542"/>
            <a:ext cx="2785897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 err="1" smtClean="0"/>
              <a:t>STD’s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u="sng" dirty="0" smtClean="0">
                <a:solidFill>
                  <a:srgbClr val="FF6600"/>
                </a:solidFill>
              </a:rPr>
              <a:t>STDs</a:t>
            </a:r>
            <a:r>
              <a:rPr lang="en-US" sz="2200" b="1" dirty="0" smtClean="0"/>
              <a:t>:</a:t>
            </a:r>
            <a:r>
              <a:rPr lang="en-US" sz="2200" dirty="0" smtClean="0"/>
              <a:t> </a:t>
            </a:r>
            <a:r>
              <a:rPr lang="en-US" sz="2200" i="1" dirty="0" smtClean="0"/>
              <a:t>Infections spread from person to person through sexual contact</a:t>
            </a:r>
          </a:p>
          <a:p>
            <a:pPr lvl="0"/>
            <a:r>
              <a:rPr lang="en-US" sz="2200" dirty="0" smtClean="0"/>
              <a:t>Also known as: STI: </a:t>
            </a:r>
            <a:r>
              <a:rPr lang="en-US" sz="2200" i="1" u="sng" dirty="0" smtClean="0"/>
              <a:t>sexually transmitted infections </a:t>
            </a:r>
            <a:r>
              <a:rPr lang="en-US" sz="2200" dirty="0" smtClean="0"/>
              <a:t>are communicable diseases easily transmitted from one person to another</a:t>
            </a:r>
          </a:p>
          <a:p>
            <a:pPr lvl="0"/>
            <a:r>
              <a:rPr lang="en-US" sz="2200" dirty="0" smtClean="0"/>
              <a:t>Must engage in sexual activity that involves direct genital contact or exchange of semen or other body fluids with someone infected with STD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200" y="42862"/>
            <a:ext cx="3187700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Diagnosing and Treating STDs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400" dirty="0" smtClean="0"/>
              <a:t>Only a health care professional can accurately diagnose and treat an STD</a:t>
            </a:r>
          </a:p>
          <a:p>
            <a:pPr lvl="0"/>
            <a:r>
              <a:rPr lang="en-US" sz="2400" dirty="0" smtClean="0"/>
              <a:t>Teens who believe they might be infected with an STD should talk to a health care professional</a:t>
            </a:r>
          </a:p>
          <a:p>
            <a:pPr lvl="0"/>
            <a:r>
              <a:rPr lang="en-US" sz="2400" dirty="0" smtClean="0"/>
              <a:t>Many public health clinics provide information and treatment free of charge</a:t>
            </a:r>
          </a:p>
          <a:p>
            <a:pPr lvl="0"/>
            <a:r>
              <a:rPr lang="en-US" sz="2400" dirty="0" smtClean="0"/>
              <a:t>Not all genital infections are STDs; some are localized skin infections or rashes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Responsibly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413" y="2338070"/>
            <a:ext cx="6127917" cy="392826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595" dirty="0" smtClean="0"/>
              <a:t>Everyone has an obligation to prevent the spread of STDs</a:t>
            </a:r>
          </a:p>
          <a:p>
            <a:pPr lvl="0"/>
            <a:r>
              <a:rPr lang="en-US" sz="2595" dirty="0" smtClean="0"/>
              <a:t>One way to help control this epidemic is to practice abstinence</a:t>
            </a:r>
          </a:p>
          <a:p>
            <a:pPr lvl="0"/>
            <a:r>
              <a:rPr lang="en-US" sz="2595" dirty="0" smtClean="0"/>
              <a:t>Second way is to report any known infections</a:t>
            </a:r>
          </a:p>
          <a:p>
            <a:pPr lvl="0"/>
            <a:r>
              <a:rPr lang="en-US" sz="2595" dirty="0" smtClean="0"/>
              <a:t>It is responsibility of any person infected with an STD to notify everyone with whom he or she has had sexual contact</a:t>
            </a:r>
          </a:p>
          <a:p>
            <a:pPr lvl="0"/>
            <a:r>
              <a:rPr lang="en-US" sz="2595" dirty="0" smtClean="0"/>
              <a:t>It could save a life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330" y="381000"/>
            <a:ext cx="2286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3309" y="2271838"/>
            <a:ext cx="3950451" cy="4005137"/>
          </a:xfrm>
        </p:spPr>
        <p:txBody>
          <a:bodyPr>
            <a:normAutofit/>
          </a:bodyPr>
          <a:lstStyle/>
          <a:p>
            <a:pPr lvl="0"/>
            <a:r>
              <a:rPr lang="en-US" sz="2200" dirty="0" smtClean="0"/>
              <a:t>Some STDs caused by bacterial infection and can be cured with medication</a:t>
            </a:r>
          </a:p>
          <a:p>
            <a:pPr lvl="0"/>
            <a:r>
              <a:rPr lang="en-US" sz="2200" dirty="0" smtClean="0"/>
              <a:t>Other STDs caused by viruses and are incurable</a:t>
            </a:r>
          </a:p>
          <a:p>
            <a:pPr lvl="0"/>
            <a:r>
              <a:rPr lang="en-US" sz="2200" dirty="0" smtClean="0"/>
              <a:t>Early diagnosis and treatment are crucial to controlling or curing an STD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0" y="515554"/>
            <a:ext cx="2641600" cy="2603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500" y="3330575"/>
            <a:ext cx="2755900" cy="294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Symptoms??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u="sng" dirty="0" smtClean="0">
                <a:solidFill>
                  <a:srgbClr val="FF6600"/>
                </a:solidFill>
              </a:rPr>
              <a:t>Asymptomatic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en-US" sz="2400" i="1" dirty="0" smtClean="0"/>
              <a:t>Individuals show no symptoms or symptoms are mild and disappear after the onset of the infection</a:t>
            </a:r>
          </a:p>
          <a:p>
            <a:pPr lvl="0"/>
            <a:r>
              <a:rPr lang="en-US" sz="2400" dirty="0" smtClean="0"/>
              <a:t>This lack of symptoms makes STDs particularly dangerous; may not realize that he/she infected</a:t>
            </a:r>
          </a:p>
          <a:p>
            <a:pPr lvl="0"/>
            <a:r>
              <a:rPr lang="en-US" sz="2400" dirty="0" smtClean="0"/>
              <a:t>Risk of contracting STD increases as number of sexual partners increases</a:t>
            </a:r>
          </a:p>
          <a:p>
            <a:pPr lvl="0"/>
            <a:r>
              <a:rPr lang="en-US" sz="2400" dirty="0" smtClean="0"/>
              <a:t>Females are more likely to suffer complications from STDs, effects more serious in females then males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25 STDs worldwide; six are considered most common:</a:t>
            </a:r>
          </a:p>
          <a:p>
            <a:pPr lvl="1"/>
            <a:r>
              <a:rPr lang="en-US" sz="2400" dirty="0" smtClean="0"/>
              <a:t>Genital HPV infections, </a:t>
            </a:r>
          </a:p>
          <a:p>
            <a:pPr lvl="1"/>
            <a:r>
              <a:rPr lang="en-US" sz="2400" dirty="0" smtClean="0"/>
              <a:t>Chlamydia, </a:t>
            </a:r>
          </a:p>
          <a:p>
            <a:pPr lvl="1"/>
            <a:r>
              <a:rPr lang="en-US" sz="2400" dirty="0" smtClean="0"/>
              <a:t>Genital Herpes, </a:t>
            </a:r>
          </a:p>
          <a:p>
            <a:pPr lvl="1"/>
            <a:r>
              <a:rPr lang="en-US" sz="2400" dirty="0" smtClean="0"/>
              <a:t>Gonorrhea,</a:t>
            </a:r>
          </a:p>
          <a:p>
            <a:pPr lvl="1"/>
            <a:r>
              <a:rPr lang="en-US" sz="2400" dirty="0" err="1" smtClean="0"/>
              <a:t>Trichomoniasis</a:t>
            </a:r>
            <a:r>
              <a:rPr lang="en-US" sz="2400" dirty="0" smtClean="0"/>
              <a:t>, </a:t>
            </a:r>
          </a:p>
          <a:p>
            <a:pPr lvl="1"/>
            <a:r>
              <a:rPr lang="en-US" sz="2400" dirty="0" smtClean="0"/>
              <a:t>and Syphilis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400" y="3650129"/>
            <a:ext cx="3111500" cy="261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Genital HPV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369" y="2379169"/>
            <a:ext cx="7610476" cy="4203795"/>
          </a:xfrm>
        </p:spPr>
        <p:txBody>
          <a:bodyPr>
            <a:normAutofit/>
          </a:bodyPr>
          <a:lstStyle/>
          <a:p>
            <a:pPr lvl="0"/>
            <a:r>
              <a:rPr lang="en-US" sz="2200" dirty="0" smtClean="0"/>
              <a:t>Caused by human </a:t>
            </a:r>
            <a:r>
              <a:rPr lang="en-US" sz="2200" dirty="0" err="1" smtClean="0"/>
              <a:t>papillomavirus</a:t>
            </a:r>
            <a:r>
              <a:rPr lang="en-US" sz="2200" dirty="0" smtClean="0"/>
              <a:t> (HPV), group of more than 100 kinds of viruses; 30 transmitted through sexual contact</a:t>
            </a:r>
          </a:p>
          <a:p>
            <a:pPr lvl="0"/>
            <a:r>
              <a:rPr lang="en-US" sz="2200" dirty="0" smtClean="0"/>
              <a:t>HPV infections can cause genital warts, which appear as bumps or growths near or on the genitals.</a:t>
            </a:r>
          </a:p>
          <a:p>
            <a:pPr lvl="0"/>
            <a:r>
              <a:rPr lang="en-US" sz="2200" dirty="0" smtClean="0"/>
              <a:t>May result in certain types of cervical cancer</a:t>
            </a:r>
          </a:p>
          <a:p>
            <a:pPr lvl="0"/>
            <a:r>
              <a:rPr lang="en-US" sz="2200" dirty="0" smtClean="0"/>
              <a:t>A vaccine treatment is now available for protection against HPV. It’s not a cure, but recommended to reduce then number of cases of cervical cancer</a:t>
            </a:r>
          </a:p>
          <a:p>
            <a:pPr lvl="0"/>
            <a:endParaRPr lang="en-US" sz="2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Chlamydia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512" y="2146299"/>
            <a:ext cx="3566160" cy="3681412"/>
          </a:xfrm>
        </p:spPr>
        <p:txBody>
          <a:bodyPr/>
          <a:lstStyle/>
          <a:p>
            <a:pPr lvl="0"/>
            <a:r>
              <a:rPr lang="en-US" sz="2200" dirty="0" smtClean="0"/>
              <a:t>Bacterial infection affects reproductive organs both males and females</a:t>
            </a:r>
          </a:p>
          <a:p>
            <a:pPr lvl="0"/>
            <a:r>
              <a:rPr lang="en-US" sz="2200" dirty="0" smtClean="0"/>
              <a:t>Affecting young females 3 times more often than males</a:t>
            </a:r>
          </a:p>
          <a:p>
            <a:pPr lvl="0"/>
            <a:r>
              <a:rPr lang="en-US" sz="2200" dirty="0" smtClean="0"/>
              <a:t>Most common STD among teens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672" y="2146298"/>
            <a:ext cx="5182300" cy="4204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Chlamydia (cont…)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8428" y="2307615"/>
            <a:ext cx="7917791" cy="4203795"/>
          </a:xfrm>
        </p:spPr>
        <p:txBody>
          <a:bodyPr/>
          <a:lstStyle/>
          <a:p>
            <a:pPr lvl="0"/>
            <a:r>
              <a:rPr lang="en-US" sz="2200" dirty="0" smtClean="0"/>
              <a:t>Females develop pelvic inflammatory disease (PID) and suffer chronic pelvic pain or infertility</a:t>
            </a:r>
          </a:p>
          <a:p>
            <a:pPr lvl="0"/>
            <a:r>
              <a:rPr lang="en-US" sz="2200" dirty="0" smtClean="0"/>
              <a:t>Infertility in males as well</a:t>
            </a:r>
          </a:p>
          <a:p>
            <a:pPr lvl="0"/>
            <a:r>
              <a:rPr lang="en-US" sz="2200" dirty="0" smtClean="0"/>
              <a:t>Pregnant females can deliver prematurely and infants born to infected mothers may develop eye disease or pneumonia as well as fatal complications</a:t>
            </a:r>
          </a:p>
          <a:p>
            <a:pPr lvl="0"/>
            <a:r>
              <a:rPr lang="en-US" sz="2200" dirty="0" smtClean="0"/>
              <a:t>Females 5 times more likely to become infected with HIV if exposed to virus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438" y="-131423"/>
            <a:ext cx="1996471" cy="2439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Genital Herpes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454" y="2595562"/>
            <a:ext cx="5598184" cy="3670767"/>
          </a:xfrm>
        </p:spPr>
        <p:txBody>
          <a:bodyPr/>
          <a:lstStyle/>
          <a:p>
            <a:pPr lvl="0"/>
            <a:r>
              <a:rPr lang="en-US" sz="2200" dirty="0" smtClean="0"/>
              <a:t>Caused by herpes simplex virus</a:t>
            </a:r>
          </a:p>
          <a:p>
            <a:pPr lvl="0"/>
            <a:r>
              <a:rPr lang="en-US" sz="2200" dirty="0" smtClean="0"/>
              <a:t>Herpes simplex 1 usually causes cold sores in or near mouth</a:t>
            </a:r>
          </a:p>
          <a:p>
            <a:r>
              <a:rPr lang="en-US" sz="2200" dirty="0" smtClean="0"/>
              <a:t>Herpes simplex 2 typically causes genital sore</a:t>
            </a:r>
          </a:p>
          <a:p>
            <a:r>
              <a:rPr lang="en-US" sz="2200" dirty="0" smtClean="0"/>
              <a:t>Most are unaware they have infection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913" y="238505"/>
            <a:ext cx="2755900" cy="294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913" y="3429000"/>
            <a:ext cx="2755900" cy="2755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spective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75</TotalTime>
  <Words>987</Words>
  <Application>Microsoft Macintosh PowerPoint</Application>
  <PresentationFormat>On-screen Show (4:3)</PresentationFormat>
  <Paragraphs>102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Perspective</vt:lpstr>
      <vt:lpstr>Chapter 24, Lesson 1</vt:lpstr>
      <vt:lpstr>What are STD’s?</vt:lpstr>
      <vt:lpstr>Causes</vt:lpstr>
      <vt:lpstr>Symptoms??</vt:lpstr>
      <vt:lpstr>Slide 5</vt:lpstr>
      <vt:lpstr>Genital HPV Infections</vt:lpstr>
      <vt:lpstr>Chlamydia</vt:lpstr>
      <vt:lpstr>Chlamydia (cont…)</vt:lpstr>
      <vt:lpstr>Genital Herpes</vt:lpstr>
      <vt:lpstr>Genital Herpes (cont…)</vt:lpstr>
      <vt:lpstr>Gonorrhea</vt:lpstr>
      <vt:lpstr>Trichomoniasis</vt:lpstr>
      <vt:lpstr>Syphilis</vt:lpstr>
      <vt:lpstr>Syphilis (cont…)</vt:lpstr>
      <vt:lpstr>STD Epidemic</vt:lpstr>
      <vt:lpstr>Preventing and Treating STD’s</vt:lpstr>
      <vt:lpstr>Prevention Through Abstinence </vt:lpstr>
      <vt:lpstr>Avoiding High-Risk Behaviors and STDs</vt:lpstr>
      <vt:lpstr>HPV Vaccine </vt:lpstr>
      <vt:lpstr>Diagnosing and Treating STDs</vt:lpstr>
      <vt:lpstr>Act Responsibly</vt:lpstr>
    </vt:vector>
  </TitlesOfParts>
  <Company>ISD 728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24, Lesson 1</dc:title>
  <dc:creator>user</dc:creator>
  <cp:lastModifiedBy>user</cp:lastModifiedBy>
  <cp:revision>2</cp:revision>
  <dcterms:created xsi:type="dcterms:W3CDTF">2012-01-17T00:32:23Z</dcterms:created>
  <dcterms:modified xsi:type="dcterms:W3CDTF">2012-01-17T00:49:11Z</dcterms:modified>
</cp:coreProperties>
</file>