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80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DAA5-5D21-CE46-BC11-428F497AC7D7}" type="datetimeFigureOut">
              <a:rPr lang="en-US" smtClean="0"/>
              <a:pPr/>
              <a:t>12/27/12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502D-825F-9046-9024-993F342FB7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DAA5-5D21-CE46-BC11-428F497AC7D7}" type="datetimeFigureOut">
              <a:rPr lang="en-US" smtClean="0"/>
              <a:pPr/>
              <a:t>12/27/12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502D-825F-9046-9024-993F342FB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DAA5-5D21-CE46-BC11-428F497AC7D7}" type="datetimeFigureOut">
              <a:rPr lang="en-US" smtClean="0"/>
              <a:pPr/>
              <a:t>12/27/12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502D-825F-9046-9024-993F342FB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DAA5-5D21-CE46-BC11-428F497AC7D7}" type="datetimeFigureOut">
              <a:rPr lang="en-US" smtClean="0"/>
              <a:pPr/>
              <a:t>12/27/12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502D-825F-9046-9024-993F342FB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DAA5-5D21-CE46-BC11-428F497AC7D7}" type="datetimeFigureOut">
              <a:rPr lang="en-US" smtClean="0"/>
              <a:pPr/>
              <a:t>12/27/12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502D-825F-9046-9024-993F342FB7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DAA5-5D21-CE46-BC11-428F497AC7D7}" type="datetimeFigureOut">
              <a:rPr lang="en-US" smtClean="0"/>
              <a:pPr/>
              <a:t>12/27/12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502D-825F-9046-9024-993F342FB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DAA5-5D21-CE46-BC11-428F497AC7D7}" type="datetimeFigureOut">
              <a:rPr lang="en-US" smtClean="0"/>
              <a:pPr/>
              <a:t>12/27/12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502D-825F-9046-9024-993F342FB7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DAA5-5D21-CE46-BC11-428F497AC7D7}" type="datetimeFigureOut">
              <a:rPr lang="en-US" smtClean="0"/>
              <a:pPr/>
              <a:t>12/27/12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502D-825F-9046-9024-993F342FB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DAA5-5D21-CE46-BC11-428F497AC7D7}" type="datetimeFigureOut">
              <a:rPr lang="en-US" smtClean="0"/>
              <a:pPr/>
              <a:t>12/27/12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502D-825F-9046-9024-993F342FB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ADAA5-5D21-CE46-BC11-428F497AC7D7}" type="datetimeFigureOut">
              <a:rPr lang="en-US" smtClean="0"/>
              <a:pPr/>
              <a:t>12/27/12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502D-825F-9046-9024-993F342FB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662ADAA5-5D21-CE46-BC11-428F497AC7D7}" type="datetimeFigureOut">
              <a:rPr lang="en-US" smtClean="0"/>
              <a:pPr/>
              <a:t>12/27/12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E028502D-825F-9046-9024-993F342FB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662ADAA5-5D21-CE46-BC11-428F497AC7D7}" type="datetimeFigureOut">
              <a:rPr lang="en-US" smtClean="0"/>
              <a:pPr/>
              <a:t>12/27/12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028502D-825F-9046-9024-993F342FB7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Shared/Kurran.Sagen-Shared/High%20School%20Health/Unit%20%235%20Communicable%20Diseases/Videos/HandsTogether%20-%20Preventing%20the%20Spread%20of%20Disease.mp4" TargetMode="Externa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Shared/Kurran.Sagen-Shared/High%20School%20Health/Unit%20%235%20Communicable%20Diseases/Videos/Viruses.m4v" TargetMode="Externa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video" Target="file://localhost/Users/Shared/Kurran.Sagen-Shared/High%20School%20Health/Unit%20%235%20Communicable%20Diseases/Videos/Bacteria%20Growth.mp4" TargetMode="Externa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 Communicable Diseases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23, Lesson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876" y="1044276"/>
            <a:ext cx="28575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719544"/>
            <a:ext cx="3492500" cy="232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Diseases Spread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794" y="1426464"/>
            <a:ext cx="4038600" cy="419166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b="1" u="sng" dirty="0" smtClean="0">
                <a:solidFill>
                  <a:srgbClr val="FEB80A"/>
                </a:solidFill>
              </a:rPr>
              <a:t>Indirect Contact</a:t>
            </a:r>
            <a:r>
              <a:rPr lang="en-US" dirty="0" smtClean="0"/>
              <a:t>- can be just as dangerous</a:t>
            </a:r>
          </a:p>
          <a:p>
            <a:r>
              <a:rPr lang="en-US" dirty="0" smtClean="0"/>
              <a:t>Contaminated Objects- if touch contaminated object (doorknob) could pick up pathogens; pathogens enter body if you rub your eyes; ALWAYS wash your hands regularly!!</a:t>
            </a:r>
          </a:p>
          <a:p>
            <a:endParaRPr lang="en-US" dirty="0"/>
          </a:p>
        </p:txBody>
      </p:sp>
      <p:pic>
        <p:nvPicPr>
          <p:cNvPr id="8" name="HandsTogether - Preventing the Spread of Disease.mp4">
            <a:hlinkClick r:id="" action="ppaction://media"/>
          </p:cNvPr>
          <p:cNvPicPr/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83188" y="2504888"/>
            <a:ext cx="4801035" cy="3600776"/>
          </a:xfrm>
        </p:spPr>
      </p:pic>
      <p:sp>
        <p:nvSpPr>
          <p:cNvPr id="9" name="TextBox 8"/>
          <p:cNvSpPr txBox="1"/>
          <p:nvPr/>
        </p:nvSpPr>
        <p:spPr>
          <a:xfrm>
            <a:off x="5549462" y="1837196"/>
            <a:ext cx="227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Washing Hands   3:39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187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Ways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 smtClean="0">
                <a:solidFill>
                  <a:srgbClr val="FEB80A"/>
                </a:solidFill>
              </a:rPr>
              <a:t>Vectors</a:t>
            </a:r>
            <a:r>
              <a:rPr lang="en-US" dirty="0" smtClean="0"/>
              <a:t>- </a:t>
            </a:r>
            <a:r>
              <a:rPr lang="en-US" i="1" dirty="0" smtClean="0"/>
              <a:t>an organism that carries and transmits pathogens to humans or other animals</a:t>
            </a:r>
            <a:r>
              <a:rPr lang="en-US" dirty="0" smtClean="0"/>
              <a:t>; common ones include: flies, mosquitoes,&amp; ticks</a:t>
            </a:r>
          </a:p>
          <a:p>
            <a:pPr lvl="1"/>
            <a:r>
              <a:rPr lang="en-US" dirty="0" smtClean="0"/>
              <a:t>Examples- West Nile, Malaria, Lyme disease… called vector-borne diseases</a:t>
            </a:r>
          </a:p>
          <a:p>
            <a:r>
              <a:rPr lang="en-US" dirty="0" smtClean="0"/>
              <a:t>Contaminated Food and Water- when food improperly handled or stored; bacteria can develop</a:t>
            </a:r>
          </a:p>
          <a:p>
            <a:pPr lvl="1"/>
            <a:r>
              <a:rPr lang="en-US" dirty="0" smtClean="0"/>
              <a:t>True for: meat, fish, fruits, vegetables, water supplies (hepatitis A)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Precautions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Wash Your Hands</a:t>
            </a:r>
          </a:p>
          <a:p>
            <a:pPr lvl="1"/>
            <a:r>
              <a:rPr lang="en-US" dirty="0" smtClean="0"/>
              <a:t>Before you eat</a:t>
            </a:r>
          </a:p>
          <a:p>
            <a:pPr lvl="1"/>
            <a:r>
              <a:rPr lang="en-US" dirty="0" smtClean="0"/>
              <a:t>After you use the bathroom</a:t>
            </a:r>
          </a:p>
          <a:p>
            <a:pPr lvl="1"/>
            <a:r>
              <a:rPr lang="en-US" dirty="0" smtClean="0"/>
              <a:t>After handling pets</a:t>
            </a:r>
          </a:p>
          <a:p>
            <a:pPr lvl="1"/>
            <a:r>
              <a:rPr lang="en-US" dirty="0" smtClean="0"/>
              <a:t>Before and after inserting contact lenses or applying makeup</a:t>
            </a:r>
          </a:p>
          <a:p>
            <a:pPr lvl="1"/>
            <a:r>
              <a:rPr lang="en-US" dirty="0" smtClean="0"/>
              <a:t>After touching an object handled by an infected person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473" y="391493"/>
            <a:ext cx="2763479" cy="2069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472" y="4789168"/>
            <a:ext cx="2537327" cy="1835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13960" r="12381"/>
          <a:stretch>
            <a:fillRect/>
          </a:stretch>
        </p:blipFill>
        <p:spPr>
          <a:xfrm>
            <a:off x="7341295" y="2696054"/>
            <a:ext cx="1345504" cy="1826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942" y="2645765"/>
            <a:ext cx="1287059" cy="1875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Precautions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are some ways to protect against Vectors?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Protect Yourself from Vectors</a:t>
            </a:r>
          </a:p>
          <a:p>
            <a:pPr lvl="1"/>
            <a:r>
              <a:rPr lang="en-US" dirty="0" smtClean="0"/>
              <a:t>Limit time you spend outdoors at dawn and dusk, when mosquitoes are most active</a:t>
            </a:r>
          </a:p>
          <a:p>
            <a:pPr lvl="1"/>
            <a:r>
              <a:rPr lang="en-US" dirty="0" smtClean="0"/>
              <a:t>Wear pants and long-sleeved shirts to avoid insect bites</a:t>
            </a:r>
          </a:p>
          <a:p>
            <a:pPr lvl="1"/>
            <a:r>
              <a:rPr lang="en-US" dirty="0" smtClean="0"/>
              <a:t>Use insect repellent and avoid contact with dead birds</a:t>
            </a:r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3479287" y="2522283"/>
            <a:ext cx="1530886" cy="661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2592200" y="3409370"/>
            <a:ext cx="3305060" cy="15308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 descr="finger"/>
          <p:cNvPicPr>
            <a:picLocks noChangeAspect="1"/>
          </p:cNvPicPr>
          <p:nvPr/>
        </p:nvPicPr>
        <p:blipFill>
          <a:blip r:embed="rId2"/>
          <a:srcRect l="-1906" r="-1624"/>
          <a:stretch>
            <a:fillRect/>
          </a:stretch>
        </p:blipFill>
        <p:spPr>
          <a:xfrm>
            <a:off x="3708400" y="3513903"/>
            <a:ext cx="1301773" cy="1349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Prevention Strategies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783560"/>
            <a:ext cx="5626659" cy="50744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Avoid sharing personal items, such as eating utensils</a:t>
            </a:r>
          </a:p>
          <a:p>
            <a:r>
              <a:rPr lang="en-US" dirty="0" smtClean="0"/>
              <a:t>Handle food properly</a:t>
            </a:r>
          </a:p>
          <a:p>
            <a:r>
              <a:rPr lang="en-US" dirty="0" smtClean="0"/>
              <a:t>Eat well and exercise. Getting nutrients your body needs and staying fit will help you fight against infection</a:t>
            </a:r>
          </a:p>
          <a:p>
            <a:r>
              <a:rPr lang="en-US" dirty="0" smtClean="0"/>
              <a:t>Avoid tobacco, alcohol, and other drugs</a:t>
            </a:r>
          </a:p>
          <a:p>
            <a:r>
              <a:rPr lang="en-US" dirty="0" smtClean="0"/>
              <a:t>Abstain from sexual contact</a:t>
            </a:r>
          </a:p>
          <a:p>
            <a:r>
              <a:rPr lang="en-US" dirty="0" smtClean="0"/>
              <a:t>Cover your mouth when you cough or sneeze, and wash your hands after using a tissue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743" y="1426464"/>
            <a:ext cx="1844057" cy="1844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685" y="5106693"/>
            <a:ext cx="2641315" cy="1751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500" y="3496656"/>
            <a:ext cx="1417477" cy="1373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Communicable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6165948" cy="45720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>
                <a:solidFill>
                  <a:srgbClr val="FEB80A"/>
                </a:solidFill>
              </a:rPr>
              <a:t>Communicable Disease</a:t>
            </a:r>
            <a:r>
              <a:rPr lang="en-US" dirty="0" smtClean="0"/>
              <a:t>- </a:t>
            </a:r>
            <a:r>
              <a:rPr lang="en-US" i="1" dirty="0" smtClean="0"/>
              <a:t>disease that is spread from one living organism to another or through the environment</a:t>
            </a:r>
          </a:p>
          <a:p>
            <a:pPr lvl="1"/>
            <a:r>
              <a:rPr lang="en-US" dirty="0" smtClean="0"/>
              <a:t>Example: illnesses that are contagious and infectious</a:t>
            </a:r>
          </a:p>
          <a:p>
            <a:r>
              <a:rPr lang="en-US" b="1" u="sng" dirty="0" smtClean="0">
                <a:solidFill>
                  <a:srgbClr val="FEB80A"/>
                </a:solidFill>
              </a:rPr>
              <a:t>Pathogens</a:t>
            </a:r>
            <a:r>
              <a:rPr lang="en-US" dirty="0" smtClean="0"/>
              <a:t>- </a:t>
            </a:r>
            <a:r>
              <a:rPr lang="en-US" i="1" dirty="0" smtClean="0"/>
              <a:t>Microorganisms that cause disease</a:t>
            </a:r>
          </a:p>
          <a:p>
            <a:pPr lvl="1"/>
            <a:r>
              <a:rPr lang="en-US" dirty="0" smtClean="0"/>
              <a:t>Examples- Viruses, Bacteria, Fungi, Protozoa, </a:t>
            </a:r>
            <a:r>
              <a:rPr lang="en-US" dirty="0" err="1" smtClean="0"/>
              <a:t>Rickettsias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688" y="512064"/>
            <a:ext cx="1897203" cy="1421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348" y="4823213"/>
            <a:ext cx="1927543" cy="1786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831" y="2635016"/>
            <a:ext cx="1869169" cy="1470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Straight Arrow Connector 7"/>
          <p:cNvCxnSpPr/>
          <p:nvPr/>
        </p:nvCxnSpPr>
        <p:spPr>
          <a:xfrm flipV="1">
            <a:off x="3166151" y="1426464"/>
            <a:ext cx="3914197" cy="3061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966387" y="4105232"/>
            <a:ext cx="3113961" cy="1235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5253723" y="5775158"/>
            <a:ext cx="1617868" cy="29571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Communicable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466" y="1783560"/>
            <a:ext cx="6235534" cy="4572000"/>
          </a:xfrm>
        </p:spPr>
        <p:txBody>
          <a:bodyPr/>
          <a:lstStyle/>
          <a:p>
            <a:r>
              <a:rPr lang="en-US" dirty="0" smtClean="0"/>
              <a:t>Communicable Diseases occur when pathogens enter the body</a:t>
            </a:r>
          </a:p>
          <a:p>
            <a:r>
              <a:rPr lang="en-US" dirty="0" smtClean="0"/>
              <a:t>If body doesn’t fight invaders, develop an infection</a:t>
            </a:r>
          </a:p>
          <a:p>
            <a:r>
              <a:rPr lang="en-US" b="1" u="sng" dirty="0" smtClean="0">
                <a:solidFill>
                  <a:schemeClr val="accent3"/>
                </a:solidFill>
              </a:rPr>
              <a:t>Infection</a:t>
            </a:r>
            <a:r>
              <a:rPr lang="en-US" dirty="0" smtClean="0"/>
              <a:t>- </a:t>
            </a:r>
            <a:r>
              <a:rPr lang="en-US" i="1" dirty="0" smtClean="0"/>
              <a:t>condition that occurs when pathogens in the body multiply and damage body cells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06" y="4526976"/>
            <a:ext cx="2284060" cy="1567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06" y="1783560"/>
            <a:ext cx="2155834" cy="21458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3" y="1770501"/>
            <a:ext cx="5050325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2 most common CD-cold and flu, caused by viruses</a:t>
            </a:r>
          </a:p>
          <a:p>
            <a:r>
              <a:rPr lang="en-US" b="1" u="sng" dirty="0" smtClean="0">
                <a:solidFill>
                  <a:srgbClr val="FEB80A"/>
                </a:solidFill>
              </a:rPr>
              <a:t>Virus</a:t>
            </a:r>
            <a:r>
              <a:rPr lang="en-US" dirty="0" smtClean="0"/>
              <a:t>-</a:t>
            </a:r>
            <a:r>
              <a:rPr lang="en-US" i="1" dirty="0" smtClean="0"/>
              <a:t>piece of genetic material surrounded by a protein coat</a:t>
            </a:r>
          </a:p>
          <a:p>
            <a:r>
              <a:rPr lang="en-US" dirty="0" smtClean="0"/>
              <a:t>Once a virus penetrates a cell, it begins to multiply</a:t>
            </a:r>
          </a:p>
          <a:p>
            <a:r>
              <a:rPr lang="en-US" dirty="0" smtClean="0"/>
              <a:t>New viruses burst out of cell and take over other cells</a:t>
            </a:r>
          </a:p>
          <a:p>
            <a:r>
              <a:rPr lang="en-US" dirty="0" smtClean="0"/>
              <a:t>Immune system kicks in and usually kills virus</a:t>
            </a:r>
          </a:p>
          <a:p>
            <a:r>
              <a:rPr lang="en-US" dirty="0" smtClean="0"/>
              <a:t>Antibiotics do not work against viruses, but sometimes can treat symptoms of virus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0" y="512064"/>
            <a:ext cx="3289300" cy="246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0" y="3858064"/>
            <a:ext cx="325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Viruses Work…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75026" y="1459219"/>
            <a:ext cx="210496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Viruses   :42</a:t>
            </a:r>
            <a:endParaRPr lang="en-US" sz="2400" b="1" dirty="0"/>
          </a:p>
        </p:txBody>
      </p:sp>
      <p:pic>
        <p:nvPicPr>
          <p:cNvPr id="6" name="Viruses.m4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35350" y="1920884"/>
            <a:ext cx="812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23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pic>
        <p:nvPicPr>
          <p:cNvPr id="5" name="Bacteria Growth.mp4">
            <a:hlinkClick r:id="" action="ppaction://media"/>
          </p:cNvPr>
          <p:cNvPicPr/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5138" y="2726333"/>
            <a:ext cx="3484562" cy="261342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41846" y="1983037"/>
            <a:ext cx="4744954" cy="4525963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solidFill>
                  <a:srgbClr val="FEB80A"/>
                </a:solidFill>
              </a:rPr>
              <a:t>Bacteria</a:t>
            </a:r>
            <a:r>
              <a:rPr lang="en-US" sz="2400" dirty="0" smtClean="0"/>
              <a:t>-</a:t>
            </a:r>
            <a:r>
              <a:rPr lang="en-US" sz="2400" i="1" dirty="0" smtClean="0"/>
              <a:t>single-celled microorganisms that live almost everywhere on earth</a:t>
            </a:r>
          </a:p>
          <a:p>
            <a:r>
              <a:rPr lang="en-US" sz="2400" dirty="0" smtClean="0"/>
              <a:t>Most harmless</a:t>
            </a:r>
          </a:p>
          <a:p>
            <a:r>
              <a:rPr lang="en-US" sz="2400" dirty="0" smtClean="0"/>
              <a:t>Some helpful, like ones in food</a:t>
            </a:r>
          </a:p>
          <a:p>
            <a:r>
              <a:rPr lang="en-US" sz="2400" u="sng" dirty="0" smtClean="0">
                <a:solidFill>
                  <a:srgbClr val="FEB80A"/>
                </a:solidFill>
              </a:rPr>
              <a:t>Toxins</a:t>
            </a:r>
            <a:r>
              <a:rPr lang="en-US" sz="2400" dirty="0" smtClean="0"/>
              <a:t>-</a:t>
            </a:r>
            <a:r>
              <a:rPr lang="en-US" sz="2400" i="1" dirty="0" smtClean="0"/>
              <a:t>substances that kill cells or interfere with their functions</a:t>
            </a:r>
          </a:p>
          <a:p>
            <a:r>
              <a:rPr lang="en-US" sz="2400" dirty="0" smtClean="0"/>
              <a:t>Can be treated with antibiotics</a:t>
            </a:r>
          </a:p>
          <a:p>
            <a:r>
              <a:rPr lang="en-US" sz="2400" dirty="0" smtClean="0"/>
              <a:t>Because of overuse of these drugs, some bacteria have become resistant to antibiotics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30768" y="2243962"/>
            <a:ext cx="226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Bacterial Growth    :16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275" y="385035"/>
            <a:ext cx="1849669" cy="1385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304" y="322757"/>
            <a:ext cx="1857206" cy="1447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Pathogens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783560"/>
            <a:ext cx="5574469" cy="45720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>
                <a:solidFill>
                  <a:srgbClr val="FEB80A"/>
                </a:solidFill>
              </a:rPr>
              <a:t>Fungi</a:t>
            </a:r>
            <a:r>
              <a:rPr lang="en-US" dirty="0" smtClean="0"/>
              <a:t>- </a:t>
            </a:r>
            <a:r>
              <a:rPr lang="en-US" i="1" dirty="0" smtClean="0"/>
              <a:t>plantlike organisms that can cause diseases of lunch, mucous membranes and skin</a:t>
            </a:r>
          </a:p>
          <a:p>
            <a:pPr lvl="1"/>
            <a:r>
              <a:rPr lang="en-US" dirty="0" smtClean="0"/>
              <a:t>Example: Athlete’s foot</a:t>
            </a:r>
          </a:p>
          <a:p>
            <a:r>
              <a:rPr lang="en-US" u="sng" dirty="0" smtClean="0">
                <a:solidFill>
                  <a:srgbClr val="FEB80A"/>
                </a:solidFill>
              </a:rPr>
              <a:t>Protozoa</a:t>
            </a:r>
            <a:r>
              <a:rPr lang="en-US" i="1" dirty="0" smtClean="0"/>
              <a:t>- single celled microorganisms that are larger and more complex than bacteria</a:t>
            </a:r>
          </a:p>
          <a:p>
            <a:pPr lvl="1"/>
            <a:r>
              <a:rPr lang="en-US" dirty="0" smtClean="0"/>
              <a:t>Example: Malaria</a:t>
            </a:r>
          </a:p>
          <a:p>
            <a:r>
              <a:rPr lang="en-US" u="sng" dirty="0" err="1" smtClean="0">
                <a:solidFill>
                  <a:srgbClr val="FEB80A"/>
                </a:solidFill>
              </a:rPr>
              <a:t>Rickettsias</a:t>
            </a:r>
            <a:r>
              <a:rPr lang="en-US" i="1" dirty="0" smtClean="0"/>
              <a:t>- resemble bacteria, often enter body through insect bites</a:t>
            </a:r>
          </a:p>
          <a:p>
            <a:pPr lvl="1"/>
            <a:r>
              <a:rPr lang="en-US" dirty="0" smtClean="0"/>
              <a:t>Example: Typhus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213614"/>
            <a:ext cx="2844800" cy="24257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749226" y="2639314"/>
            <a:ext cx="1245174" cy="543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608" y="4526382"/>
            <a:ext cx="2652192" cy="2048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Straight Arrow Connector 11"/>
          <p:cNvCxnSpPr/>
          <p:nvPr/>
        </p:nvCxnSpPr>
        <p:spPr>
          <a:xfrm>
            <a:off x="4035972" y="4526382"/>
            <a:ext cx="19584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4864"/>
            <a:ext cx="7772400" cy="914400"/>
          </a:xfrm>
        </p:spPr>
        <p:txBody>
          <a:bodyPr/>
          <a:lstStyle/>
          <a:p>
            <a:r>
              <a:rPr lang="en-US" dirty="0" smtClean="0"/>
              <a:t>Causes of Communicable Diseases</a:t>
            </a:r>
            <a:endParaRPr lang="en-US" dirty="0"/>
          </a:p>
        </p:txBody>
      </p:sp>
      <p:pic>
        <p:nvPicPr>
          <p:cNvPr id="5" name="Picture 10" descr="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907" y="1426464"/>
            <a:ext cx="8821574" cy="538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Diseases Spread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5259082" cy="4525963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>
                <a:solidFill>
                  <a:srgbClr val="FEB80A"/>
                </a:solidFill>
              </a:rPr>
              <a:t>Direct Contact</a:t>
            </a:r>
            <a:r>
              <a:rPr lang="en-US" i="1" dirty="0" smtClean="0"/>
              <a:t>- touching, biting, kissing, sexual contact</a:t>
            </a:r>
          </a:p>
          <a:p>
            <a:r>
              <a:rPr lang="en-US" dirty="0" smtClean="0"/>
              <a:t>Other transmission methods:</a:t>
            </a:r>
          </a:p>
          <a:p>
            <a:pPr lvl="1"/>
            <a:r>
              <a:rPr lang="en-US" dirty="0" smtClean="0"/>
              <a:t>Puncture wounds-can get tetanus from rusty nail</a:t>
            </a:r>
          </a:p>
          <a:p>
            <a:pPr lvl="1"/>
            <a:r>
              <a:rPr lang="en-US" dirty="0" smtClean="0"/>
              <a:t>Childbirth-pregnant woman transmit an infection to her unborn child through placenta</a:t>
            </a:r>
          </a:p>
          <a:p>
            <a:pPr lvl="1"/>
            <a:r>
              <a:rPr lang="en-US" dirty="0" smtClean="0"/>
              <a:t>Contact with infected animals-animal bites and scratches can sometimes transmit disease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51740"/>
          <a:stretch>
            <a:fillRect/>
          </a:stretch>
        </p:blipFill>
        <p:spPr>
          <a:xfrm>
            <a:off x="7148401" y="150114"/>
            <a:ext cx="1538399" cy="255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030" y="3015925"/>
            <a:ext cx="1889480" cy="1889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905" y="5165463"/>
            <a:ext cx="2058758" cy="1692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465</TotalTime>
  <Words>601</Words>
  <Application>Microsoft Macintosh PowerPoint</Application>
  <PresentationFormat>On-screen Show (4:3)</PresentationFormat>
  <Paragraphs>72</Paragraphs>
  <Slides>14</Slides>
  <Notes>0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Metro</vt:lpstr>
      <vt:lpstr>Understanding Communicable Diseases</vt:lpstr>
      <vt:lpstr>Communicable Diseases</vt:lpstr>
      <vt:lpstr>Communicable Diseases</vt:lpstr>
      <vt:lpstr>Viruses</vt:lpstr>
      <vt:lpstr>How Viruses Work…</vt:lpstr>
      <vt:lpstr>Bacteria</vt:lpstr>
      <vt:lpstr>Other Pathogens</vt:lpstr>
      <vt:lpstr>Causes of Communicable Diseases</vt:lpstr>
      <vt:lpstr>How Diseases Spread</vt:lpstr>
      <vt:lpstr>How Diseases Spread (cont.)</vt:lpstr>
      <vt:lpstr>Other Ways</vt:lpstr>
      <vt:lpstr>Taking Precautions</vt:lpstr>
      <vt:lpstr>Taking Precautions (cont.)</vt:lpstr>
      <vt:lpstr>Other Prevention Strategies</vt:lpstr>
    </vt:vector>
  </TitlesOfParts>
  <Company>ISD 728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Communicable Diseases</dc:title>
  <dc:creator>user</dc:creator>
  <cp:lastModifiedBy>user</cp:lastModifiedBy>
  <cp:revision>22</cp:revision>
  <dcterms:created xsi:type="dcterms:W3CDTF">2012-12-27T17:11:55Z</dcterms:created>
  <dcterms:modified xsi:type="dcterms:W3CDTF">2012-12-27T17:15:05Z</dcterms:modified>
</cp:coreProperties>
</file>