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90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77" r:id="rId24"/>
    <p:sldId id="278" r:id="rId25"/>
    <p:sldId id="280" r:id="rId26"/>
    <p:sldId id="281" r:id="rId27"/>
    <p:sldId id="283" r:id="rId28"/>
    <p:sldId id="282"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55" d="100"/>
          <a:sy n="55" d="100"/>
        </p:scale>
        <p:origin x="-120" y="-2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3841AE4-E892-544D-82DD-7F22DA11B0E1}" type="datetimeFigureOut">
              <a:rPr lang="en-US" smtClean="0"/>
              <a:pPr/>
              <a:t>11/16/11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9D441ED-22D9-48D6-AD92-DEFB122789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41AE4-E892-544D-82DD-7F22DA11B0E1}"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7F17E-0142-944B-8062-7156EF5588A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41AE4-E892-544D-82DD-7F22DA11B0E1}"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7F17E-0142-944B-8062-7156EF5588A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3841AE4-E892-544D-82DD-7F22DA11B0E1}"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841AE4-E892-544D-82DD-7F22DA11B0E1}"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D7F17E-0142-944B-8062-7156EF5588A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3841AE4-E892-544D-82DD-7F22DA11B0E1}" type="datetimeFigureOut">
              <a:rPr lang="en-US" smtClean="0"/>
              <a:pPr/>
              <a:t>11/16/11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441ED-22D9-48D6-AD92-DEFB122789E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841AE4-E892-544D-82DD-7F22DA11B0E1}" type="datetimeFigureOut">
              <a:rPr lang="en-US" smtClean="0"/>
              <a:pPr/>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D7F17E-0142-944B-8062-7156EF5588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3841AE4-E892-544D-82DD-7F22DA11B0E1}" type="datetimeFigureOut">
              <a:rPr lang="en-US" smtClean="0"/>
              <a:pPr/>
              <a:t>11/16/11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D7F17E-0142-944B-8062-7156EF5588A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3841AE4-E892-544D-82DD-7F22DA11B0E1}" type="datetimeFigureOut">
              <a:rPr lang="en-US" smtClean="0"/>
              <a:pPr/>
              <a:t>11/16/11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D7F17E-0142-944B-8062-7156EF5588A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841AE4-E892-544D-82DD-7F22DA11B0E1}" type="datetimeFigureOut">
              <a:rPr lang="en-US" smtClean="0"/>
              <a:pPr/>
              <a:t>11/16/11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D7F17E-0142-944B-8062-7156EF5588A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3841AE4-E892-544D-82DD-7F22DA11B0E1}" type="datetimeFigureOut">
              <a:rPr lang="en-US" smtClean="0"/>
              <a:pPr/>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19841-B96A-4DD9-B158-9961937F6A4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3841AE4-E892-544D-82DD-7F22DA11B0E1}" type="datetimeFigureOut">
              <a:rPr lang="en-US" smtClean="0"/>
              <a:pPr/>
              <a:t>11/16/11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FD7F17E-0142-944B-8062-7156EF5588A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3841AE4-E892-544D-82DD-7F22DA11B0E1}" type="datetimeFigureOut">
              <a:rPr lang="en-US" smtClean="0"/>
              <a:pPr/>
              <a:t>11/16/11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FD7F17E-0142-944B-8062-7156EF5588A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video" Target="file://localhost/Users/michael.cross/Desktop/Health%20Curriculum%202011-12/Unit%20%233%20Folder/Unit%20%233%20Video%20Video/The%20Dangers%20of%20Inhalants%20_%20Inhalant%20Abuse%20Educational%20Video%20-%20YouTube.mp4" TargetMode="External"/><Relationship Id="rId2" Type="http://schemas.openxmlformats.org/officeDocument/2006/relationships/slideLayout" Target="../slideLayouts/slideLayout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video" Target="file://localhost/Users/michael.cross/Desktop/Health%20Curriculum%202011-12/Unit%20%233%20Folder/Unit%20%233%20Video%20Video/SteroidsNegative%20Side%20Effects%20-%20YouTube.mp4" TargetMode="External"/><Relationship Id="rId2" Type="http://schemas.openxmlformats.org/officeDocument/2006/relationships/slideLayout" Target="../slideLayouts/slideLayout4.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video" Target="file://localhost/Users/michael.cross/Desktop/Health%20Curriculum%202011-12/Unit%20%233%20Folder/Unit%20%233%20Video%20Video/National%20Geographic%20World's%20Most%20Dangerous%20Drug%20(Meth)%2001_06%20-%20YouTube.mp4" TargetMode="External"/><Relationship Id="rId2" Type="http://schemas.openxmlformats.org/officeDocument/2006/relationships/slideLayout" Target="../slideLayouts/slideLayout2.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video" Target="file://localhost/Users/michael.cross/Desktop/Health%20Curriculum%202011-12/Unit%20%233%20Folder/Unit%20%233%20Video%20Video/OxyContin%20Addiction%20(Hillbilly%20Heroin)%20-%20Waismann%20Method%20-%20Part%201%20-%20YouTube.mp4" TargetMode="External"/><Relationship Id="rId2" Type="http://schemas.openxmlformats.org/officeDocument/2006/relationships/slideLayout" Target="../slideLayouts/slideLayout2.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video" Target="file://localhost/Users/michael.cross/Desktop/Health%20Curriculum%202011-12/Unit%20%233%20Folder/Unit%20%233%20Video%20Video/Celebrity%20Rehab%20with%20Dr.%20Drew%20Drugs%20worse%20than%20Cancer%20-%20YouTube.mp4" TargetMode="External"/><Relationship Id="rId2" Type="http://schemas.openxmlformats.org/officeDocument/2006/relationships/slideLayout" Target="../slideLayouts/slideLayout2.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video" Target="file://localhost/Users/michael.cross/Desktop/Health%20Curriculum%202011-12/Unit%20%233%20Folder/Unit%20%233%20Video%20Video/Teen%20Addiction%20Prevent%20Alcohol%20and%20Drug%20Abuse%20(Mental%20Health%20Guru)%20-%20YouTube.mp4" TargetMode="External"/><Relationship Id="rId2" Type="http://schemas.openxmlformats.org/officeDocument/2006/relationships/slideLayout" Target="../slideLayouts/slideLayout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video" Target="file://localhost/Users/michael.cross/Desktop/Health%20Curriculum%202011-12/Unit%20%233%20Folder/Unit%20%233%20Video%20Video/Dangers%20of%20Smoking%20Marijuana%20-%20YouTube.mp4" TargetMode="Externa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Chapter 22</a:t>
            </a:r>
            <a:br>
              <a:rPr lang="en-US" dirty="0" smtClean="0"/>
            </a:br>
            <a:r>
              <a:rPr lang="en-US" dirty="0" smtClean="0"/>
              <a:t>Illegal Drugs</a:t>
            </a:r>
            <a:endParaRPr lang="en-US" dirty="0"/>
          </a:p>
        </p:txBody>
      </p:sp>
      <p:sp>
        <p:nvSpPr>
          <p:cNvPr id="3" name="Subtitle 2"/>
          <p:cNvSpPr>
            <a:spLocks noGrp="1"/>
          </p:cNvSpPr>
          <p:nvPr>
            <p:ph type="subTitle" idx="1"/>
          </p:nvPr>
        </p:nvSpPr>
        <p:spPr/>
        <p:txBody>
          <a:bodyPr/>
          <a:lstStyle/>
          <a:p>
            <a:r>
              <a:rPr lang="en-US" dirty="0" smtClean="0"/>
              <a:t>Lesson 1</a:t>
            </a:r>
            <a:endParaRPr lang="en-US" dirty="0"/>
          </a:p>
        </p:txBody>
      </p:sp>
      <p:pic>
        <p:nvPicPr>
          <p:cNvPr id="5" name="Picture 4"/>
          <p:cNvPicPr>
            <a:picLocks noChangeAspect="1"/>
          </p:cNvPicPr>
          <p:nvPr/>
        </p:nvPicPr>
        <p:blipFill>
          <a:blip r:embed="rId2"/>
          <a:stretch>
            <a:fillRect/>
          </a:stretch>
        </p:blipFill>
        <p:spPr>
          <a:xfrm>
            <a:off x="533400" y="2546732"/>
            <a:ext cx="3175000" cy="3175000"/>
          </a:xfrm>
          <a:prstGeom prst="rect">
            <a:avLst/>
          </a:prstGeom>
        </p:spPr>
      </p:pic>
      <p:pic>
        <p:nvPicPr>
          <p:cNvPr id="7" name="Picture 6"/>
          <p:cNvPicPr>
            <a:picLocks noChangeAspect="1"/>
          </p:cNvPicPr>
          <p:nvPr/>
        </p:nvPicPr>
        <p:blipFill>
          <a:blip r:embed="rId3"/>
          <a:stretch>
            <a:fillRect/>
          </a:stretch>
        </p:blipFill>
        <p:spPr>
          <a:xfrm>
            <a:off x="2809904" y="0"/>
            <a:ext cx="2295655" cy="2316747"/>
          </a:xfrm>
          <a:prstGeom prst="rect">
            <a:avLst/>
          </a:prstGeom>
        </p:spPr>
      </p:pic>
      <p:pic>
        <p:nvPicPr>
          <p:cNvPr id="9" name="Picture 8"/>
          <p:cNvPicPr>
            <a:picLocks noChangeAspect="1"/>
          </p:cNvPicPr>
          <p:nvPr/>
        </p:nvPicPr>
        <p:blipFill>
          <a:blip r:embed="rId4"/>
          <a:stretch>
            <a:fillRect/>
          </a:stretch>
        </p:blipFill>
        <p:spPr>
          <a:xfrm>
            <a:off x="3965164" y="3980538"/>
            <a:ext cx="4720036" cy="263820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Marijuana</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9" name="Picture 5" descr="blue box"/>
          <p:cNvPicPr>
            <a:picLocks noChangeAspect="1" noChangeArrowheads="1"/>
          </p:cNvPicPr>
          <p:nvPr/>
        </p:nvPicPr>
        <p:blipFill>
          <a:blip r:embed="rId2"/>
          <a:srcRect/>
          <a:stretch>
            <a:fillRect/>
          </a:stretch>
        </p:blipFill>
        <p:spPr bwMode="auto">
          <a:xfrm>
            <a:off x="696913" y="1841500"/>
            <a:ext cx="8035925" cy="4262438"/>
          </a:xfrm>
          <a:prstGeom prst="rect">
            <a:avLst/>
          </a:prstGeom>
          <a:noFill/>
          <a:ln w="9525">
            <a:noFill/>
            <a:miter lim="800000"/>
            <a:headEnd/>
            <a:tailEnd/>
          </a:ln>
        </p:spPr>
      </p:pic>
      <p:sp>
        <p:nvSpPr>
          <p:cNvPr id="10" name="Rectangle 6"/>
          <p:cNvSpPr>
            <a:spLocks noChangeArrowheads="1"/>
          </p:cNvSpPr>
          <p:nvPr/>
        </p:nvSpPr>
        <p:spPr bwMode="auto">
          <a:xfrm>
            <a:off x="1187450" y="1990725"/>
            <a:ext cx="6950075" cy="519113"/>
          </a:xfrm>
          <a:prstGeom prst="rect">
            <a:avLst/>
          </a:prstGeom>
          <a:noFill/>
          <a:ln w="9525">
            <a:noFill/>
            <a:miter lim="800000"/>
            <a:headEnd/>
            <a:tailEnd/>
          </a:ln>
        </p:spPr>
        <p:txBody>
          <a:bodyPr anchor="ctr">
            <a:prstTxWarp prst="textNoShape">
              <a:avLst/>
            </a:prstTxWarp>
            <a:spAutoFit/>
          </a:bodyPr>
          <a:lstStyle/>
          <a:p>
            <a:pPr algn="ctr"/>
            <a:r>
              <a:rPr lang="en-US" sz="2800" b="1">
                <a:solidFill>
                  <a:schemeClr val="bg1"/>
                </a:solidFill>
              </a:rPr>
              <a:t>Health Risks of Marijuana</a:t>
            </a:r>
          </a:p>
        </p:txBody>
      </p:sp>
      <p:sp>
        <p:nvSpPr>
          <p:cNvPr id="11" name="Line 7"/>
          <p:cNvSpPr>
            <a:spLocks noChangeShapeType="1"/>
          </p:cNvSpPr>
          <p:nvPr/>
        </p:nvSpPr>
        <p:spPr bwMode="auto">
          <a:xfrm>
            <a:off x="1019175" y="2552700"/>
            <a:ext cx="7419975" cy="0"/>
          </a:xfrm>
          <a:prstGeom prst="line">
            <a:avLst/>
          </a:prstGeom>
          <a:noFill/>
          <a:ln w="31750">
            <a:solidFill>
              <a:schemeClr val="bg1"/>
            </a:solidFill>
            <a:round/>
            <a:headEnd/>
            <a:tailEnd/>
          </a:ln>
        </p:spPr>
        <p:txBody>
          <a:bodyPr>
            <a:prstTxWarp prst="textNoShape">
              <a:avLst/>
            </a:prstTxWarp>
          </a:bodyPr>
          <a:lstStyle/>
          <a:p>
            <a:endParaRPr lang="en-US"/>
          </a:p>
        </p:txBody>
      </p:sp>
      <p:sp>
        <p:nvSpPr>
          <p:cNvPr id="12" name="AutoShape 8"/>
          <p:cNvSpPr>
            <a:spLocks noChangeArrowheads="1"/>
          </p:cNvSpPr>
          <p:nvPr/>
        </p:nvSpPr>
        <p:spPr bwMode="auto">
          <a:xfrm>
            <a:off x="885825" y="276225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Hallucinations and paranoia</a:t>
            </a:r>
            <a:r>
              <a:rPr lang="en-US" sz="1400"/>
              <a:t> </a:t>
            </a:r>
          </a:p>
        </p:txBody>
      </p:sp>
      <p:sp>
        <p:nvSpPr>
          <p:cNvPr id="13" name="AutoShape 14"/>
          <p:cNvSpPr>
            <a:spLocks noChangeArrowheads="1"/>
          </p:cNvSpPr>
          <p:nvPr/>
        </p:nvSpPr>
        <p:spPr bwMode="auto">
          <a:xfrm>
            <a:off x="4781550" y="276225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Lung irritation, coughing</a:t>
            </a:r>
            <a:r>
              <a:rPr lang="en-US" sz="1400"/>
              <a:t> </a:t>
            </a:r>
          </a:p>
        </p:txBody>
      </p:sp>
      <p:sp>
        <p:nvSpPr>
          <p:cNvPr id="14" name="AutoShape 15"/>
          <p:cNvSpPr>
            <a:spLocks noChangeArrowheads="1"/>
          </p:cNvSpPr>
          <p:nvPr/>
        </p:nvSpPr>
        <p:spPr bwMode="auto">
          <a:xfrm>
            <a:off x="885825" y="355917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Impaired short-term memory, reaction time, concentration, and coordination</a:t>
            </a:r>
            <a:r>
              <a:rPr lang="en-US" sz="1400"/>
              <a:t> </a:t>
            </a:r>
          </a:p>
        </p:txBody>
      </p:sp>
      <p:sp>
        <p:nvSpPr>
          <p:cNvPr id="15" name="AutoShape 16"/>
          <p:cNvSpPr>
            <a:spLocks noChangeArrowheads="1"/>
          </p:cNvSpPr>
          <p:nvPr/>
        </p:nvSpPr>
        <p:spPr bwMode="auto">
          <a:xfrm>
            <a:off x="4781550" y="355917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Heart and lung damage</a:t>
            </a:r>
            <a:r>
              <a:rPr lang="en-US" sz="1400"/>
              <a:t> </a:t>
            </a:r>
          </a:p>
        </p:txBody>
      </p:sp>
      <p:sp>
        <p:nvSpPr>
          <p:cNvPr id="16" name="AutoShape 17"/>
          <p:cNvSpPr>
            <a:spLocks noChangeArrowheads="1"/>
          </p:cNvSpPr>
          <p:nvPr/>
        </p:nvSpPr>
        <p:spPr bwMode="auto">
          <a:xfrm>
            <a:off x="885825" y="435610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Decreased initiative and ambition</a:t>
            </a:r>
            <a:r>
              <a:rPr lang="en-US" sz="1400"/>
              <a:t> </a:t>
            </a:r>
          </a:p>
        </p:txBody>
      </p:sp>
      <p:sp>
        <p:nvSpPr>
          <p:cNvPr id="17" name="AutoShape 18"/>
          <p:cNvSpPr>
            <a:spLocks noChangeArrowheads="1"/>
          </p:cNvSpPr>
          <p:nvPr/>
        </p:nvSpPr>
        <p:spPr bwMode="auto">
          <a:xfrm>
            <a:off x="4781550" y="435610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Increased risk of lung cancer</a:t>
            </a:r>
            <a:r>
              <a:rPr lang="en-US" sz="1400"/>
              <a:t> </a:t>
            </a:r>
          </a:p>
        </p:txBody>
      </p:sp>
      <p:sp>
        <p:nvSpPr>
          <p:cNvPr id="18" name="AutoShape 19"/>
          <p:cNvSpPr>
            <a:spLocks noChangeArrowheads="1"/>
          </p:cNvSpPr>
          <p:nvPr/>
        </p:nvSpPr>
        <p:spPr bwMode="auto">
          <a:xfrm>
            <a:off x="885825" y="515302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Bloodshot eyes, dry mouth</a:t>
            </a:r>
            <a:r>
              <a:rPr lang="en-US" sz="1400"/>
              <a:t> </a:t>
            </a:r>
          </a:p>
        </p:txBody>
      </p:sp>
      <p:sp>
        <p:nvSpPr>
          <p:cNvPr id="19" name="AutoShape 20"/>
          <p:cNvSpPr>
            <a:spLocks noChangeArrowheads="1"/>
          </p:cNvSpPr>
          <p:nvPr/>
        </p:nvSpPr>
        <p:spPr bwMode="auto">
          <a:xfrm>
            <a:off x="4781550" y="515302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Weakened immunity to infection</a:t>
            </a:r>
            <a:r>
              <a:rPr lang="en-US" sz="140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Marijuana</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3" name="Picture 3" descr="blue box"/>
          <p:cNvPicPr>
            <a:picLocks noChangeAspect="1" noChangeArrowheads="1"/>
          </p:cNvPicPr>
          <p:nvPr/>
        </p:nvPicPr>
        <p:blipFill>
          <a:blip r:embed="rId2"/>
          <a:srcRect/>
          <a:stretch>
            <a:fillRect/>
          </a:stretch>
        </p:blipFill>
        <p:spPr bwMode="auto">
          <a:xfrm>
            <a:off x="696913" y="1841500"/>
            <a:ext cx="8035925" cy="4262438"/>
          </a:xfrm>
          <a:prstGeom prst="rect">
            <a:avLst/>
          </a:prstGeom>
          <a:noFill/>
          <a:ln w="9525">
            <a:noFill/>
            <a:miter lim="800000"/>
            <a:headEnd/>
            <a:tailEnd/>
          </a:ln>
        </p:spPr>
      </p:pic>
      <p:sp>
        <p:nvSpPr>
          <p:cNvPr id="4" name="Rectangle 4"/>
          <p:cNvSpPr>
            <a:spLocks noChangeArrowheads="1"/>
          </p:cNvSpPr>
          <p:nvPr/>
        </p:nvSpPr>
        <p:spPr bwMode="auto">
          <a:xfrm>
            <a:off x="1187450" y="1990725"/>
            <a:ext cx="6950075" cy="519113"/>
          </a:xfrm>
          <a:prstGeom prst="rect">
            <a:avLst/>
          </a:prstGeom>
          <a:noFill/>
          <a:ln w="9525">
            <a:noFill/>
            <a:miter lim="800000"/>
            <a:headEnd/>
            <a:tailEnd/>
          </a:ln>
        </p:spPr>
        <p:txBody>
          <a:bodyPr anchor="ctr">
            <a:prstTxWarp prst="textNoShape">
              <a:avLst/>
            </a:prstTxWarp>
            <a:spAutoFit/>
          </a:bodyPr>
          <a:lstStyle/>
          <a:p>
            <a:pPr algn="ctr"/>
            <a:r>
              <a:rPr lang="en-US" sz="2800" b="1">
                <a:solidFill>
                  <a:schemeClr val="bg1"/>
                </a:solidFill>
              </a:rPr>
              <a:t>Health Risks of Marijuana</a:t>
            </a:r>
          </a:p>
        </p:txBody>
      </p:sp>
      <p:sp>
        <p:nvSpPr>
          <p:cNvPr id="5" name="Line 5"/>
          <p:cNvSpPr>
            <a:spLocks noChangeShapeType="1"/>
          </p:cNvSpPr>
          <p:nvPr/>
        </p:nvSpPr>
        <p:spPr bwMode="auto">
          <a:xfrm>
            <a:off x="1019175" y="2552700"/>
            <a:ext cx="7419975" cy="0"/>
          </a:xfrm>
          <a:prstGeom prst="line">
            <a:avLst/>
          </a:prstGeom>
          <a:noFill/>
          <a:ln w="31750">
            <a:solidFill>
              <a:schemeClr val="bg1"/>
            </a:solidFill>
            <a:round/>
            <a:headEnd/>
            <a:tailEnd/>
          </a:ln>
        </p:spPr>
        <p:txBody>
          <a:bodyPr>
            <a:prstTxWarp prst="textNoShape">
              <a:avLst/>
            </a:prstTxWarp>
          </a:bodyPr>
          <a:lstStyle/>
          <a:p>
            <a:endParaRPr lang="en-US"/>
          </a:p>
        </p:txBody>
      </p:sp>
      <p:sp>
        <p:nvSpPr>
          <p:cNvPr id="6" name="AutoShape 6"/>
          <p:cNvSpPr>
            <a:spLocks noChangeArrowheads="1"/>
          </p:cNvSpPr>
          <p:nvPr/>
        </p:nvSpPr>
        <p:spPr bwMode="auto">
          <a:xfrm>
            <a:off x="885825" y="276225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Increased appetite </a:t>
            </a:r>
          </a:p>
        </p:txBody>
      </p:sp>
      <p:sp>
        <p:nvSpPr>
          <p:cNvPr id="7" name="AutoShape 7"/>
          <p:cNvSpPr>
            <a:spLocks noChangeArrowheads="1"/>
          </p:cNvSpPr>
          <p:nvPr/>
        </p:nvSpPr>
        <p:spPr bwMode="auto">
          <a:xfrm>
            <a:off x="4781550" y="276225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In females, risk of infertility </a:t>
            </a:r>
          </a:p>
        </p:txBody>
      </p:sp>
      <p:sp>
        <p:nvSpPr>
          <p:cNvPr id="8" name="AutoShape 8"/>
          <p:cNvSpPr>
            <a:spLocks noChangeArrowheads="1"/>
          </p:cNvSpPr>
          <p:nvPr/>
        </p:nvSpPr>
        <p:spPr bwMode="auto">
          <a:xfrm>
            <a:off x="885825" y="355917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Increased risk of stillbirth and birth defects </a:t>
            </a:r>
          </a:p>
        </p:txBody>
      </p:sp>
      <p:sp>
        <p:nvSpPr>
          <p:cNvPr id="9" name="AutoShape 9"/>
          <p:cNvSpPr>
            <a:spLocks noChangeArrowheads="1"/>
          </p:cNvSpPr>
          <p:nvPr/>
        </p:nvSpPr>
        <p:spPr bwMode="auto">
          <a:xfrm>
            <a:off x="4781550" y="355917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In males, lowered sperm count and testosterone levels </a:t>
            </a:r>
          </a:p>
        </p:txBody>
      </p:sp>
      <p:sp>
        <p:nvSpPr>
          <p:cNvPr id="10" name="AutoShape 10"/>
          <p:cNvSpPr>
            <a:spLocks noChangeArrowheads="1"/>
          </p:cNvSpPr>
          <p:nvPr/>
        </p:nvSpPr>
        <p:spPr bwMode="auto">
          <a:xfrm>
            <a:off x="2819400" y="435610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400" b="1"/>
              <a:t>Changed hormone levels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Picture Placeholder 3"/>
          <p:cNvSpPr>
            <a:spLocks noGrp="1"/>
          </p:cNvSpPr>
          <p:nvPr>
            <p:ph type="pic" sz="quarter" idx="13"/>
          </p:nvPr>
        </p:nvSpPr>
        <p:spPr/>
      </p:sp>
      <p:sp>
        <p:nvSpPr>
          <p:cNvPr id="5"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Physical Consequences of Marijuana Use</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sp>
        <p:nvSpPr>
          <p:cNvPr id="6" name="Rectangle 3"/>
          <p:cNvSpPr txBox="1">
            <a:spLocks noChangeArrowheads="1"/>
          </p:cNvSpPr>
          <p:nvPr/>
        </p:nvSpPr>
        <p:spPr bwMode="auto">
          <a:xfrm>
            <a:off x="573088" y="1814513"/>
            <a:ext cx="4646612" cy="4471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5000"/>
              </a:lnSpc>
              <a:spcBef>
                <a:spcPct val="30000"/>
              </a:spcBef>
              <a:spcAft>
                <a:spcPct val="0"/>
              </a:spcAft>
              <a:buClrTx/>
              <a:buSzTx/>
              <a:buFontTx/>
              <a:buNone/>
              <a:tabLst/>
              <a:defRPr/>
            </a:pPr>
            <a:r>
              <a:rPr kumimoji="0" lang="en-US" sz="2800" b="0" i="0" u="none" strike="noStrike" kern="0" cap="none" spc="0" normalizeH="0" baseline="0" noProof="0" smtClean="0">
                <a:ln>
                  <a:noFill/>
                </a:ln>
                <a:solidFill>
                  <a:srgbClr val="292929"/>
                </a:solidFill>
                <a:effectLst/>
                <a:uLnTx/>
                <a:uFillTx/>
                <a:latin typeface="+mn-lt"/>
                <a:ea typeface="+mn-ea"/>
                <a:cs typeface="+mn-cs"/>
              </a:rPr>
              <a:t>THC, the main psychoactive ingredient in marijuana, is stored in body fat and traces of it can be present in the blood for as long as a month.</a:t>
            </a:r>
            <a:endParaRPr kumimoji="0" lang="en-US" sz="2800" b="0" i="0" u="none" strike="noStrike" kern="0" cap="none" spc="0" normalizeH="0" baseline="0" noProof="0">
              <a:ln>
                <a:noFill/>
              </a:ln>
              <a:solidFill>
                <a:srgbClr val="292929"/>
              </a:solidFill>
              <a:effectLst/>
              <a:uLnTx/>
              <a:uFillTx/>
              <a:latin typeface="+mn-lt"/>
              <a:ea typeface="+mn-ea"/>
              <a:cs typeface="+mn-cs"/>
            </a:endParaRPr>
          </a:p>
        </p:txBody>
      </p:sp>
      <p:pic>
        <p:nvPicPr>
          <p:cNvPr id="7" name="Picture 4" descr="z"/>
          <p:cNvPicPr>
            <a:picLocks noChangeAspect="1" noChangeArrowheads="1"/>
          </p:cNvPicPr>
          <p:nvPr/>
        </p:nvPicPr>
        <p:blipFill>
          <a:blip r:embed="rId2"/>
          <a:srcRect/>
          <a:stretch>
            <a:fillRect/>
          </a:stretch>
        </p:blipFill>
        <p:spPr bwMode="auto">
          <a:xfrm>
            <a:off x="5511800" y="1552575"/>
            <a:ext cx="3297238" cy="4687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endParaRPr lang="en-US"/>
          </a:p>
        </p:txBody>
      </p:sp>
      <p:sp>
        <p:nvSpPr>
          <p:cNvPr id="5"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Mental and Emotional Consequences</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pic>
        <p:nvPicPr>
          <p:cNvPr id="6" name="Picture 10" descr="blue box"/>
          <p:cNvPicPr>
            <a:picLocks noChangeAspect="1" noChangeArrowheads="1"/>
          </p:cNvPicPr>
          <p:nvPr/>
        </p:nvPicPr>
        <p:blipFill>
          <a:blip r:embed="rId2"/>
          <a:srcRect/>
          <a:stretch>
            <a:fillRect/>
          </a:stretch>
        </p:blipFill>
        <p:spPr bwMode="auto">
          <a:xfrm>
            <a:off x="696913" y="1841500"/>
            <a:ext cx="8035925" cy="4262438"/>
          </a:xfrm>
          <a:prstGeom prst="rect">
            <a:avLst/>
          </a:prstGeom>
          <a:noFill/>
          <a:ln w="9525">
            <a:noFill/>
            <a:miter lim="800000"/>
            <a:headEnd/>
            <a:tailEnd/>
          </a:ln>
        </p:spPr>
      </p:pic>
      <p:sp>
        <p:nvSpPr>
          <p:cNvPr id="7" name="Rectangle 11"/>
          <p:cNvSpPr>
            <a:spLocks noChangeArrowheads="1"/>
          </p:cNvSpPr>
          <p:nvPr/>
        </p:nvSpPr>
        <p:spPr bwMode="auto">
          <a:xfrm>
            <a:off x="1187450" y="2038350"/>
            <a:ext cx="6950075" cy="427038"/>
          </a:xfrm>
          <a:prstGeom prst="rect">
            <a:avLst/>
          </a:prstGeom>
          <a:noFill/>
          <a:ln w="9525">
            <a:noFill/>
            <a:miter lim="800000"/>
            <a:headEnd/>
            <a:tailEnd/>
          </a:ln>
        </p:spPr>
        <p:txBody>
          <a:bodyPr anchor="ctr">
            <a:prstTxWarp prst="textNoShape">
              <a:avLst/>
            </a:prstTxWarp>
            <a:spAutoFit/>
          </a:bodyPr>
          <a:lstStyle/>
          <a:p>
            <a:pPr algn="ctr"/>
            <a:r>
              <a:rPr lang="en-US" sz="2200" b="1">
                <a:solidFill>
                  <a:schemeClr val="bg1"/>
                </a:solidFill>
              </a:rPr>
              <a:t>Mental and Emotional Consequences of Marijuana</a:t>
            </a:r>
          </a:p>
        </p:txBody>
      </p:sp>
      <p:sp>
        <p:nvSpPr>
          <p:cNvPr id="8" name="Line 12"/>
          <p:cNvSpPr>
            <a:spLocks noChangeShapeType="1"/>
          </p:cNvSpPr>
          <p:nvPr/>
        </p:nvSpPr>
        <p:spPr bwMode="auto">
          <a:xfrm>
            <a:off x="1019175" y="2552700"/>
            <a:ext cx="7419975" cy="0"/>
          </a:xfrm>
          <a:prstGeom prst="line">
            <a:avLst/>
          </a:prstGeom>
          <a:noFill/>
          <a:ln w="31750">
            <a:solidFill>
              <a:schemeClr val="bg1"/>
            </a:solidFill>
            <a:round/>
            <a:headEnd/>
            <a:tailEnd/>
          </a:ln>
        </p:spPr>
        <p:txBody>
          <a:bodyPr>
            <a:prstTxWarp prst="textNoShape">
              <a:avLst/>
            </a:prstTxWarp>
          </a:bodyPr>
          <a:lstStyle/>
          <a:p>
            <a:endParaRPr lang="en-US"/>
          </a:p>
        </p:txBody>
      </p:sp>
      <p:sp>
        <p:nvSpPr>
          <p:cNvPr id="9" name="AutoShape 13"/>
          <p:cNvSpPr>
            <a:spLocks noChangeArrowheads="1"/>
          </p:cNvSpPr>
          <p:nvPr/>
        </p:nvSpPr>
        <p:spPr bwMode="auto">
          <a:xfrm>
            <a:off x="885825" y="276225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800" b="1"/>
              <a:t>dizziness</a:t>
            </a:r>
          </a:p>
        </p:txBody>
      </p:sp>
      <p:sp>
        <p:nvSpPr>
          <p:cNvPr id="10" name="AutoShape 14"/>
          <p:cNvSpPr>
            <a:spLocks noChangeArrowheads="1"/>
          </p:cNvSpPr>
          <p:nvPr/>
        </p:nvSpPr>
        <p:spPr bwMode="auto">
          <a:xfrm>
            <a:off x="4781550" y="276225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800" b="1"/>
              <a:t>distorted perception </a:t>
            </a:r>
          </a:p>
        </p:txBody>
      </p:sp>
      <p:sp>
        <p:nvSpPr>
          <p:cNvPr id="11" name="AutoShape 15"/>
          <p:cNvSpPr>
            <a:spLocks noChangeArrowheads="1"/>
          </p:cNvSpPr>
          <p:nvPr/>
        </p:nvSpPr>
        <p:spPr bwMode="auto">
          <a:xfrm>
            <a:off x="885825" y="355917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800" b="1"/>
              <a:t>trouble walking </a:t>
            </a:r>
          </a:p>
        </p:txBody>
      </p:sp>
      <p:sp>
        <p:nvSpPr>
          <p:cNvPr id="12" name="AutoShape 16"/>
          <p:cNvSpPr>
            <a:spLocks noChangeArrowheads="1"/>
          </p:cNvSpPr>
          <p:nvPr/>
        </p:nvSpPr>
        <p:spPr bwMode="auto">
          <a:xfrm>
            <a:off x="4781550" y="355917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800" b="1"/>
              <a:t>loss of coordination </a:t>
            </a:r>
          </a:p>
        </p:txBody>
      </p:sp>
      <p:sp>
        <p:nvSpPr>
          <p:cNvPr id="13" name="AutoShape 17"/>
          <p:cNvSpPr>
            <a:spLocks noChangeArrowheads="1"/>
          </p:cNvSpPr>
          <p:nvPr/>
        </p:nvSpPr>
        <p:spPr bwMode="auto">
          <a:xfrm>
            <a:off x="885825" y="435610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800" b="1"/>
              <a:t>impaired memory </a:t>
            </a:r>
          </a:p>
        </p:txBody>
      </p:sp>
      <p:sp>
        <p:nvSpPr>
          <p:cNvPr id="14" name="AutoShape 18"/>
          <p:cNvSpPr>
            <a:spLocks noChangeArrowheads="1"/>
          </p:cNvSpPr>
          <p:nvPr/>
        </p:nvSpPr>
        <p:spPr bwMode="auto">
          <a:xfrm>
            <a:off x="4781550" y="435610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800" b="1"/>
              <a:t>trouble with thinking </a:t>
            </a:r>
          </a:p>
        </p:txBody>
      </p:sp>
      <p:sp>
        <p:nvSpPr>
          <p:cNvPr id="15" name="AutoShape 19"/>
          <p:cNvSpPr>
            <a:spLocks noChangeArrowheads="1"/>
          </p:cNvSpPr>
          <p:nvPr/>
        </p:nvSpPr>
        <p:spPr bwMode="auto">
          <a:xfrm>
            <a:off x="2838450" y="515302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1800" b="1"/>
              <a:t>sleepiness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accent2"/>
                </a:solidFill>
              </a:rPr>
              <a:t>Inhalants</a:t>
            </a:r>
            <a:endParaRPr lang="en-US" dirty="0">
              <a:solidFill>
                <a:schemeClr val="accent2"/>
              </a:solidFill>
            </a:endParaRPr>
          </a:p>
        </p:txBody>
      </p:sp>
      <p:sp>
        <p:nvSpPr>
          <p:cNvPr id="4" name="Content Placeholder 3"/>
          <p:cNvSpPr>
            <a:spLocks noGrp="1"/>
          </p:cNvSpPr>
          <p:nvPr>
            <p:ph sz="half" idx="1"/>
          </p:nvPr>
        </p:nvSpPr>
        <p:spPr/>
        <p:txBody>
          <a:bodyPr>
            <a:normAutofit fontScale="85000" lnSpcReduction="10000"/>
          </a:bodyPr>
          <a:lstStyle/>
          <a:p>
            <a:r>
              <a:rPr lang="en-US" dirty="0" smtClean="0"/>
              <a:t>Substances whose fumes are sniffed or inhaled to give effect.</a:t>
            </a:r>
          </a:p>
          <a:p>
            <a:r>
              <a:rPr lang="en-US" dirty="0" smtClean="0"/>
              <a:t>Inhaled to give the user a “high”.</a:t>
            </a:r>
          </a:p>
          <a:p>
            <a:r>
              <a:rPr lang="en-US" dirty="0" smtClean="0"/>
              <a:t>Solvents, aerosols, glues, paints, varnishes, and gasoline can cause brain damage.</a:t>
            </a:r>
          </a:p>
          <a:p>
            <a:r>
              <a:rPr lang="en-US" dirty="0" smtClean="0"/>
              <a:t>Most depress the central nervous system.</a:t>
            </a:r>
          </a:p>
          <a:p>
            <a:r>
              <a:rPr lang="en-US" dirty="0" smtClean="0"/>
              <a:t>Extremely dangerous, many are labeled as poisons.</a:t>
            </a:r>
          </a:p>
        </p:txBody>
      </p:sp>
      <p:pic>
        <p:nvPicPr>
          <p:cNvPr id="6" name="The Dangers of Inhalants _ Inhalant Abuse Educational Video - YouTube.mp4">
            <a:hlinkClick r:id="" action="ppaction://media"/>
          </p:cNvPr>
          <p:cNvPicPr/>
          <p:nvPr>
            <p:ph sz="half" idx="2"/>
            <a:videoFile r:link="rId1"/>
          </p:nvPr>
        </p:nvPicPr>
        <p:blipFill>
          <a:blip r:embed="rId3"/>
          <a:stretch>
            <a:fillRect/>
          </a:stretch>
        </p:blipFill>
        <p:spPr>
          <a:xfrm>
            <a:off x="4648200" y="1920085"/>
            <a:ext cx="4038600" cy="44348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393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6 boxes out of 1"/>
          <p:cNvPicPr>
            <a:picLocks noChangeAspect="1" noChangeArrowheads="1"/>
          </p:cNvPicPr>
          <p:nvPr/>
        </p:nvPicPr>
        <p:blipFill>
          <a:blip r:embed="rId2"/>
          <a:srcRect/>
          <a:stretch>
            <a:fillRect/>
          </a:stretch>
        </p:blipFill>
        <p:spPr bwMode="auto">
          <a:xfrm>
            <a:off x="695325" y="1316038"/>
            <a:ext cx="8027988" cy="4587875"/>
          </a:xfrm>
          <a:prstGeom prst="rect">
            <a:avLst/>
          </a:prstGeom>
          <a:noFill/>
          <a:ln w="9525">
            <a:noFill/>
            <a:miter lim="800000"/>
            <a:headEnd/>
            <a:tailEnd/>
          </a:ln>
        </p:spPr>
      </p:pic>
      <p:sp>
        <p:nvSpPr>
          <p:cNvPr id="6" name="Rectangle 5"/>
          <p:cNvSpPr>
            <a:spLocks noChangeArrowheads="1"/>
          </p:cNvSpPr>
          <p:nvPr/>
        </p:nvSpPr>
        <p:spPr bwMode="auto">
          <a:xfrm>
            <a:off x="857250" y="2884488"/>
            <a:ext cx="2943225" cy="1311275"/>
          </a:xfrm>
          <a:prstGeom prst="rect">
            <a:avLst/>
          </a:prstGeom>
          <a:noFill/>
          <a:ln w="9525">
            <a:noFill/>
            <a:miter lim="800000"/>
            <a:headEnd/>
            <a:tailEnd/>
          </a:ln>
        </p:spPr>
        <p:txBody>
          <a:bodyPr anchor="ctr">
            <a:prstTxWarp prst="textNoShape">
              <a:avLst/>
            </a:prstTxWarp>
            <a:spAutoFit/>
          </a:bodyPr>
          <a:lstStyle/>
          <a:p>
            <a:r>
              <a:rPr lang="en-US" sz="2000" b="1"/>
              <a:t>Inhaling solvents, aerosols, glues, paints, varnishes, and gasoline can cause</a:t>
            </a:r>
            <a:r>
              <a:rPr lang="en-US" sz="2000"/>
              <a:t> </a:t>
            </a:r>
          </a:p>
        </p:txBody>
      </p:sp>
      <p:sp>
        <p:nvSpPr>
          <p:cNvPr id="7" name="Rectangle 6"/>
          <p:cNvSpPr>
            <a:spLocks noChangeArrowheads="1"/>
          </p:cNvSpPr>
          <p:nvPr/>
        </p:nvSpPr>
        <p:spPr bwMode="auto">
          <a:xfrm>
            <a:off x="5826125" y="1511300"/>
            <a:ext cx="3044825" cy="274638"/>
          </a:xfrm>
          <a:prstGeom prst="rect">
            <a:avLst/>
          </a:prstGeom>
          <a:noFill/>
          <a:ln w="9525">
            <a:noFill/>
            <a:miter lim="800000"/>
            <a:headEnd/>
            <a:tailEnd/>
          </a:ln>
        </p:spPr>
        <p:txBody>
          <a:bodyPr tIns="0" bIns="0" anchor="ctr">
            <a:prstTxWarp prst="textNoShape">
              <a:avLst/>
            </a:prstTxWarp>
            <a:spAutoFit/>
          </a:bodyPr>
          <a:lstStyle/>
          <a:p>
            <a:r>
              <a:rPr lang="en-US" sz="1800" b="1">
                <a:solidFill>
                  <a:schemeClr val="bg1"/>
                </a:solidFill>
              </a:rPr>
              <a:t>liver and kidney damage </a:t>
            </a:r>
          </a:p>
        </p:txBody>
      </p:sp>
      <p:sp>
        <p:nvSpPr>
          <p:cNvPr id="8" name="Rectangle 7"/>
          <p:cNvSpPr>
            <a:spLocks noChangeArrowheads="1"/>
          </p:cNvSpPr>
          <p:nvPr/>
        </p:nvSpPr>
        <p:spPr bwMode="auto">
          <a:xfrm>
            <a:off x="5826125" y="2273300"/>
            <a:ext cx="3044825" cy="274638"/>
          </a:xfrm>
          <a:prstGeom prst="rect">
            <a:avLst/>
          </a:prstGeom>
          <a:noFill/>
          <a:ln w="9525">
            <a:noFill/>
            <a:miter lim="800000"/>
            <a:headEnd/>
            <a:tailEnd/>
          </a:ln>
        </p:spPr>
        <p:txBody>
          <a:bodyPr tIns="0" bIns="0" anchor="ctr">
            <a:prstTxWarp prst="textNoShape">
              <a:avLst/>
            </a:prstTxWarp>
            <a:spAutoFit/>
          </a:bodyPr>
          <a:lstStyle/>
          <a:p>
            <a:r>
              <a:rPr lang="en-US" sz="1800" b="1">
                <a:solidFill>
                  <a:schemeClr val="bg1"/>
                </a:solidFill>
              </a:rPr>
              <a:t>blindness </a:t>
            </a:r>
          </a:p>
        </p:txBody>
      </p:sp>
      <p:sp>
        <p:nvSpPr>
          <p:cNvPr id="9" name="Rectangle 8"/>
          <p:cNvSpPr>
            <a:spLocks noChangeArrowheads="1"/>
          </p:cNvSpPr>
          <p:nvPr/>
        </p:nvSpPr>
        <p:spPr bwMode="auto">
          <a:xfrm>
            <a:off x="5826125" y="3044825"/>
            <a:ext cx="2730500" cy="274638"/>
          </a:xfrm>
          <a:prstGeom prst="rect">
            <a:avLst/>
          </a:prstGeom>
          <a:noFill/>
          <a:ln w="9525">
            <a:noFill/>
            <a:miter lim="800000"/>
            <a:headEnd/>
            <a:tailEnd/>
          </a:ln>
        </p:spPr>
        <p:txBody>
          <a:bodyPr tIns="0" bIns="0" anchor="ctr">
            <a:prstTxWarp prst="textNoShape">
              <a:avLst/>
            </a:prstTxWarp>
            <a:spAutoFit/>
          </a:bodyPr>
          <a:lstStyle/>
          <a:p>
            <a:r>
              <a:rPr lang="en-US" sz="1800" b="1">
                <a:solidFill>
                  <a:schemeClr val="bg1"/>
                </a:solidFill>
              </a:rPr>
              <a:t>brain damage </a:t>
            </a:r>
          </a:p>
        </p:txBody>
      </p:sp>
      <p:sp>
        <p:nvSpPr>
          <p:cNvPr id="10" name="Rectangle 9"/>
          <p:cNvSpPr>
            <a:spLocks noChangeArrowheads="1"/>
          </p:cNvSpPr>
          <p:nvPr/>
        </p:nvSpPr>
        <p:spPr bwMode="auto">
          <a:xfrm>
            <a:off x="5826125" y="3825875"/>
            <a:ext cx="3044825" cy="274638"/>
          </a:xfrm>
          <a:prstGeom prst="rect">
            <a:avLst/>
          </a:prstGeom>
          <a:noFill/>
          <a:ln w="9525">
            <a:noFill/>
            <a:miter lim="800000"/>
            <a:headEnd/>
            <a:tailEnd/>
          </a:ln>
        </p:spPr>
        <p:txBody>
          <a:bodyPr tIns="0" bIns="0" anchor="ctr">
            <a:prstTxWarp prst="textNoShape">
              <a:avLst/>
            </a:prstTxWarp>
            <a:spAutoFit/>
          </a:bodyPr>
          <a:lstStyle/>
          <a:p>
            <a:r>
              <a:rPr lang="en-US" sz="1800" b="1">
                <a:solidFill>
                  <a:schemeClr val="bg1"/>
                </a:solidFill>
              </a:rPr>
              <a:t>paralysis </a:t>
            </a:r>
          </a:p>
        </p:txBody>
      </p:sp>
      <p:sp>
        <p:nvSpPr>
          <p:cNvPr id="11" name="Rectangle 10"/>
          <p:cNvSpPr>
            <a:spLocks noChangeArrowheads="1"/>
          </p:cNvSpPr>
          <p:nvPr/>
        </p:nvSpPr>
        <p:spPr bwMode="auto">
          <a:xfrm>
            <a:off x="5826125" y="4625975"/>
            <a:ext cx="3044825" cy="274638"/>
          </a:xfrm>
          <a:prstGeom prst="rect">
            <a:avLst/>
          </a:prstGeom>
          <a:noFill/>
          <a:ln w="9525">
            <a:noFill/>
            <a:miter lim="800000"/>
            <a:headEnd/>
            <a:tailEnd/>
          </a:ln>
        </p:spPr>
        <p:txBody>
          <a:bodyPr tIns="0" bIns="0" anchor="ctr">
            <a:prstTxWarp prst="textNoShape">
              <a:avLst/>
            </a:prstTxWarp>
            <a:spAutoFit/>
          </a:bodyPr>
          <a:lstStyle/>
          <a:p>
            <a:r>
              <a:rPr lang="en-US" sz="1800" b="1">
                <a:solidFill>
                  <a:schemeClr val="bg1"/>
                </a:solidFill>
              </a:rPr>
              <a:t>cardiac arrest </a:t>
            </a:r>
          </a:p>
        </p:txBody>
      </p:sp>
      <p:sp>
        <p:nvSpPr>
          <p:cNvPr id="12" name="Rectangle 11"/>
          <p:cNvSpPr>
            <a:spLocks noChangeArrowheads="1"/>
          </p:cNvSpPr>
          <p:nvPr/>
        </p:nvSpPr>
        <p:spPr bwMode="auto">
          <a:xfrm>
            <a:off x="5826125" y="5368925"/>
            <a:ext cx="3044825" cy="274638"/>
          </a:xfrm>
          <a:prstGeom prst="rect">
            <a:avLst/>
          </a:prstGeom>
          <a:noFill/>
          <a:ln w="9525">
            <a:noFill/>
            <a:miter lim="800000"/>
            <a:headEnd/>
            <a:tailEnd/>
          </a:ln>
        </p:spPr>
        <p:txBody>
          <a:bodyPr tIns="0" bIns="0" anchor="ctr">
            <a:prstTxWarp prst="textNoShape">
              <a:avLst/>
            </a:prstTxWarp>
            <a:spAutoFit/>
          </a:bodyPr>
          <a:lstStyle/>
          <a:p>
            <a:r>
              <a:rPr lang="en-US" sz="1800" b="1">
                <a:solidFill>
                  <a:schemeClr val="bg1"/>
                </a:solidFill>
              </a:rPr>
              <a:t>death </a:t>
            </a:r>
          </a:p>
        </p:txBody>
      </p:sp>
      <p:sp>
        <p:nvSpPr>
          <p:cNvPr id="13"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Inhalants</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Inhalants</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16" name="Picture 4" descr="blue box"/>
          <p:cNvPicPr>
            <a:picLocks noChangeAspect="1" noChangeArrowheads="1"/>
          </p:cNvPicPr>
          <p:nvPr/>
        </p:nvPicPr>
        <p:blipFill>
          <a:blip r:embed="rId2"/>
          <a:srcRect/>
          <a:stretch>
            <a:fillRect/>
          </a:stretch>
        </p:blipFill>
        <p:spPr bwMode="auto">
          <a:xfrm>
            <a:off x="696913" y="1841500"/>
            <a:ext cx="8035925" cy="4262438"/>
          </a:xfrm>
          <a:prstGeom prst="rect">
            <a:avLst/>
          </a:prstGeom>
          <a:noFill/>
          <a:ln w="9525">
            <a:noFill/>
            <a:miter lim="800000"/>
            <a:headEnd/>
            <a:tailEnd/>
          </a:ln>
        </p:spPr>
      </p:pic>
      <p:sp>
        <p:nvSpPr>
          <p:cNvPr id="17" name="Rectangle 5"/>
          <p:cNvSpPr>
            <a:spLocks noChangeArrowheads="1"/>
          </p:cNvSpPr>
          <p:nvPr/>
        </p:nvSpPr>
        <p:spPr bwMode="auto">
          <a:xfrm>
            <a:off x="1187450" y="1992313"/>
            <a:ext cx="6950075" cy="519112"/>
          </a:xfrm>
          <a:prstGeom prst="rect">
            <a:avLst/>
          </a:prstGeom>
          <a:noFill/>
          <a:ln w="9525">
            <a:noFill/>
            <a:miter lim="800000"/>
            <a:headEnd/>
            <a:tailEnd/>
          </a:ln>
        </p:spPr>
        <p:txBody>
          <a:bodyPr anchor="ctr">
            <a:prstTxWarp prst="textNoShape">
              <a:avLst/>
            </a:prstTxWarp>
            <a:spAutoFit/>
          </a:bodyPr>
          <a:lstStyle/>
          <a:p>
            <a:pPr algn="ctr"/>
            <a:r>
              <a:rPr lang="en-US" sz="2800" b="1">
                <a:solidFill>
                  <a:schemeClr val="bg1"/>
                </a:solidFill>
              </a:rPr>
              <a:t>Immediate Effects of Inhalants </a:t>
            </a:r>
          </a:p>
        </p:txBody>
      </p:sp>
      <p:sp>
        <p:nvSpPr>
          <p:cNvPr id="18" name="Line 6"/>
          <p:cNvSpPr>
            <a:spLocks noChangeShapeType="1"/>
          </p:cNvSpPr>
          <p:nvPr/>
        </p:nvSpPr>
        <p:spPr bwMode="auto">
          <a:xfrm>
            <a:off x="1019175" y="2552700"/>
            <a:ext cx="7419975" cy="0"/>
          </a:xfrm>
          <a:prstGeom prst="line">
            <a:avLst/>
          </a:prstGeom>
          <a:noFill/>
          <a:ln w="31750">
            <a:solidFill>
              <a:schemeClr val="bg1"/>
            </a:solidFill>
            <a:round/>
            <a:headEnd/>
            <a:tailEnd/>
          </a:ln>
        </p:spPr>
        <p:txBody>
          <a:bodyPr>
            <a:prstTxWarp prst="textNoShape">
              <a:avLst/>
            </a:prstTxWarp>
          </a:bodyPr>
          <a:lstStyle/>
          <a:p>
            <a:endParaRPr lang="en-US"/>
          </a:p>
        </p:txBody>
      </p:sp>
      <p:sp>
        <p:nvSpPr>
          <p:cNvPr id="19" name="AutoShape 7"/>
          <p:cNvSpPr>
            <a:spLocks noChangeArrowheads="1"/>
          </p:cNvSpPr>
          <p:nvPr/>
        </p:nvSpPr>
        <p:spPr bwMode="auto">
          <a:xfrm>
            <a:off x="885825" y="276225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2000" b="1"/>
              <a:t>glassy stare </a:t>
            </a:r>
          </a:p>
        </p:txBody>
      </p:sp>
      <p:sp>
        <p:nvSpPr>
          <p:cNvPr id="20" name="AutoShape 8"/>
          <p:cNvSpPr>
            <a:spLocks noChangeArrowheads="1"/>
          </p:cNvSpPr>
          <p:nvPr/>
        </p:nvSpPr>
        <p:spPr bwMode="auto">
          <a:xfrm>
            <a:off x="4781550" y="276225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2000" b="1"/>
              <a:t>coughing </a:t>
            </a:r>
          </a:p>
        </p:txBody>
      </p:sp>
      <p:sp>
        <p:nvSpPr>
          <p:cNvPr id="21" name="AutoShape 9"/>
          <p:cNvSpPr>
            <a:spLocks noChangeArrowheads="1"/>
          </p:cNvSpPr>
          <p:nvPr/>
        </p:nvSpPr>
        <p:spPr bwMode="auto">
          <a:xfrm>
            <a:off x="885825" y="355917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2000" b="1"/>
              <a:t>slurred speech </a:t>
            </a:r>
          </a:p>
        </p:txBody>
      </p:sp>
      <p:sp>
        <p:nvSpPr>
          <p:cNvPr id="22" name="AutoShape 10"/>
          <p:cNvSpPr>
            <a:spLocks noChangeArrowheads="1"/>
          </p:cNvSpPr>
          <p:nvPr/>
        </p:nvSpPr>
        <p:spPr bwMode="auto">
          <a:xfrm>
            <a:off x="4781550" y="355917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2000" b="1"/>
              <a:t>nosebleeds </a:t>
            </a:r>
          </a:p>
        </p:txBody>
      </p:sp>
      <p:sp>
        <p:nvSpPr>
          <p:cNvPr id="23" name="AutoShape 11"/>
          <p:cNvSpPr>
            <a:spLocks noChangeArrowheads="1"/>
          </p:cNvSpPr>
          <p:nvPr/>
        </p:nvSpPr>
        <p:spPr bwMode="auto">
          <a:xfrm>
            <a:off x="885825" y="435610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2000" b="1"/>
              <a:t>impaired judgment </a:t>
            </a:r>
          </a:p>
        </p:txBody>
      </p:sp>
      <p:sp>
        <p:nvSpPr>
          <p:cNvPr id="24" name="AutoShape 12"/>
          <p:cNvSpPr>
            <a:spLocks noChangeArrowheads="1"/>
          </p:cNvSpPr>
          <p:nvPr/>
        </p:nvSpPr>
        <p:spPr bwMode="auto">
          <a:xfrm>
            <a:off x="4781550" y="4356100"/>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2000" b="1"/>
              <a:t>fatigue </a:t>
            </a:r>
          </a:p>
        </p:txBody>
      </p:sp>
      <p:sp>
        <p:nvSpPr>
          <p:cNvPr id="25" name="AutoShape 13"/>
          <p:cNvSpPr>
            <a:spLocks noChangeArrowheads="1"/>
          </p:cNvSpPr>
          <p:nvPr/>
        </p:nvSpPr>
        <p:spPr bwMode="auto">
          <a:xfrm>
            <a:off x="885825" y="515302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2000" b="1"/>
              <a:t>nausea </a:t>
            </a:r>
          </a:p>
        </p:txBody>
      </p:sp>
      <p:sp>
        <p:nvSpPr>
          <p:cNvPr id="26" name="AutoShape 14"/>
          <p:cNvSpPr>
            <a:spLocks noChangeArrowheads="1"/>
          </p:cNvSpPr>
          <p:nvPr/>
        </p:nvSpPr>
        <p:spPr bwMode="auto">
          <a:xfrm>
            <a:off x="4781550" y="5153025"/>
            <a:ext cx="3762375" cy="590550"/>
          </a:xfrm>
          <a:prstGeom prst="roundRect">
            <a:avLst>
              <a:gd name="adj" fmla="val 0"/>
            </a:avLst>
          </a:prstGeom>
          <a:solidFill>
            <a:srgbClr val="FCF3CC"/>
          </a:solidFill>
          <a:ln w="9525">
            <a:solidFill>
              <a:schemeClr val="tx1"/>
            </a:solidFill>
            <a:round/>
            <a:headEnd/>
            <a:tailEnd/>
          </a:ln>
        </p:spPr>
        <p:txBody>
          <a:bodyPr anchor="ctr">
            <a:prstTxWarp prst="textNoShape">
              <a:avLst/>
            </a:prstTxWarp>
          </a:bodyPr>
          <a:lstStyle/>
          <a:p>
            <a:pPr algn="ctr"/>
            <a:r>
              <a:rPr lang="en-US" sz="2000" b="1"/>
              <a:t>lack of coordination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Steroids</a:t>
            </a:r>
            <a:endParaRPr lang="en-US" dirty="0"/>
          </a:p>
        </p:txBody>
      </p:sp>
      <p:sp>
        <p:nvSpPr>
          <p:cNvPr id="3" name="Content Placeholder 2"/>
          <p:cNvSpPr>
            <a:spLocks noGrp="1"/>
          </p:cNvSpPr>
          <p:nvPr>
            <p:ph sz="half" idx="1"/>
          </p:nvPr>
        </p:nvSpPr>
        <p:spPr/>
        <p:txBody>
          <a:bodyPr/>
          <a:lstStyle/>
          <a:p>
            <a:r>
              <a:rPr lang="en-US" dirty="0" smtClean="0"/>
              <a:t>Synthetic substances similar to male sex hormones</a:t>
            </a:r>
          </a:p>
          <a:p>
            <a:r>
              <a:rPr lang="en-US" i="1" dirty="0" smtClean="0">
                <a:solidFill>
                  <a:srgbClr val="FF0000"/>
                </a:solidFill>
              </a:rPr>
              <a:t>Anabolic</a:t>
            </a:r>
            <a:r>
              <a:rPr lang="en-US" dirty="0" smtClean="0"/>
              <a:t> – muscle building</a:t>
            </a:r>
          </a:p>
          <a:p>
            <a:r>
              <a:rPr lang="en-US" i="1" dirty="0" smtClean="0">
                <a:solidFill>
                  <a:srgbClr val="FF0000"/>
                </a:solidFill>
              </a:rPr>
              <a:t>Androgenic</a:t>
            </a:r>
            <a:r>
              <a:rPr lang="en-US" dirty="0" smtClean="0"/>
              <a:t> – increased male characteristics</a:t>
            </a:r>
          </a:p>
          <a:p>
            <a:r>
              <a:rPr lang="en-US" dirty="0" smtClean="0"/>
              <a:t>Any nonmedical use of steroids is illegal  </a:t>
            </a:r>
            <a:endParaRPr lang="en-US" dirty="0"/>
          </a:p>
        </p:txBody>
      </p:sp>
      <p:pic>
        <p:nvPicPr>
          <p:cNvPr id="5" name="SteroidsNegative Side Effects - YouTube.mp4">
            <a:hlinkClick r:id="" action="ppaction://media"/>
          </p:cNvPr>
          <p:cNvPicPr/>
          <p:nvPr>
            <p:ph sz="half" idx="2"/>
            <a:videoFile r:link="rId1"/>
          </p:nvPr>
        </p:nvPicPr>
        <p:blipFill>
          <a:blip r:embed="rId3"/>
          <a:stretch>
            <a:fillRect/>
          </a:stretch>
        </p:blipFill>
        <p:spPr>
          <a:xfrm>
            <a:off x="4648200" y="1920085"/>
            <a:ext cx="4038600" cy="443484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610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Consequences of Steroid Use</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7" name="Picture 5" descr="10 boxes"/>
          <p:cNvPicPr>
            <a:picLocks noChangeAspect="1" noChangeArrowheads="1"/>
          </p:cNvPicPr>
          <p:nvPr/>
        </p:nvPicPr>
        <p:blipFill>
          <a:blip r:embed="rId2"/>
          <a:srcRect/>
          <a:stretch>
            <a:fillRect/>
          </a:stretch>
        </p:blipFill>
        <p:spPr bwMode="auto">
          <a:xfrm>
            <a:off x="660400" y="1712913"/>
            <a:ext cx="8132763" cy="4506912"/>
          </a:xfrm>
          <a:prstGeom prst="rect">
            <a:avLst/>
          </a:prstGeom>
          <a:noFill/>
          <a:ln w="9525">
            <a:noFill/>
            <a:miter lim="800000"/>
            <a:headEnd/>
            <a:tailEnd/>
          </a:ln>
        </p:spPr>
      </p:pic>
      <p:sp>
        <p:nvSpPr>
          <p:cNvPr id="8" name="Rectangle 6"/>
          <p:cNvSpPr>
            <a:spLocks noChangeArrowheads="1"/>
          </p:cNvSpPr>
          <p:nvPr/>
        </p:nvSpPr>
        <p:spPr bwMode="auto">
          <a:xfrm>
            <a:off x="884238" y="1884363"/>
            <a:ext cx="7578725" cy="457200"/>
          </a:xfrm>
          <a:prstGeom prst="rect">
            <a:avLst/>
          </a:prstGeom>
          <a:noFill/>
          <a:ln w="9525">
            <a:noFill/>
            <a:miter lim="800000"/>
            <a:headEnd/>
            <a:tailEnd/>
          </a:ln>
        </p:spPr>
        <p:txBody>
          <a:bodyPr anchor="ctr">
            <a:prstTxWarp prst="textNoShape">
              <a:avLst/>
            </a:prstTxWarp>
            <a:spAutoFit/>
          </a:bodyPr>
          <a:lstStyle/>
          <a:p>
            <a:pPr algn="ctr"/>
            <a:r>
              <a:rPr lang="en-US" sz="2400" b="1"/>
              <a:t>Side Effects of Steroid Use</a:t>
            </a:r>
            <a:r>
              <a:rPr lang="en-US" sz="2400"/>
              <a:t> </a:t>
            </a:r>
          </a:p>
        </p:txBody>
      </p:sp>
      <p:sp>
        <p:nvSpPr>
          <p:cNvPr id="9" name="Rectangle 7"/>
          <p:cNvSpPr>
            <a:spLocks noChangeArrowheads="1"/>
          </p:cNvSpPr>
          <p:nvPr/>
        </p:nvSpPr>
        <p:spPr bwMode="auto">
          <a:xfrm>
            <a:off x="1062038" y="2541588"/>
            <a:ext cx="3422650" cy="366712"/>
          </a:xfrm>
          <a:prstGeom prst="rect">
            <a:avLst/>
          </a:prstGeom>
          <a:noFill/>
          <a:ln w="9525">
            <a:noFill/>
            <a:miter lim="800000"/>
            <a:headEnd/>
            <a:tailEnd/>
          </a:ln>
        </p:spPr>
        <p:txBody>
          <a:bodyPr anchor="ctr">
            <a:prstTxWarp prst="textNoShape">
              <a:avLst/>
            </a:prstTxWarp>
            <a:spAutoFit/>
          </a:bodyPr>
          <a:lstStyle/>
          <a:p>
            <a:pPr algn="ctr"/>
            <a:r>
              <a:rPr lang="en-US" sz="1800" b="1"/>
              <a:t>weak tendons and ligaments </a:t>
            </a:r>
          </a:p>
        </p:txBody>
      </p:sp>
      <p:sp>
        <p:nvSpPr>
          <p:cNvPr id="10" name="Rectangle 8"/>
          <p:cNvSpPr>
            <a:spLocks noChangeArrowheads="1"/>
          </p:cNvSpPr>
          <p:nvPr/>
        </p:nvSpPr>
        <p:spPr bwMode="auto">
          <a:xfrm>
            <a:off x="1062038" y="3227388"/>
            <a:ext cx="3422650" cy="366712"/>
          </a:xfrm>
          <a:prstGeom prst="rect">
            <a:avLst/>
          </a:prstGeom>
          <a:noFill/>
          <a:ln w="9525">
            <a:noFill/>
            <a:miter lim="800000"/>
            <a:headEnd/>
            <a:tailEnd/>
          </a:ln>
        </p:spPr>
        <p:txBody>
          <a:bodyPr anchor="ctr">
            <a:prstTxWarp prst="textNoShape">
              <a:avLst/>
            </a:prstTxWarp>
            <a:spAutoFit/>
          </a:bodyPr>
          <a:lstStyle/>
          <a:p>
            <a:pPr algn="ctr"/>
            <a:r>
              <a:rPr lang="en-US" sz="1800" b="1"/>
              <a:t>weight gain </a:t>
            </a:r>
          </a:p>
        </p:txBody>
      </p:sp>
      <p:sp>
        <p:nvSpPr>
          <p:cNvPr id="11" name="Rectangle 9"/>
          <p:cNvSpPr>
            <a:spLocks noChangeArrowheads="1"/>
          </p:cNvSpPr>
          <p:nvPr/>
        </p:nvSpPr>
        <p:spPr bwMode="auto">
          <a:xfrm>
            <a:off x="1062038" y="3922713"/>
            <a:ext cx="3422650" cy="366712"/>
          </a:xfrm>
          <a:prstGeom prst="rect">
            <a:avLst/>
          </a:prstGeom>
          <a:noFill/>
          <a:ln w="9525">
            <a:noFill/>
            <a:miter lim="800000"/>
            <a:headEnd/>
            <a:tailEnd/>
          </a:ln>
        </p:spPr>
        <p:txBody>
          <a:bodyPr anchor="ctr">
            <a:prstTxWarp prst="textNoShape">
              <a:avLst/>
            </a:prstTxWarp>
            <a:spAutoFit/>
          </a:bodyPr>
          <a:lstStyle/>
          <a:p>
            <a:pPr algn="ctr"/>
            <a:r>
              <a:rPr lang="en-US" sz="1800" b="1"/>
              <a:t>acne </a:t>
            </a:r>
          </a:p>
        </p:txBody>
      </p:sp>
      <p:sp>
        <p:nvSpPr>
          <p:cNvPr id="12" name="Rectangle 10"/>
          <p:cNvSpPr>
            <a:spLocks noChangeArrowheads="1"/>
          </p:cNvSpPr>
          <p:nvPr/>
        </p:nvSpPr>
        <p:spPr bwMode="auto">
          <a:xfrm>
            <a:off x="1062038" y="4618038"/>
            <a:ext cx="3422650" cy="366712"/>
          </a:xfrm>
          <a:prstGeom prst="rect">
            <a:avLst/>
          </a:prstGeom>
          <a:noFill/>
          <a:ln w="9525">
            <a:noFill/>
            <a:miter lim="800000"/>
            <a:headEnd/>
            <a:tailEnd/>
          </a:ln>
        </p:spPr>
        <p:txBody>
          <a:bodyPr anchor="ctr">
            <a:prstTxWarp prst="textNoShape">
              <a:avLst/>
            </a:prstTxWarp>
            <a:spAutoFit/>
          </a:bodyPr>
          <a:lstStyle/>
          <a:p>
            <a:pPr algn="ctr"/>
            <a:r>
              <a:rPr lang="en-US" sz="1800" b="1"/>
              <a:t>high blood pressure </a:t>
            </a:r>
          </a:p>
        </p:txBody>
      </p:sp>
      <p:sp>
        <p:nvSpPr>
          <p:cNvPr id="13" name="Rectangle 11"/>
          <p:cNvSpPr>
            <a:spLocks noChangeArrowheads="1"/>
          </p:cNvSpPr>
          <p:nvPr/>
        </p:nvSpPr>
        <p:spPr bwMode="auto">
          <a:xfrm>
            <a:off x="1062038" y="5313363"/>
            <a:ext cx="3422650" cy="366712"/>
          </a:xfrm>
          <a:prstGeom prst="rect">
            <a:avLst/>
          </a:prstGeom>
          <a:noFill/>
          <a:ln w="9525">
            <a:noFill/>
            <a:miter lim="800000"/>
            <a:headEnd/>
            <a:tailEnd/>
          </a:ln>
        </p:spPr>
        <p:txBody>
          <a:bodyPr anchor="ctr">
            <a:prstTxWarp prst="textNoShape">
              <a:avLst/>
            </a:prstTxWarp>
            <a:spAutoFit/>
          </a:bodyPr>
          <a:lstStyle/>
          <a:p>
            <a:pPr algn="ctr"/>
            <a:r>
              <a:rPr lang="en-US" sz="1800" b="1"/>
              <a:t>liver and kidney tumors </a:t>
            </a:r>
          </a:p>
        </p:txBody>
      </p:sp>
      <p:sp>
        <p:nvSpPr>
          <p:cNvPr id="14" name="Rectangle 12"/>
          <p:cNvSpPr>
            <a:spLocks noChangeArrowheads="1"/>
          </p:cNvSpPr>
          <p:nvPr/>
        </p:nvSpPr>
        <p:spPr bwMode="auto">
          <a:xfrm>
            <a:off x="4887913" y="2541588"/>
            <a:ext cx="3308350" cy="366712"/>
          </a:xfrm>
          <a:prstGeom prst="rect">
            <a:avLst/>
          </a:prstGeom>
          <a:noFill/>
          <a:ln w="9525">
            <a:noFill/>
            <a:miter lim="800000"/>
            <a:headEnd/>
            <a:tailEnd/>
          </a:ln>
        </p:spPr>
        <p:txBody>
          <a:bodyPr anchor="ctr">
            <a:prstTxWarp prst="textNoShape">
              <a:avLst/>
            </a:prstTxWarp>
            <a:spAutoFit/>
          </a:bodyPr>
          <a:lstStyle/>
          <a:p>
            <a:pPr algn="ctr"/>
            <a:r>
              <a:rPr lang="en-US" sz="1800" b="1"/>
              <a:t>HIV or hepatitis B </a:t>
            </a:r>
          </a:p>
        </p:txBody>
      </p:sp>
      <p:sp>
        <p:nvSpPr>
          <p:cNvPr id="15" name="Rectangle 13"/>
          <p:cNvSpPr>
            <a:spLocks noChangeArrowheads="1"/>
          </p:cNvSpPr>
          <p:nvPr/>
        </p:nvSpPr>
        <p:spPr bwMode="auto">
          <a:xfrm>
            <a:off x="4887913" y="3227388"/>
            <a:ext cx="3308350" cy="366712"/>
          </a:xfrm>
          <a:prstGeom prst="rect">
            <a:avLst/>
          </a:prstGeom>
          <a:noFill/>
          <a:ln w="9525">
            <a:noFill/>
            <a:miter lim="800000"/>
            <a:headEnd/>
            <a:tailEnd/>
          </a:ln>
        </p:spPr>
        <p:txBody>
          <a:bodyPr anchor="ctr">
            <a:prstTxWarp prst="textNoShape">
              <a:avLst/>
            </a:prstTxWarp>
            <a:spAutoFit/>
          </a:bodyPr>
          <a:lstStyle/>
          <a:p>
            <a:pPr algn="ctr"/>
            <a:r>
              <a:rPr lang="en-US" sz="1800" b="1"/>
              <a:t>violent behavior </a:t>
            </a:r>
          </a:p>
        </p:txBody>
      </p:sp>
      <p:sp>
        <p:nvSpPr>
          <p:cNvPr id="16" name="Rectangle 14"/>
          <p:cNvSpPr>
            <a:spLocks noChangeArrowheads="1"/>
          </p:cNvSpPr>
          <p:nvPr/>
        </p:nvSpPr>
        <p:spPr bwMode="auto">
          <a:xfrm>
            <a:off x="4887913" y="3922713"/>
            <a:ext cx="3308350" cy="366712"/>
          </a:xfrm>
          <a:prstGeom prst="rect">
            <a:avLst/>
          </a:prstGeom>
          <a:noFill/>
          <a:ln w="9525">
            <a:noFill/>
            <a:miter lim="800000"/>
            <a:headEnd/>
            <a:tailEnd/>
          </a:ln>
        </p:spPr>
        <p:txBody>
          <a:bodyPr anchor="ctr">
            <a:prstTxWarp prst="textNoShape">
              <a:avLst/>
            </a:prstTxWarp>
            <a:spAutoFit/>
          </a:bodyPr>
          <a:lstStyle/>
          <a:p>
            <a:pPr algn="ctr"/>
            <a:r>
              <a:rPr lang="en-US" sz="1800" b="1"/>
              <a:t>extreme mood swings </a:t>
            </a:r>
          </a:p>
        </p:txBody>
      </p:sp>
      <p:sp>
        <p:nvSpPr>
          <p:cNvPr id="17" name="Rectangle 15"/>
          <p:cNvSpPr>
            <a:spLocks noChangeArrowheads="1"/>
          </p:cNvSpPr>
          <p:nvPr/>
        </p:nvSpPr>
        <p:spPr bwMode="auto">
          <a:xfrm>
            <a:off x="4887913" y="4618038"/>
            <a:ext cx="3308350" cy="366712"/>
          </a:xfrm>
          <a:prstGeom prst="rect">
            <a:avLst/>
          </a:prstGeom>
          <a:noFill/>
          <a:ln w="9525">
            <a:noFill/>
            <a:miter lim="800000"/>
            <a:headEnd/>
            <a:tailEnd/>
          </a:ln>
        </p:spPr>
        <p:txBody>
          <a:bodyPr anchor="ctr">
            <a:prstTxWarp prst="textNoShape">
              <a:avLst/>
            </a:prstTxWarp>
            <a:spAutoFit/>
          </a:bodyPr>
          <a:lstStyle/>
          <a:p>
            <a:pPr algn="ctr"/>
            <a:r>
              <a:rPr lang="en-US" sz="1800" b="1"/>
              <a:t>depression </a:t>
            </a:r>
          </a:p>
        </p:txBody>
      </p:sp>
      <p:sp>
        <p:nvSpPr>
          <p:cNvPr id="18" name="Rectangle 16"/>
          <p:cNvSpPr>
            <a:spLocks noChangeArrowheads="1"/>
          </p:cNvSpPr>
          <p:nvPr/>
        </p:nvSpPr>
        <p:spPr bwMode="auto">
          <a:xfrm>
            <a:off x="4887913" y="5313363"/>
            <a:ext cx="3308350" cy="366712"/>
          </a:xfrm>
          <a:prstGeom prst="rect">
            <a:avLst/>
          </a:prstGeom>
          <a:noFill/>
          <a:ln w="9525">
            <a:noFill/>
            <a:miter lim="800000"/>
            <a:headEnd/>
            <a:tailEnd/>
          </a:ln>
        </p:spPr>
        <p:txBody>
          <a:bodyPr anchor="ctr">
            <a:prstTxWarp prst="textNoShape">
              <a:avLst/>
            </a:prstTxWarp>
            <a:spAutoFit/>
          </a:bodyPr>
          <a:lstStyle/>
          <a:p>
            <a:pPr algn="ctr"/>
            <a:r>
              <a:rPr lang="en-US" sz="1800" b="1"/>
              <a:t>paranoia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txBox="1">
            <a:spLocks noChangeArrowheads="1"/>
          </p:cNvSpPr>
          <p:nvPr/>
        </p:nvSpPr>
        <p:spPr bwMode="auto">
          <a:xfrm>
            <a:off x="573088" y="84756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Consequences of Steroid Use</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4" name="Picture 15" descr="2 boxes lead out of one"/>
          <p:cNvPicPr>
            <a:picLocks noChangeAspect="1" noChangeArrowheads="1"/>
          </p:cNvPicPr>
          <p:nvPr/>
        </p:nvPicPr>
        <p:blipFill>
          <a:blip r:embed="rId2"/>
          <a:srcRect/>
          <a:stretch>
            <a:fillRect/>
          </a:stretch>
        </p:blipFill>
        <p:spPr bwMode="gray">
          <a:xfrm>
            <a:off x="663575" y="2093753"/>
            <a:ext cx="8142288" cy="2781300"/>
          </a:xfrm>
          <a:prstGeom prst="rect">
            <a:avLst/>
          </a:prstGeom>
          <a:noFill/>
          <a:ln w="9525">
            <a:noFill/>
            <a:miter lim="800000"/>
            <a:headEnd/>
            <a:tailEnd/>
          </a:ln>
        </p:spPr>
      </p:pic>
      <p:sp>
        <p:nvSpPr>
          <p:cNvPr id="5" name="Rectangle 16"/>
          <p:cNvSpPr>
            <a:spLocks noChangeArrowheads="1"/>
          </p:cNvSpPr>
          <p:nvPr/>
        </p:nvSpPr>
        <p:spPr bwMode="gray">
          <a:xfrm>
            <a:off x="922338" y="2238215"/>
            <a:ext cx="2325687" cy="946150"/>
          </a:xfrm>
          <a:prstGeom prst="rect">
            <a:avLst/>
          </a:prstGeom>
          <a:noFill/>
          <a:ln w="9525">
            <a:noFill/>
            <a:miter lim="800000"/>
            <a:headEnd/>
            <a:tailEnd/>
          </a:ln>
        </p:spPr>
        <p:txBody>
          <a:bodyPr anchor="ctr">
            <a:prstTxWarp prst="textNoShape">
              <a:avLst/>
            </a:prstTxWarp>
            <a:spAutoFit/>
          </a:bodyPr>
          <a:lstStyle/>
          <a:p>
            <a:r>
              <a:rPr lang="en-US" sz="2800" b="1">
                <a:solidFill>
                  <a:schemeClr val="bg1"/>
                </a:solidFill>
              </a:rPr>
              <a:t>Effects on Males</a:t>
            </a:r>
          </a:p>
        </p:txBody>
      </p:sp>
      <p:sp>
        <p:nvSpPr>
          <p:cNvPr id="6" name="Rectangle 17"/>
          <p:cNvSpPr>
            <a:spLocks noChangeArrowheads="1"/>
          </p:cNvSpPr>
          <p:nvPr/>
        </p:nvSpPr>
        <p:spPr bwMode="gray">
          <a:xfrm>
            <a:off x="3413125" y="2239803"/>
            <a:ext cx="5203825" cy="1006475"/>
          </a:xfrm>
          <a:prstGeom prst="rect">
            <a:avLst/>
          </a:prstGeom>
          <a:noFill/>
          <a:ln w="9525">
            <a:noFill/>
            <a:miter lim="800000"/>
            <a:headEnd/>
            <a:tailEnd/>
          </a:ln>
        </p:spPr>
        <p:txBody>
          <a:bodyPr anchor="ctr">
            <a:prstTxWarp prst="textNoShape">
              <a:avLst/>
            </a:prstTxWarp>
            <a:spAutoFit/>
          </a:bodyPr>
          <a:lstStyle/>
          <a:p>
            <a:r>
              <a:rPr lang="en-US" sz="2000" b="1"/>
              <a:t>Shrinking testicles, reduced sperm count, baldness, development of breasts, increased risk of prostate cancer </a:t>
            </a:r>
          </a:p>
        </p:txBody>
      </p:sp>
      <p:sp>
        <p:nvSpPr>
          <p:cNvPr id="7" name="Rectangle 18"/>
          <p:cNvSpPr>
            <a:spLocks noChangeArrowheads="1"/>
          </p:cNvSpPr>
          <p:nvPr/>
        </p:nvSpPr>
        <p:spPr bwMode="gray">
          <a:xfrm>
            <a:off x="922338" y="3765390"/>
            <a:ext cx="2325687" cy="946150"/>
          </a:xfrm>
          <a:prstGeom prst="rect">
            <a:avLst/>
          </a:prstGeom>
          <a:noFill/>
          <a:ln w="9525">
            <a:noFill/>
            <a:miter lim="800000"/>
            <a:headEnd/>
            <a:tailEnd/>
          </a:ln>
        </p:spPr>
        <p:txBody>
          <a:bodyPr anchor="ctr">
            <a:prstTxWarp prst="textNoShape">
              <a:avLst/>
            </a:prstTxWarp>
            <a:spAutoFit/>
          </a:bodyPr>
          <a:lstStyle/>
          <a:p>
            <a:r>
              <a:rPr lang="en-US" sz="2800" b="1">
                <a:solidFill>
                  <a:schemeClr val="bg1"/>
                </a:solidFill>
              </a:rPr>
              <a:t>Effects on Females</a:t>
            </a:r>
          </a:p>
        </p:txBody>
      </p:sp>
      <p:sp>
        <p:nvSpPr>
          <p:cNvPr id="8" name="Rectangle 19"/>
          <p:cNvSpPr>
            <a:spLocks noChangeArrowheads="1"/>
          </p:cNvSpPr>
          <p:nvPr/>
        </p:nvSpPr>
        <p:spPr bwMode="gray">
          <a:xfrm>
            <a:off x="3413125" y="3836828"/>
            <a:ext cx="5322888" cy="701675"/>
          </a:xfrm>
          <a:prstGeom prst="rect">
            <a:avLst/>
          </a:prstGeom>
          <a:noFill/>
          <a:ln w="9525">
            <a:noFill/>
            <a:miter lim="800000"/>
            <a:headEnd/>
            <a:tailEnd/>
          </a:ln>
        </p:spPr>
        <p:txBody>
          <a:bodyPr anchor="ctr">
            <a:prstTxWarp prst="textNoShape">
              <a:avLst/>
            </a:prstTxWarp>
            <a:spAutoFit/>
          </a:bodyPr>
          <a:lstStyle/>
          <a:p>
            <a:r>
              <a:rPr lang="en-US" sz="2000" b="1"/>
              <a:t>Facial hair, baldness, menstrual cycle changes, a deepened voice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animClr>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subTnLst>
                                    <p:animClr>
                                      <p:cBhvr override="childStyle">
                                        <p:cTn dur="1" fill="hold" display="0" masterRel="nextClick" afterEffect="1"/>
                                        <p:tgtEl>
                                          <p:spTgt spid="8"/>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Health Risks of Drug Use</a:t>
            </a:r>
            <a:endParaRPr lang="en-US" dirty="0"/>
          </a:p>
        </p:txBody>
      </p:sp>
      <p:pic>
        <p:nvPicPr>
          <p:cNvPr id="7" name="Picture 11" descr="CH22"/>
          <p:cNvPicPr>
            <a:picLocks noGrp="1" noChangeAspect="1" noChangeArrowheads="1"/>
          </p:cNvPicPr>
          <p:nvPr>
            <p:ph idx="1"/>
          </p:nvPr>
        </p:nvPicPr>
        <p:blipFill>
          <a:blip r:embed="rId2"/>
          <a:srcRect l="-34570" r="-34570"/>
          <a:stretch>
            <a:fillRect/>
          </a:stretch>
        </p:blipFill>
        <p:spPr>
          <a:xfrm>
            <a:off x="-961171" y="1792686"/>
            <a:ext cx="5578226" cy="4571999"/>
          </a:xfrm>
        </p:spPr>
      </p:pic>
      <p:sp>
        <p:nvSpPr>
          <p:cNvPr id="23" name="TextBox 22"/>
          <p:cNvSpPr txBox="1"/>
          <p:nvPr/>
        </p:nvSpPr>
        <p:spPr>
          <a:xfrm>
            <a:off x="3522864" y="1792685"/>
            <a:ext cx="5402298" cy="1200329"/>
          </a:xfrm>
          <a:prstGeom prst="rect">
            <a:avLst/>
          </a:prstGeom>
          <a:noFill/>
        </p:spPr>
        <p:txBody>
          <a:bodyPr wrap="square" rtlCol="0">
            <a:spAutoFit/>
          </a:bodyPr>
          <a:lstStyle/>
          <a:p>
            <a:r>
              <a:rPr lang="en-US" b="1" dirty="0" smtClean="0">
                <a:solidFill>
                  <a:schemeClr val="accent6"/>
                </a:solidFill>
              </a:rPr>
              <a:t>Substance Abuse</a:t>
            </a:r>
            <a:r>
              <a:rPr lang="en-US" dirty="0" smtClean="0">
                <a:solidFill>
                  <a:schemeClr val="accent6"/>
                </a:solidFill>
              </a:rPr>
              <a:t>:  </a:t>
            </a:r>
            <a:r>
              <a:rPr lang="en-US" dirty="0" smtClean="0"/>
              <a:t>is any unnecessary or improper use of chemical substances for unnecessary or improper use of chemical substances for non-medical purposes.</a:t>
            </a:r>
            <a:endParaRPr lang="en-US" dirty="0"/>
          </a:p>
        </p:txBody>
      </p:sp>
      <p:sp>
        <p:nvSpPr>
          <p:cNvPr id="24" name="TextBox 23"/>
          <p:cNvSpPr txBox="1"/>
          <p:nvPr/>
        </p:nvSpPr>
        <p:spPr>
          <a:xfrm>
            <a:off x="3522864" y="3226285"/>
            <a:ext cx="5402298" cy="1200329"/>
          </a:xfrm>
          <a:prstGeom prst="rect">
            <a:avLst/>
          </a:prstGeom>
          <a:noFill/>
        </p:spPr>
        <p:txBody>
          <a:bodyPr wrap="square" rtlCol="0">
            <a:spAutoFit/>
          </a:bodyPr>
          <a:lstStyle/>
          <a:p>
            <a:r>
              <a:rPr lang="en-US" b="1" dirty="0" smtClean="0">
                <a:solidFill>
                  <a:schemeClr val="accent6"/>
                </a:solidFill>
              </a:rPr>
              <a:t>Illegal Drugs:  </a:t>
            </a:r>
            <a:r>
              <a:rPr lang="en-US" dirty="0" smtClean="0"/>
              <a:t>chemical substances that people of any age may not lawfully manufacture, possess, buy, or sell.  Using illegal drugs is a crime called</a:t>
            </a:r>
            <a:r>
              <a:rPr lang="en-US" b="1" dirty="0" smtClean="0">
                <a:solidFill>
                  <a:schemeClr val="accent6"/>
                </a:solidFill>
              </a:rPr>
              <a:t> illicit drug use.</a:t>
            </a:r>
            <a:endParaRPr lang="en-US" b="1" dirty="0">
              <a:solidFill>
                <a:schemeClr val="accent6"/>
              </a:solidFill>
            </a:endParaRPr>
          </a:p>
        </p:txBody>
      </p:sp>
      <p:sp>
        <p:nvSpPr>
          <p:cNvPr id="25" name="TextBox 24"/>
          <p:cNvSpPr txBox="1"/>
          <p:nvPr/>
        </p:nvSpPr>
        <p:spPr>
          <a:xfrm>
            <a:off x="5046149" y="5388582"/>
            <a:ext cx="1145838" cy="369332"/>
          </a:xfrm>
          <a:prstGeom prst="rect">
            <a:avLst/>
          </a:prstGeom>
          <a:noFill/>
        </p:spPr>
        <p:txBody>
          <a:bodyPr wrap="square" rtlCol="0">
            <a:spAutoFit/>
          </a:bodyPr>
          <a:lstStyle/>
          <a:p>
            <a:endParaRPr lang="en-US" dirty="0"/>
          </a:p>
        </p:txBody>
      </p:sp>
      <p:pic>
        <p:nvPicPr>
          <p:cNvPr id="34" name="Picture 33"/>
          <p:cNvPicPr>
            <a:picLocks noChangeAspect="1"/>
          </p:cNvPicPr>
          <p:nvPr/>
        </p:nvPicPr>
        <p:blipFill>
          <a:blip r:embed="rId3"/>
          <a:stretch>
            <a:fillRect/>
          </a:stretch>
        </p:blipFill>
        <p:spPr>
          <a:xfrm>
            <a:off x="3861848" y="4426614"/>
            <a:ext cx="4556011" cy="20589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Chapter 22</a:t>
            </a:r>
            <a:endParaRPr lang="en-US" dirty="0"/>
          </a:p>
        </p:txBody>
      </p:sp>
      <p:sp>
        <p:nvSpPr>
          <p:cNvPr id="4" name="Text Placeholder 3"/>
          <p:cNvSpPr>
            <a:spLocks noGrp="1"/>
          </p:cNvSpPr>
          <p:nvPr>
            <p:ph type="body" idx="1"/>
          </p:nvPr>
        </p:nvSpPr>
        <p:spPr/>
        <p:txBody>
          <a:bodyPr/>
          <a:lstStyle/>
          <a:p>
            <a:r>
              <a:rPr lang="en-US" dirty="0" smtClean="0"/>
              <a:t>Lesson 3</a:t>
            </a:r>
            <a:endParaRPr lang="en-US" dirty="0"/>
          </a:p>
        </p:txBody>
      </p:sp>
      <p:pic>
        <p:nvPicPr>
          <p:cNvPr id="6" name="Picture 5"/>
          <p:cNvPicPr>
            <a:picLocks noChangeAspect="1"/>
          </p:cNvPicPr>
          <p:nvPr/>
        </p:nvPicPr>
        <p:blipFill>
          <a:blip r:embed="rId2"/>
          <a:stretch>
            <a:fillRect/>
          </a:stretch>
        </p:blipFill>
        <p:spPr>
          <a:xfrm>
            <a:off x="5427793" y="2562769"/>
            <a:ext cx="3406511" cy="3969838"/>
          </a:xfrm>
          <a:prstGeom prst="rect">
            <a:avLst/>
          </a:prstGeom>
        </p:spPr>
      </p:pic>
      <p:pic>
        <p:nvPicPr>
          <p:cNvPr id="8" name="Picture 7"/>
          <p:cNvPicPr>
            <a:picLocks noChangeAspect="1"/>
          </p:cNvPicPr>
          <p:nvPr/>
        </p:nvPicPr>
        <p:blipFill>
          <a:blip r:embed="rId3"/>
          <a:stretch>
            <a:fillRect/>
          </a:stretch>
        </p:blipFill>
        <p:spPr>
          <a:xfrm>
            <a:off x="456854" y="3661971"/>
            <a:ext cx="4716009" cy="2870636"/>
          </a:xfrm>
          <a:prstGeom prst="rect">
            <a:avLst/>
          </a:prstGeom>
        </p:spPr>
      </p:pic>
      <p:sp>
        <p:nvSpPr>
          <p:cNvPr id="9" name="TextBox 8"/>
          <p:cNvSpPr txBox="1"/>
          <p:nvPr/>
        </p:nvSpPr>
        <p:spPr>
          <a:xfrm>
            <a:off x="6951328" y="1698948"/>
            <a:ext cx="184666" cy="369332"/>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4"/>
          <a:stretch>
            <a:fillRect/>
          </a:stretch>
        </p:blipFill>
        <p:spPr>
          <a:xfrm>
            <a:off x="5046328" y="305964"/>
            <a:ext cx="3810000" cy="202154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D24637"/>
                </a:solidFill>
                <a:effectLst/>
                <a:uLnTx/>
                <a:uFillTx/>
                <a:latin typeface="+mj-lt"/>
                <a:ea typeface="+mj-ea"/>
                <a:cs typeface="+mj-cs"/>
              </a:rPr>
              <a:t>Effects of Psychoactive Drugs </a:t>
            </a:r>
            <a:r>
              <a:rPr kumimoji="0" lang="en-US" b="1" i="0" u="none" strike="noStrike" kern="0" cap="none" spc="0" normalizeH="0" baseline="0" noProof="0" dirty="0" smtClean="0">
                <a:ln>
                  <a:noFill/>
                </a:ln>
                <a:solidFill>
                  <a:srgbClr val="D24637"/>
                </a:solidFill>
                <a:effectLst/>
                <a:uLnTx/>
                <a:uFillTx/>
                <a:latin typeface="+mj-lt"/>
                <a:ea typeface="+mj-ea"/>
                <a:cs typeface="+mj-cs"/>
              </a:rPr>
              <a:t>–</a:t>
            </a:r>
            <a:r>
              <a:rPr kumimoji="0" lang="en-US" b="1" i="0" u="none" strike="noStrike" kern="0" cap="none" spc="0" normalizeH="0" baseline="0" noProof="0" dirty="0" smtClean="0">
                <a:ln>
                  <a:noFill/>
                </a:ln>
                <a:solidFill>
                  <a:srgbClr val="0000FF"/>
                </a:solidFill>
                <a:effectLst/>
                <a:uLnTx/>
                <a:uFillTx/>
                <a:latin typeface="+mj-lt"/>
                <a:ea typeface="+mj-ea"/>
                <a:cs typeface="+mj-cs"/>
              </a:rPr>
              <a:t> chemicals</a:t>
            </a:r>
            <a:r>
              <a:rPr kumimoji="0" lang="en-US" b="1" i="0" u="none" strike="noStrike" kern="0" cap="none" spc="0" normalizeH="0" noProof="0" dirty="0" smtClean="0">
                <a:ln>
                  <a:noFill/>
                </a:ln>
                <a:solidFill>
                  <a:srgbClr val="0000FF"/>
                </a:solidFill>
                <a:effectLst/>
                <a:uLnTx/>
                <a:uFillTx/>
                <a:latin typeface="+mj-lt"/>
                <a:ea typeface="+mj-ea"/>
                <a:cs typeface="+mj-cs"/>
              </a:rPr>
              <a:t> that affect the </a:t>
            </a:r>
            <a:r>
              <a:rPr lang="en-US" b="1" kern="0" dirty="0" smtClean="0">
                <a:solidFill>
                  <a:srgbClr val="0000FF"/>
                </a:solidFill>
                <a:latin typeface="+mj-lt"/>
                <a:ea typeface="+mj-ea"/>
                <a:cs typeface="+mj-cs"/>
              </a:rPr>
              <a:t>central nervous system and alter activity in the brain.</a:t>
            </a:r>
            <a:endParaRPr kumimoji="0" lang="en-US" b="1" i="0" u="none" strike="noStrike" kern="0" cap="none" spc="0" normalizeH="0" baseline="0" noProof="0" dirty="0">
              <a:ln>
                <a:noFill/>
              </a:ln>
              <a:solidFill>
                <a:srgbClr val="0000FF"/>
              </a:solidFill>
              <a:effectLst/>
              <a:uLnTx/>
              <a:uFillTx/>
              <a:latin typeface="+mj-lt"/>
              <a:ea typeface="+mj-ea"/>
              <a:cs typeface="+mj-cs"/>
            </a:endParaRPr>
          </a:p>
        </p:txBody>
      </p:sp>
      <p:pic>
        <p:nvPicPr>
          <p:cNvPr id="6" name="Picture 10" descr="4 box with room for header"/>
          <p:cNvPicPr>
            <a:picLocks noChangeAspect="1" noChangeArrowheads="1"/>
          </p:cNvPicPr>
          <p:nvPr/>
        </p:nvPicPr>
        <p:blipFill>
          <a:blip r:embed="rId2"/>
          <a:srcRect/>
          <a:stretch>
            <a:fillRect/>
          </a:stretch>
        </p:blipFill>
        <p:spPr bwMode="auto">
          <a:xfrm>
            <a:off x="1042988" y="1801813"/>
            <a:ext cx="7461250" cy="4340225"/>
          </a:xfrm>
          <a:prstGeom prst="rect">
            <a:avLst/>
          </a:prstGeom>
          <a:noFill/>
          <a:ln w="9525">
            <a:noFill/>
            <a:miter lim="800000"/>
            <a:headEnd/>
            <a:tailEnd/>
          </a:ln>
        </p:spPr>
      </p:pic>
      <p:sp>
        <p:nvSpPr>
          <p:cNvPr id="7" name="Rectangle 11"/>
          <p:cNvSpPr>
            <a:spLocks noChangeArrowheads="1"/>
          </p:cNvSpPr>
          <p:nvPr/>
        </p:nvSpPr>
        <p:spPr bwMode="auto">
          <a:xfrm>
            <a:off x="1492250" y="2135188"/>
            <a:ext cx="6473825" cy="457200"/>
          </a:xfrm>
          <a:prstGeom prst="rect">
            <a:avLst/>
          </a:prstGeom>
          <a:noFill/>
          <a:ln w="9525">
            <a:noFill/>
            <a:miter lim="800000"/>
            <a:headEnd/>
            <a:tailEnd/>
          </a:ln>
        </p:spPr>
        <p:txBody>
          <a:bodyPr anchor="ctr">
            <a:prstTxWarp prst="textNoShape">
              <a:avLst/>
            </a:prstTxWarp>
            <a:spAutoFit/>
          </a:bodyPr>
          <a:lstStyle/>
          <a:p>
            <a:pPr algn="ctr"/>
            <a:r>
              <a:rPr lang="en-US" sz="2400" b="1">
                <a:solidFill>
                  <a:srgbClr val="1D5EAB"/>
                </a:solidFill>
              </a:rPr>
              <a:t>Four Main Groups of Psychoactive Drugs </a:t>
            </a:r>
          </a:p>
        </p:txBody>
      </p:sp>
      <p:sp>
        <p:nvSpPr>
          <p:cNvPr id="8" name="Rectangle 12"/>
          <p:cNvSpPr>
            <a:spLocks noChangeArrowheads="1"/>
          </p:cNvSpPr>
          <p:nvPr/>
        </p:nvSpPr>
        <p:spPr bwMode="auto">
          <a:xfrm>
            <a:off x="1838325" y="3135313"/>
            <a:ext cx="2609850" cy="457200"/>
          </a:xfrm>
          <a:prstGeom prst="rect">
            <a:avLst/>
          </a:prstGeom>
          <a:noFill/>
          <a:ln w="9525">
            <a:noFill/>
            <a:miter lim="800000"/>
            <a:headEnd/>
            <a:tailEnd/>
          </a:ln>
        </p:spPr>
        <p:txBody>
          <a:bodyPr anchor="ctr">
            <a:prstTxWarp prst="textNoShape">
              <a:avLst/>
            </a:prstTxWarp>
            <a:spAutoFit/>
          </a:bodyPr>
          <a:lstStyle/>
          <a:p>
            <a:pPr algn="ctr"/>
            <a:r>
              <a:rPr lang="en-US" sz="2400" b="1"/>
              <a:t>Stimulants </a:t>
            </a:r>
          </a:p>
        </p:txBody>
      </p:sp>
      <p:sp>
        <p:nvSpPr>
          <p:cNvPr id="9" name="Rectangle 13"/>
          <p:cNvSpPr>
            <a:spLocks noChangeArrowheads="1"/>
          </p:cNvSpPr>
          <p:nvPr/>
        </p:nvSpPr>
        <p:spPr bwMode="auto">
          <a:xfrm>
            <a:off x="4848225" y="3135313"/>
            <a:ext cx="2609850" cy="457200"/>
          </a:xfrm>
          <a:prstGeom prst="rect">
            <a:avLst/>
          </a:prstGeom>
          <a:noFill/>
          <a:ln w="9525">
            <a:noFill/>
            <a:miter lim="800000"/>
            <a:headEnd/>
            <a:tailEnd/>
          </a:ln>
        </p:spPr>
        <p:txBody>
          <a:bodyPr anchor="ctr">
            <a:prstTxWarp prst="textNoShape">
              <a:avLst/>
            </a:prstTxWarp>
            <a:spAutoFit/>
          </a:bodyPr>
          <a:lstStyle/>
          <a:p>
            <a:pPr algn="ctr"/>
            <a:r>
              <a:rPr lang="en-US" sz="2400" b="1"/>
              <a:t>Depressants </a:t>
            </a:r>
          </a:p>
        </p:txBody>
      </p:sp>
      <p:sp>
        <p:nvSpPr>
          <p:cNvPr id="10" name="Rectangle 14"/>
          <p:cNvSpPr>
            <a:spLocks noChangeArrowheads="1"/>
          </p:cNvSpPr>
          <p:nvPr/>
        </p:nvSpPr>
        <p:spPr bwMode="auto">
          <a:xfrm>
            <a:off x="1838325" y="4678363"/>
            <a:ext cx="2609850" cy="457200"/>
          </a:xfrm>
          <a:prstGeom prst="rect">
            <a:avLst/>
          </a:prstGeom>
          <a:noFill/>
          <a:ln w="9525">
            <a:noFill/>
            <a:miter lim="800000"/>
            <a:headEnd/>
            <a:tailEnd/>
          </a:ln>
        </p:spPr>
        <p:txBody>
          <a:bodyPr anchor="ctr">
            <a:prstTxWarp prst="textNoShape">
              <a:avLst/>
            </a:prstTxWarp>
            <a:spAutoFit/>
          </a:bodyPr>
          <a:lstStyle/>
          <a:p>
            <a:pPr algn="ctr"/>
            <a:r>
              <a:rPr lang="en-US" sz="2400" b="1"/>
              <a:t>Opiates </a:t>
            </a:r>
          </a:p>
        </p:txBody>
      </p:sp>
      <p:sp>
        <p:nvSpPr>
          <p:cNvPr id="11" name="Rectangle 15"/>
          <p:cNvSpPr>
            <a:spLocks noChangeArrowheads="1"/>
          </p:cNvSpPr>
          <p:nvPr/>
        </p:nvSpPr>
        <p:spPr bwMode="auto">
          <a:xfrm>
            <a:off x="4848225" y="4678363"/>
            <a:ext cx="2609850" cy="457200"/>
          </a:xfrm>
          <a:prstGeom prst="rect">
            <a:avLst/>
          </a:prstGeom>
          <a:noFill/>
          <a:ln w="9525">
            <a:noFill/>
            <a:miter lim="800000"/>
            <a:headEnd/>
            <a:tailEnd/>
          </a:ln>
        </p:spPr>
        <p:txBody>
          <a:bodyPr anchor="ctr">
            <a:prstTxWarp prst="textNoShape">
              <a:avLst/>
            </a:prstTxWarp>
            <a:spAutoFit/>
          </a:bodyPr>
          <a:lstStyle/>
          <a:p>
            <a:pPr algn="ctr"/>
            <a:r>
              <a:rPr lang="en-US" sz="2400" b="1"/>
              <a:t>Hallucinogens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00"/>
                            </p:stCondLst>
                            <p:childTnLst>
                              <p:par>
                                <p:cTn id="9" presetID="10" presetClass="entr" presetSubtype="0" fill="hold" grpId="0" nodeType="afterEffect">
                                  <p:stCondLst>
                                    <p:cond delay="20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400"/>
                            </p:stCondLst>
                            <p:childTnLst>
                              <p:par>
                                <p:cTn id="13" presetID="10" presetClass="entr" presetSubtype="0" fill="hold" grpId="0" nodeType="after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Club Drugs</a:t>
            </a:r>
            <a:br>
              <a:rPr lang="en-US" dirty="0" smtClean="0"/>
            </a:br>
            <a:r>
              <a:rPr lang="en-US" sz="1556" dirty="0" smtClean="0"/>
              <a:t>Drugs found at concerts, dance clubs, and drug parties, called raves.  Many club drugs are </a:t>
            </a:r>
            <a:r>
              <a:rPr lang="en-US" sz="1556" i="1" dirty="0" smtClean="0">
                <a:solidFill>
                  <a:srgbClr val="FF0000"/>
                </a:solidFill>
              </a:rPr>
              <a:t>designer drugs</a:t>
            </a:r>
            <a:r>
              <a:rPr lang="en-US" sz="1556" dirty="0" smtClean="0"/>
              <a:t>, </a:t>
            </a:r>
            <a:r>
              <a:rPr lang="en-US" sz="1556" i="1" dirty="0" smtClean="0"/>
              <a:t>synthetic drugs that are made to imitate the effects of other drugs</a:t>
            </a:r>
            <a:endParaRPr lang="en-US" sz="1556" i="1" dirty="0"/>
          </a:p>
        </p:txBody>
      </p:sp>
      <p:sp>
        <p:nvSpPr>
          <p:cNvPr id="4" name="Content Placeholder 3"/>
          <p:cNvSpPr>
            <a:spLocks noGrp="1"/>
          </p:cNvSpPr>
          <p:nvPr>
            <p:ph idx="1"/>
          </p:nvPr>
        </p:nvSpPr>
        <p:spPr/>
        <p:txBody>
          <a:bodyPr>
            <a:normAutofit fontScale="62500" lnSpcReduction="20000"/>
          </a:bodyPr>
          <a:lstStyle/>
          <a:p>
            <a:r>
              <a:rPr lang="en-US" dirty="0" smtClean="0">
                <a:solidFill>
                  <a:srgbClr val="FF0000"/>
                </a:solidFill>
              </a:rPr>
              <a:t>Ecstasy</a:t>
            </a:r>
          </a:p>
          <a:p>
            <a:pPr lvl="1"/>
            <a:r>
              <a:rPr lang="en-US" dirty="0" smtClean="0"/>
              <a:t>MDMA</a:t>
            </a:r>
          </a:p>
          <a:p>
            <a:pPr lvl="1"/>
            <a:r>
              <a:rPr lang="en-US" dirty="0" smtClean="0"/>
              <a:t>Both stimulant and hallucinogenic effects		</a:t>
            </a:r>
          </a:p>
          <a:p>
            <a:pPr lvl="1"/>
            <a:endParaRPr lang="en-US" dirty="0" smtClean="0"/>
          </a:p>
          <a:p>
            <a:pPr lvl="1"/>
            <a:r>
              <a:rPr lang="en-US" dirty="0" smtClean="0">
                <a:solidFill>
                  <a:srgbClr val="FF0000"/>
                </a:solidFill>
              </a:rPr>
              <a:t>Rohypnol</a:t>
            </a:r>
          </a:p>
          <a:p>
            <a:pPr lvl="2"/>
            <a:r>
              <a:rPr lang="en-US" dirty="0" smtClean="0"/>
              <a:t>“</a:t>
            </a:r>
            <a:r>
              <a:rPr lang="en-US" dirty="0" err="1" smtClean="0"/>
              <a:t>Roofies</a:t>
            </a:r>
            <a:r>
              <a:rPr lang="en-US" dirty="0" smtClean="0"/>
              <a:t>”</a:t>
            </a:r>
          </a:p>
          <a:p>
            <a:pPr lvl="2"/>
            <a:r>
              <a:rPr lang="en-US" dirty="0" smtClean="0"/>
              <a:t>Colorless, odorless, tasteless drug that slows down the central nervous system</a:t>
            </a:r>
          </a:p>
          <a:p>
            <a:pPr lvl="2"/>
            <a:r>
              <a:rPr lang="en-US" dirty="0" smtClean="0"/>
              <a:t>“date-rape” drug</a:t>
            </a:r>
          </a:p>
          <a:p>
            <a:pPr lvl="2"/>
            <a:endParaRPr lang="en-US" dirty="0" smtClean="0"/>
          </a:p>
          <a:p>
            <a:pPr lvl="2"/>
            <a:r>
              <a:rPr lang="en-US" dirty="0" smtClean="0">
                <a:solidFill>
                  <a:srgbClr val="FF0000"/>
                </a:solidFill>
              </a:rPr>
              <a:t>GHB</a:t>
            </a:r>
          </a:p>
          <a:p>
            <a:pPr lvl="3"/>
            <a:r>
              <a:rPr lang="en-US" dirty="0" smtClean="0"/>
              <a:t>Gamma </a:t>
            </a:r>
            <a:r>
              <a:rPr lang="en-US" dirty="0" err="1" smtClean="0"/>
              <a:t>hydroxybutyric</a:t>
            </a:r>
            <a:r>
              <a:rPr lang="en-US" dirty="0" smtClean="0"/>
              <a:t> acid</a:t>
            </a:r>
          </a:p>
          <a:p>
            <a:pPr lvl="3"/>
            <a:r>
              <a:rPr lang="en-US" dirty="0" smtClean="0"/>
              <a:t>Liquid, powder, tablets, and capsules</a:t>
            </a:r>
          </a:p>
          <a:p>
            <a:pPr lvl="3"/>
            <a:r>
              <a:rPr lang="en-US" dirty="0" smtClean="0"/>
              <a:t>“date-rape”</a:t>
            </a:r>
          </a:p>
          <a:p>
            <a:pPr lvl="3"/>
            <a:endParaRPr lang="en-US" dirty="0" smtClean="0"/>
          </a:p>
          <a:p>
            <a:pPr lvl="3"/>
            <a:r>
              <a:rPr lang="en-US" dirty="0" err="1" smtClean="0">
                <a:solidFill>
                  <a:srgbClr val="FF0000"/>
                </a:solidFill>
              </a:rPr>
              <a:t>Ketamine</a:t>
            </a:r>
            <a:endParaRPr lang="en-US" dirty="0" smtClean="0">
              <a:solidFill>
                <a:srgbClr val="FF0000"/>
              </a:solidFill>
            </a:endParaRPr>
          </a:p>
          <a:p>
            <a:pPr lvl="4"/>
            <a:r>
              <a:rPr lang="en-US" dirty="0" smtClean="0"/>
              <a:t>Anesthetic used to treat animals</a:t>
            </a:r>
          </a:p>
          <a:p>
            <a:pPr lvl="4"/>
            <a:r>
              <a:rPr lang="en-US" dirty="0" smtClean="0"/>
              <a:t>Causes hallucinations and respiratory failure		</a:t>
            </a:r>
          </a:p>
          <a:p>
            <a:pPr lvl="4"/>
            <a:endParaRPr lang="en-US" dirty="0" smtClean="0"/>
          </a:p>
          <a:p>
            <a:pPr lvl="4"/>
            <a:r>
              <a:rPr lang="en-US" dirty="0" smtClean="0">
                <a:solidFill>
                  <a:srgbClr val="FF0000"/>
                </a:solidFill>
              </a:rPr>
              <a:t>Meth</a:t>
            </a:r>
          </a:p>
          <a:p>
            <a:pPr lvl="4"/>
            <a:r>
              <a:rPr lang="en-US" dirty="0" smtClean="0">
                <a:solidFill>
                  <a:srgbClr val="FF0000"/>
                </a:solidFill>
              </a:rPr>
              <a:t>LSD</a:t>
            </a:r>
          </a:p>
        </p:txBody>
      </p:sp>
      <p:pic>
        <p:nvPicPr>
          <p:cNvPr id="5" name="Picture 4"/>
          <p:cNvPicPr>
            <a:picLocks noChangeAspect="1"/>
          </p:cNvPicPr>
          <p:nvPr/>
        </p:nvPicPr>
        <p:blipFill>
          <a:blip r:embed="rId2"/>
          <a:stretch>
            <a:fillRect/>
          </a:stretch>
        </p:blipFill>
        <p:spPr>
          <a:xfrm>
            <a:off x="5629420" y="3831343"/>
            <a:ext cx="2794000" cy="2209361"/>
          </a:xfrm>
          <a:prstGeom prst="rect">
            <a:avLst/>
          </a:prstGeom>
        </p:spPr>
      </p:pic>
      <p:pic>
        <p:nvPicPr>
          <p:cNvPr id="6" name="Picture 5"/>
          <p:cNvPicPr>
            <a:picLocks noChangeAspect="1"/>
          </p:cNvPicPr>
          <p:nvPr/>
        </p:nvPicPr>
        <p:blipFill>
          <a:blip r:embed="rId3"/>
          <a:stretch>
            <a:fillRect/>
          </a:stretch>
        </p:blipFill>
        <p:spPr>
          <a:xfrm>
            <a:off x="6964105" y="1847088"/>
            <a:ext cx="1722695" cy="1744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sp>
        <p:nvSpPr>
          <p:cNvPr id="3"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Effects of Psychoactive Drugs</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4" name="Picture 10" descr="z1"/>
          <p:cNvPicPr>
            <a:picLocks noChangeAspect="1" noChangeArrowheads="1"/>
          </p:cNvPicPr>
          <p:nvPr/>
        </p:nvPicPr>
        <p:blipFill>
          <a:blip r:embed="rId2"/>
          <a:srcRect/>
          <a:stretch>
            <a:fillRect/>
          </a:stretch>
        </p:blipFill>
        <p:spPr bwMode="auto">
          <a:xfrm>
            <a:off x="676275" y="1906588"/>
            <a:ext cx="8180388" cy="344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Methamphetamine</a:t>
            </a:r>
            <a:endParaRPr lang="en-US" dirty="0"/>
          </a:p>
        </p:txBody>
      </p:sp>
      <p:pic>
        <p:nvPicPr>
          <p:cNvPr id="7" name="National Geographic World's Most Dangerous Drug (Meth) 01_06 - YouTube.mp4">
            <a:hlinkClick r:id="" action="ppaction://media"/>
          </p:cNvPr>
          <p:cNvPicPr/>
          <p:nvPr>
            <p:ph idx="1"/>
            <a:videoFile r:link="rId1"/>
          </p:nvPr>
        </p:nvPicPr>
        <p:blipFill>
          <a:blip r:embed="rId3"/>
          <a:stretch>
            <a:fillRect/>
          </a:stretch>
        </p:blipFill>
        <p:spPr>
          <a:xfrm>
            <a:off x="1524000" y="2093653"/>
            <a:ext cx="6096000" cy="369992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2296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8"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Effects of Psychoactive Drugs</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9" name="Picture 4" descr="z2"/>
          <p:cNvPicPr>
            <a:picLocks noChangeAspect="1" noChangeArrowheads="1"/>
          </p:cNvPicPr>
          <p:nvPr/>
        </p:nvPicPr>
        <p:blipFill>
          <a:blip r:embed="rId2"/>
          <a:srcRect/>
          <a:stretch>
            <a:fillRect/>
          </a:stretch>
        </p:blipFill>
        <p:spPr bwMode="auto">
          <a:xfrm>
            <a:off x="676275" y="1906588"/>
            <a:ext cx="8180388" cy="293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4"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Effects of Psychoactive Drugs</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5" name="Picture 5" descr="z3"/>
          <p:cNvPicPr>
            <a:picLocks noChangeAspect="1" noChangeArrowheads="1"/>
          </p:cNvPicPr>
          <p:nvPr/>
        </p:nvPicPr>
        <p:blipFill>
          <a:blip r:embed="rId2"/>
          <a:srcRect/>
          <a:stretch>
            <a:fillRect/>
          </a:stretch>
        </p:blipFill>
        <p:spPr bwMode="auto">
          <a:xfrm>
            <a:off x="676275" y="1906588"/>
            <a:ext cx="8180388"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OxyContin</a:t>
            </a:r>
            <a:endParaRPr lang="en-US" dirty="0"/>
          </a:p>
        </p:txBody>
      </p:sp>
      <p:pic>
        <p:nvPicPr>
          <p:cNvPr id="4" name="OxyContin Addiction (Hillbilly Heroin) - Waismann Method - Part 1 - YouTube.mp4">
            <a:hlinkClick r:id="" action="ppaction://media"/>
          </p:cNvPr>
          <p:cNvPicPr/>
          <p:nvPr>
            <p:ph idx="1"/>
            <a:videoFile r:link="rId1"/>
          </p:nvPr>
        </p:nvPicPr>
        <p:blipFill>
          <a:blip r:embed="rId3"/>
          <a:stretch>
            <a:fillRect/>
          </a:stretch>
        </p:blipFill>
        <p:spPr>
          <a:xfrm>
            <a:off x="1183363" y="2222266"/>
            <a:ext cx="7056880" cy="399719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92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7" name="Subtitle 6"/>
          <p:cNvSpPr>
            <a:spLocks noGrp="1"/>
          </p:cNvSpPr>
          <p:nvPr>
            <p:ph type="subTitle" idx="1"/>
          </p:nvPr>
        </p:nvSpPr>
        <p:spPr/>
        <p:txBody>
          <a:bodyPr/>
          <a:lstStyle/>
          <a:p>
            <a:endParaRPr lang="en-US"/>
          </a:p>
        </p:txBody>
      </p:sp>
      <p:sp>
        <p:nvSpPr>
          <p:cNvPr id="4"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Effects of Psychoactive Drugs</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5" name="Picture 5" descr="z4"/>
          <p:cNvPicPr>
            <a:picLocks noChangeAspect="1" noChangeArrowheads="1"/>
          </p:cNvPicPr>
          <p:nvPr/>
        </p:nvPicPr>
        <p:blipFill>
          <a:blip r:embed="rId2"/>
          <a:srcRect/>
          <a:stretch>
            <a:fillRect/>
          </a:stretch>
        </p:blipFill>
        <p:spPr bwMode="auto">
          <a:xfrm>
            <a:off x="676275" y="1906588"/>
            <a:ext cx="8180388" cy="417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Chapter 22</a:t>
            </a:r>
            <a:endParaRPr lang="en-US" dirty="0"/>
          </a:p>
        </p:txBody>
      </p:sp>
      <p:sp>
        <p:nvSpPr>
          <p:cNvPr id="6" name="Text Placeholder 5"/>
          <p:cNvSpPr>
            <a:spLocks noGrp="1"/>
          </p:cNvSpPr>
          <p:nvPr>
            <p:ph type="body" idx="1"/>
          </p:nvPr>
        </p:nvSpPr>
        <p:spPr/>
        <p:txBody>
          <a:bodyPr/>
          <a:lstStyle/>
          <a:p>
            <a:r>
              <a:rPr lang="en-US" dirty="0" smtClean="0"/>
              <a:t>Lesson 4</a:t>
            </a:r>
          </a:p>
          <a:p>
            <a:endParaRPr lang="en-US" dirty="0" smtClean="0"/>
          </a:p>
          <a:p>
            <a:r>
              <a:rPr lang="en-US" dirty="0" smtClean="0"/>
              <a:t>“Living Drug-Free”</a:t>
            </a:r>
            <a:endParaRPr lang="en-US" dirty="0"/>
          </a:p>
        </p:txBody>
      </p:sp>
      <p:pic>
        <p:nvPicPr>
          <p:cNvPr id="7" name="Picture 6"/>
          <p:cNvPicPr>
            <a:picLocks noChangeAspect="1"/>
          </p:cNvPicPr>
          <p:nvPr/>
        </p:nvPicPr>
        <p:blipFill>
          <a:blip r:embed="rId2"/>
          <a:stretch>
            <a:fillRect/>
          </a:stretch>
        </p:blipFill>
        <p:spPr>
          <a:xfrm>
            <a:off x="4850926" y="287848"/>
            <a:ext cx="3845403" cy="2391344"/>
          </a:xfrm>
          <a:prstGeom prst="rect">
            <a:avLst/>
          </a:prstGeom>
        </p:spPr>
      </p:pic>
      <p:pic>
        <p:nvPicPr>
          <p:cNvPr id="8" name="Picture 7"/>
          <p:cNvPicPr>
            <a:picLocks noChangeAspect="1"/>
          </p:cNvPicPr>
          <p:nvPr/>
        </p:nvPicPr>
        <p:blipFill>
          <a:blip r:embed="rId3"/>
          <a:stretch>
            <a:fillRect/>
          </a:stretch>
        </p:blipFill>
        <p:spPr>
          <a:xfrm>
            <a:off x="4251282" y="3052326"/>
            <a:ext cx="3492500" cy="2324100"/>
          </a:xfrm>
          <a:prstGeom prst="rect">
            <a:avLst/>
          </a:prstGeom>
        </p:spPr>
      </p:pic>
      <p:pic>
        <p:nvPicPr>
          <p:cNvPr id="9" name="Picture 8"/>
          <p:cNvPicPr>
            <a:picLocks noChangeAspect="1"/>
          </p:cNvPicPr>
          <p:nvPr/>
        </p:nvPicPr>
        <p:blipFill>
          <a:blip r:embed="rId4"/>
          <a:stretch>
            <a:fillRect/>
          </a:stretch>
        </p:blipFill>
        <p:spPr>
          <a:xfrm>
            <a:off x="894822" y="4214376"/>
            <a:ext cx="2844800" cy="229739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D24637"/>
                </a:solidFill>
                <a:effectLst/>
                <a:uLnTx/>
                <a:uFillTx/>
                <a:latin typeface="+mj-lt"/>
                <a:ea typeface="+mj-ea"/>
                <a:cs typeface="+mj-cs"/>
              </a:rPr>
              <a:t>Substance Abuse</a:t>
            </a:r>
            <a:endParaRPr kumimoji="0" lang="en-US" sz="2800" b="1" i="0" u="none" strike="noStrike" kern="0" cap="none" spc="0" normalizeH="0" baseline="0" noProof="0">
              <a:ln>
                <a:noFill/>
              </a:ln>
              <a:solidFill>
                <a:srgbClr val="D24637"/>
              </a:solidFill>
              <a:effectLst/>
              <a:uLnTx/>
              <a:uFillTx/>
              <a:latin typeface="+mj-lt"/>
              <a:ea typeface="+mj-ea"/>
              <a:cs typeface="+mj-cs"/>
            </a:endParaRPr>
          </a:p>
        </p:txBody>
      </p:sp>
      <p:pic>
        <p:nvPicPr>
          <p:cNvPr id="7" name="Picture 10" descr="4 box out of 1"/>
          <p:cNvPicPr>
            <a:picLocks noChangeAspect="1" noChangeArrowheads="1"/>
          </p:cNvPicPr>
          <p:nvPr/>
        </p:nvPicPr>
        <p:blipFill>
          <a:blip r:embed="rId2"/>
          <a:srcRect/>
          <a:stretch>
            <a:fillRect/>
          </a:stretch>
        </p:blipFill>
        <p:spPr bwMode="auto">
          <a:xfrm>
            <a:off x="749300" y="1592263"/>
            <a:ext cx="7937500" cy="4518025"/>
          </a:xfrm>
          <a:prstGeom prst="rect">
            <a:avLst/>
          </a:prstGeom>
          <a:noFill/>
          <a:ln w="9525">
            <a:noFill/>
            <a:miter lim="800000"/>
            <a:headEnd/>
            <a:tailEnd/>
          </a:ln>
        </p:spPr>
      </p:pic>
      <p:sp>
        <p:nvSpPr>
          <p:cNvPr id="8" name="Rectangle 11"/>
          <p:cNvSpPr>
            <a:spLocks noChangeArrowheads="1"/>
          </p:cNvSpPr>
          <p:nvPr/>
        </p:nvSpPr>
        <p:spPr bwMode="auto">
          <a:xfrm>
            <a:off x="920750" y="3249613"/>
            <a:ext cx="3044825" cy="946150"/>
          </a:xfrm>
          <a:prstGeom prst="rect">
            <a:avLst/>
          </a:prstGeom>
          <a:noFill/>
          <a:ln w="9525">
            <a:noFill/>
            <a:miter lim="800000"/>
            <a:headEnd/>
            <a:tailEnd/>
          </a:ln>
        </p:spPr>
        <p:txBody>
          <a:bodyPr anchor="ctr">
            <a:prstTxWarp prst="textNoShape">
              <a:avLst/>
            </a:prstTxWarp>
            <a:spAutoFit/>
          </a:bodyPr>
          <a:lstStyle/>
          <a:p>
            <a:r>
              <a:rPr lang="en-US" sz="2800" b="1"/>
              <a:t>Substance abuse includes: </a:t>
            </a:r>
          </a:p>
        </p:txBody>
      </p:sp>
      <p:sp>
        <p:nvSpPr>
          <p:cNvPr id="9" name="Rectangle 12"/>
          <p:cNvSpPr>
            <a:spLocks noChangeArrowheads="1"/>
          </p:cNvSpPr>
          <p:nvPr/>
        </p:nvSpPr>
        <p:spPr bwMode="auto">
          <a:xfrm>
            <a:off x="5938838" y="1657350"/>
            <a:ext cx="2641600" cy="822325"/>
          </a:xfrm>
          <a:prstGeom prst="rect">
            <a:avLst/>
          </a:prstGeom>
          <a:noFill/>
          <a:ln w="9525">
            <a:noFill/>
            <a:miter lim="800000"/>
            <a:headEnd/>
            <a:tailEnd/>
          </a:ln>
        </p:spPr>
        <p:txBody>
          <a:bodyPr anchor="ctr">
            <a:prstTxWarp prst="textNoShape">
              <a:avLst/>
            </a:prstTxWarp>
            <a:spAutoFit/>
          </a:bodyPr>
          <a:lstStyle/>
          <a:p>
            <a:r>
              <a:rPr lang="en-US" sz="2400" b="1">
                <a:solidFill>
                  <a:schemeClr val="bg1"/>
                </a:solidFill>
              </a:rPr>
              <a:t>Overuse of a drug</a:t>
            </a:r>
            <a:r>
              <a:rPr lang="en-US" sz="2400">
                <a:solidFill>
                  <a:schemeClr val="bg1"/>
                </a:solidFill>
              </a:rPr>
              <a:t> </a:t>
            </a:r>
          </a:p>
        </p:txBody>
      </p:sp>
      <p:sp>
        <p:nvSpPr>
          <p:cNvPr id="10" name="Rectangle 13"/>
          <p:cNvSpPr>
            <a:spLocks noChangeArrowheads="1"/>
          </p:cNvSpPr>
          <p:nvPr/>
        </p:nvSpPr>
        <p:spPr bwMode="auto">
          <a:xfrm>
            <a:off x="5938838" y="2801938"/>
            <a:ext cx="2451100" cy="822325"/>
          </a:xfrm>
          <a:prstGeom prst="rect">
            <a:avLst/>
          </a:prstGeom>
          <a:noFill/>
          <a:ln w="9525">
            <a:noFill/>
            <a:miter lim="800000"/>
            <a:headEnd/>
            <a:tailEnd/>
          </a:ln>
        </p:spPr>
        <p:txBody>
          <a:bodyPr anchor="ctr">
            <a:prstTxWarp prst="textNoShape">
              <a:avLst/>
            </a:prstTxWarp>
            <a:spAutoFit/>
          </a:bodyPr>
          <a:lstStyle/>
          <a:p>
            <a:r>
              <a:rPr lang="en-US" sz="2400" b="1">
                <a:solidFill>
                  <a:schemeClr val="bg1"/>
                </a:solidFill>
              </a:rPr>
              <a:t>Multiple use of a drug</a:t>
            </a:r>
            <a:r>
              <a:rPr lang="en-US" sz="2400">
                <a:solidFill>
                  <a:schemeClr val="bg1"/>
                </a:solidFill>
              </a:rPr>
              <a:t> </a:t>
            </a:r>
          </a:p>
        </p:txBody>
      </p:sp>
      <p:sp>
        <p:nvSpPr>
          <p:cNvPr id="11" name="Rectangle 14"/>
          <p:cNvSpPr>
            <a:spLocks noChangeArrowheads="1"/>
          </p:cNvSpPr>
          <p:nvPr/>
        </p:nvSpPr>
        <p:spPr bwMode="auto">
          <a:xfrm>
            <a:off x="5938838" y="4027488"/>
            <a:ext cx="2641600" cy="822325"/>
          </a:xfrm>
          <a:prstGeom prst="rect">
            <a:avLst/>
          </a:prstGeom>
          <a:noFill/>
          <a:ln w="9525">
            <a:noFill/>
            <a:miter lim="800000"/>
            <a:headEnd/>
            <a:tailEnd/>
          </a:ln>
        </p:spPr>
        <p:txBody>
          <a:bodyPr anchor="ctr">
            <a:prstTxWarp prst="textNoShape">
              <a:avLst/>
            </a:prstTxWarp>
            <a:spAutoFit/>
          </a:bodyPr>
          <a:lstStyle/>
          <a:p>
            <a:r>
              <a:rPr lang="en-US" sz="2400" b="1">
                <a:solidFill>
                  <a:schemeClr val="bg1"/>
                </a:solidFill>
              </a:rPr>
              <a:t>Use of an illegal drug</a:t>
            </a:r>
            <a:r>
              <a:rPr lang="en-US" sz="2400">
                <a:solidFill>
                  <a:schemeClr val="bg1"/>
                </a:solidFill>
              </a:rPr>
              <a:t> </a:t>
            </a:r>
          </a:p>
        </p:txBody>
      </p:sp>
      <p:sp>
        <p:nvSpPr>
          <p:cNvPr id="12" name="Rectangle 15"/>
          <p:cNvSpPr>
            <a:spLocks noChangeArrowheads="1"/>
          </p:cNvSpPr>
          <p:nvPr/>
        </p:nvSpPr>
        <p:spPr bwMode="auto">
          <a:xfrm>
            <a:off x="5938838" y="5151438"/>
            <a:ext cx="2641600" cy="822325"/>
          </a:xfrm>
          <a:prstGeom prst="rect">
            <a:avLst/>
          </a:prstGeom>
          <a:noFill/>
          <a:ln w="9525">
            <a:noFill/>
            <a:miter lim="800000"/>
            <a:headEnd/>
            <a:tailEnd/>
          </a:ln>
        </p:spPr>
        <p:txBody>
          <a:bodyPr anchor="ctr">
            <a:prstTxWarp prst="textNoShape">
              <a:avLst/>
            </a:prstTxWarp>
            <a:spAutoFit/>
          </a:bodyPr>
          <a:lstStyle/>
          <a:p>
            <a:r>
              <a:rPr lang="en-US" sz="2400" b="1">
                <a:solidFill>
                  <a:schemeClr val="bg1"/>
                </a:solidFill>
              </a:rPr>
              <a:t>Use of a drug with alcohol</a:t>
            </a:r>
            <a:r>
              <a:rPr lang="en-US" sz="2400">
                <a:solidFill>
                  <a:schemeClr val="bg1"/>
                </a:solidFill>
              </a:rPr>
              <a:t> </a:t>
            </a:r>
          </a:p>
        </p:txBody>
      </p:sp>
      <p:sp>
        <p:nvSpPr>
          <p:cNvPr id="16" name="Title 15"/>
          <p:cNvSpPr>
            <a:spLocks noGrp="1"/>
          </p:cNvSpPr>
          <p:nvPr>
            <p:ph type="title"/>
          </p:nvPr>
        </p:nvSpPr>
        <p:spPr/>
        <p:txBody>
          <a:bodyPr/>
          <a:lstStyle/>
          <a:p>
            <a:endParaRPr lang="en-US"/>
          </a:p>
        </p:txBody>
      </p:sp>
      <p:sp>
        <p:nvSpPr>
          <p:cNvPr id="17" name="Text Placeholder 16"/>
          <p:cNvSpPr>
            <a:spLocks noGrp="1"/>
          </p:cNvSpPr>
          <p:nvPr>
            <p:ph type="body"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strVal val="#ppt_w*0.7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animEffect transition="in" filter="fade">
                                      <p:cBhvr>
                                        <p:cTn id="9" dur="500"/>
                                        <p:tgtEl>
                                          <p:spTgt spid="10"/>
                                        </p:tgtEl>
                                      </p:cBhvr>
                                    </p:animEffect>
                                  </p:childTnLst>
                                </p:cTn>
                              </p:par>
                            </p:childTnLst>
                          </p:cTn>
                        </p:par>
                        <p:par>
                          <p:cTn id="10" fill="hold">
                            <p:stCondLst>
                              <p:cond delay="1000"/>
                            </p:stCondLst>
                            <p:childTnLst>
                              <p:par>
                                <p:cTn id="11" presetID="55" presetClass="entr" presetSubtype="0"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strVal val="#ppt_w*0.70"/>
                                          </p:val>
                                        </p:tav>
                                        <p:tav tm="100000">
                                          <p:val>
                                            <p:strVal val="#ppt_w"/>
                                          </p:val>
                                        </p:tav>
                                      </p:tavLst>
                                    </p:anim>
                                    <p:anim calcmode="lin" valueType="num">
                                      <p:cBhvr>
                                        <p:cTn id="14" dur="500" fill="hold"/>
                                        <p:tgtEl>
                                          <p:spTgt spid="11"/>
                                        </p:tgtEl>
                                        <p:attrNameLst>
                                          <p:attrName>ppt_h</p:attrName>
                                        </p:attrNameLst>
                                      </p:cBhvr>
                                      <p:tavLst>
                                        <p:tav tm="0">
                                          <p:val>
                                            <p:strVal val="#ppt_h"/>
                                          </p:val>
                                        </p:tav>
                                        <p:tav tm="100000">
                                          <p:val>
                                            <p:strVal val="#ppt_h"/>
                                          </p:val>
                                        </p:tav>
                                      </p:tavLst>
                                    </p:anim>
                                    <p:animEffect transition="in" filter="fade">
                                      <p:cBhvr>
                                        <p:cTn id="15" dur="500"/>
                                        <p:tgtEl>
                                          <p:spTgt spid="11"/>
                                        </p:tgtEl>
                                      </p:cBhvr>
                                    </p:animEffect>
                                  </p:childTnLst>
                                </p:cTn>
                              </p:par>
                            </p:childTnLst>
                          </p:cTn>
                        </p:par>
                        <p:par>
                          <p:cTn id="16" fill="hold">
                            <p:stCondLst>
                              <p:cond delay="2000"/>
                            </p:stCondLst>
                            <p:childTnLst>
                              <p:par>
                                <p:cTn id="17" presetID="55" presetClass="entr" presetSubtype="0" fill="hold" grpId="0" nodeType="after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strVal val="#ppt_w*0.70"/>
                                          </p:val>
                                        </p:tav>
                                        <p:tav tm="100000">
                                          <p:val>
                                            <p:strVal val="#ppt_w"/>
                                          </p:val>
                                        </p:tav>
                                      </p:tavLst>
                                    </p:anim>
                                    <p:anim calcmode="lin" valueType="num">
                                      <p:cBhvr>
                                        <p:cTn id="20" dur="500" fill="hold"/>
                                        <p:tgtEl>
                                          <p:spTgt spid="12"/>
                                        </p:tgtEl>
                                        <p:attrNameLst>
                                          <p:attrName>ppt_h</p:attrName>
                                        </p:attrNameLst>
                                      </p:cBhvr>
                                      <p:tavLst>
                                        <p:tav tm="0">
                                          <p:val>
                                            <p:strVal val="#ppt_h"/>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Living Drug-Free</a:t>
            </a:r>
            <a:endParaRPr lang="en-US" dirty="0"/>
          </a:p>
        </p:txBody>
      </p:sp>
      <p:sp>
        <p:nvSpPr>
          <p:cNvPr id="6" name="Content Placeholder 5"/>
          <p:cNvSpPr>
            <a:spLocks noGrp="1"/>
          </p:cNvSpPr>
          <p:nvPr>
            <p:ph idx="1"/>
          </p:nvPr>
        </p:nvSpPr>
        <p:spPr/>
        <p:txBody>
          <a:bodyPr/>
          <a:lstStyle/>
          <a:p>
            <a:r>
              <a:rPr lang="en-US" dirty="0" smtClean="0"/>
              <a:t>Protect your health and become a role model to others.  </a:t>
            </a:r>
          </a:p>
          <a:p>
            <a:pPr lvl="1"/>
            <a:r>
              <a:rPr lang="en-US" dirty="0" smtClean="0"/>
              <a:t>Peer pressure can be intense but the saying “everybody’s doing it” is not true.  In fact…</a:t>
            </a:r>
          </a:p>
          <a:p>
            <a:pPr lvl="2"/>
            <a:r>
              <a:rPr lang="en-US" dirty="0" smtClean="0">
                <a:solidFill>
                  <a:srgbClr val="660066"/>
                </a:solidFill>
              </a:rPr>
              <a:t>Almost 62% of high school students have never tried marijuana and more than 90% have never tried cocaine.</a:t>
            </a:r>
          </a:p>
          <a:p>
            <a:pPr lvl="2"/>
            <a:endParaRPr lang="en-US" dirty="0" smtClean="0"/>
          </a:p>
          <a:p>
            <a:pPr lvl="2"/>
            <a:r>
              <a:rPr lang="en-US" dirty="0" smtClean="0"/>
              <a:t>To commit to remaining drug-free, choose friends who share your attitude about drug use, and avoid places where drugs may be available.</a:t>
            </a:r>
          </a:p>
          <a:p>
            <a:pPr lvl="3"/>
            <a:r>
              <a:rPr lang="en-US" dirty="0" smtClean="0"/>
              <a:t>Practice Refusal Skills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Healthy Alternatives</a:t>
            </a:r>
            <a:endParaRPr lang="en-US" dirty="0"/>
          </a:p>
        </p:txBody>
      </p:sp>
      <p:sp>
        <p:nvSpPr>
          <p:cNvPr id="3" name="Content Placeholder 2"/>
          <p:cNvSpPr>
            <a:spLocks noGrp="1"/>
          </p:cNvSpPr>
          <p:nvPr>
            <p:ph idx="1"/>
          </p:nvPr>
        </p:nvSpPr>
        <p:spPr/>
        <p:txBody>
          <a:bodyPr>
            <a:normAutofit/>
          </a:bodyPr>
          <a:lstStyle/>
          <a:p>
            <a:r>
              <a:rPr lang="en-US" dirty="0" smtClean="0"/>
              <a:t>Hobbies                                                                  </a:t>
            </a:r>
          </a:p>
          <a:p>
            <a:r>
              <a:rPr lang="en-US" dirty="0" smtClean="0"/>
              <a:t>Sports</a:t>
            </a:r>
          </a:p>
          <a:p>
            <a:r>
              <a:rPr lang="en-US" dirty="0" smtClean="0"/>
              <a:t>Community Activities</a:t>
            </a:r>
          </a:p>
          <a:p>
            <a:pPr lvl="1"/>
            <a:r>
              <a:rPr lang="en-US" dirty="0" smtClean="0">
                <a:solidFill>
                  <a:srgbClr val="FF6600"/>
                </a:solidFill>
              </a:rPr>
              <a:t>Drug Watches</a:t>
            </a:r>
            <a:r>
              <a:rPr lang="en-US" dirty="0" smtClean="0"/>
              <a:t> –</a:t>
            </a:r>
            <a:r>
              <a:rPr lang="en-US" i="1" dirty="0" smtClean="0"/>
              <a:t> organized community efforts by neighborhood residents to patrol, monitor, report, and otherwise try to stop drug deals and drug abuse.</a:t>
            </a:r>
          </a:p>
          <a:p>
            <a:r>
              <a:rPr lang="en-US" dirty="0" smtClean="0"/>
              <a:t>School Organizations</a:t>
            </a:r>
          </a:p>
          <a:p>
            <a:pPr lvl="1"/>
            <a:r>
              <a:rPr lang="en-US" dirty="0" smtClean="0">
                <a:solidFill>
                  <a:srgbClr val="FF6600"/>
                </a:solidFill>
              </a:rPr>
              <a:t>Drug-Free School Zones </a:t>
            </a:r>
            <a:r>
              <a:rPr lang="en-US" dirty="0" smtClean="0"/>
              <a:t>– </a:t>
            </a:r>
            <a:r>
              <a:rPr lang="en-US" i="1" dirty="0" smtClean="0"/>
              <a:t>areas within 1,ooo-1,500 feet of schools and designated by signs, within which people caught selling drugs receive especially severe penalties.</a:t>
            </a:r>
          </a:p>
          <a:p>
            <a:pPr lvl="2">
              <a:buNone/>
            </a:pPr>
            <a:endParaRPr lang="en-US" dirty="0"/>
          </a:p>
        </p:txBody>
      </p:sp>
      <p:pic>
        <p:nvPicPr>
          <p:cNvPr id="4" name="Picture 3"/>
          <p:cNvPicPr>
            <a:picLocks noChangeAspect="1"/>
          </p:cNvPicPr>
          <p:nvPr/>
        </p:nvPicPr>
        <p:blipFill>
          <a:blip r:embed="rId2"/>
          <a:stretch>
            <a:fillRect/>
          </a:stretch>
        </p:blipFill>
        <p:spPr>
          <a:xfrm>
            <a:off x="5829300" y="704088"/>
            <a:ext cx="2857500" cy="231604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Warning Signs of Drug Use</a:t>
            </a:r>
            <a:endParaRPr lang="en-US" dirty="0"/>
          </a:p>
        </p:txBody>
      </p:sp>
      <p:sp>
        <p:nvSpPr>
          <p:cNvPr id="3" name="Content Placeholder 2"/>
          <p:cNvSpPr>
            <a:spLocks noGrp="1"/>
          </p:cNvSpPr>
          <p:nvPr>
            <p:ph idx="1"/>
          </p:nvPr>
        </p:nvSpPr>
        <p:spPr/>
        <p:txBody>
          <a:bodyPr>
            <a:noAutofit/>
          </a:bodyPr>
          <a:lstStyle/>
          <a:p>
            <a:r>
              <a:rPr lang="en-US" sz="1800" dirty="0" smtClean="0">
                <a:solidFill>
                  <a:srgbClr val="FF6600"/>
                </a:solidFill>
              </a:rPr>
              <a:t>Lies about the drugs he or she is using, constantly talks about drugs</a:t>
            </a:r>
          </a:p>
          <a:p>
            <a:r>
              <a:rPr lang="en-US" sz="1800" dirty="0" smtClean="0"/>
              <a:t>Stops participating in activities that once were an important part of his or her life</a:t>
            </a:r>
          </a:p>
          <a:p>
            <a:r>
              <a:rPr lang="en-US" sz="1800" dirty="0" smtClean="0">
                <a:solidFill>
                  <a:srgbClr val="FF6600"/>
                </a:solidFill>
              </a:rPr>
              <a:t>Changes eating or sleeping habits, shows rapid weight loss</a:t>
            </a:r>
          </a:p>
          <a:p>
            <a:r>
              <a:rPr lang="en-US" sz="1800" dirty="0" smtClean="0"/>
              <a:t>Takes unnecessary risks, participates in unsafe behaviors</a:t>
            </a:r>
          </a:p>
          <a:p>
            <a:r>
              <a:rPr lang="en-US" sz="1800" dirty="0" smtClean="0">
                <a:solidFill>
                  <a:srgbClr val="FF6600"/>
                </a:solidFill>
              </a:rPr>
              <a:t>Gets in trouble with authorities, such as school administrators or police</a:t>
            </a:r>
          </a:p>
          <a:p>
            <a:r>
              <a:rPr lang="en-US" sz="1800" dirty="0" smtClean="0"/>
              <a:t>Seems withdrawn, depressed, tired, and cares less about appearance</a:t>
            </a:r>
          </a:p>
          <a:p>
            <a:r>
              <a:rPr lang="en-US" sz="1800" dirty="0" smtClean="0">
                <a:solidFill>
                  <a:srgbClr val="FF6600"/>
                </a:solidFill>
              </a:rPr>
              <a:t>Has red-rimmed eyes and runny nose not related to colds or allergies</a:t>
            </a:r>
          </a:p>
          <a:p>
            <a:r>
              <a:rPr lang="en-US" sz="1800" dirty="0" smtClean="0"/>
              <a:t>Has blackouts and forgets what he or she did under the influence</a:t>
            </a:r>
          </a:p>
          <a:p>
            <a:r>
              <a:rPr lang="en-US" sz="1800" dirty="0" smtClean="0">
                <a:solidFill>
                  <a:srgbClr val="FF6600"/>
                </a:solidFill>
              </a:rPr>
              <a:t>Has difficulty concentrating</a:t>
            </a:r>
            <a:endParaRPr lang="en-US" sz="1800" dirty="0">
              <a:solidFill>
                <a:srgbClr val="FF6600"/>
              </a:solidFill>
            </a:endParaRPr>
          </a:p>
        </p:txBody>
      </p:sp>
      <p:pic>
        <p:nvPicPr>
          <p:cNvPr id="4" name="Picture 3"/>
          <p:cNvPicPr>
            <a:picLocks noChangeAspect="1"/>
          </p:cNvPicPr>
          <p:nvPr/>
        </p:nvPicPr>
        <p:blipFill>
          <a:blip r:embed="rId2"/>
          <a:stretch>
            <a:fillRect/>
          </a:stretch>
        </p:blipFill>
        <p:spPr>
          <a:xfrm>
            <a:off x="7320492" y="173243"/>
            <a:ext cx="1823508" cy="1762237"/>
          </a:xfrm>
          <a:prstGeom prst="rect">
            <a:avLst/>
          </a:prstGeom>
        </p:spPr>
      </p:pic>
      <p:pic>
        <p:nvPicPr>
          <p:cNvPr id="5" name="Picture 4"/>
          <p:cNvPicPr>
            <a:picLocks noChangeAspect="1"/>
          </p:cNvPicPr>
          <p:nvPr/>
        </p:nvPicPr>
        <p:blipFill>
          <a:blip r:embed="rId3"/>
          <a:stretch>
            <a:fillRect/>
          </a:stretch>
        </p:blipFill>
        <p:spPr>
          <a:xfrm>
            <a:off x="4762799" y="4853522"/>
            <a:ext cx="2857500" cy="200447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                                    </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smtClean="0">
                <a:solidFill>
                  <a:srgbClr val="FF0000"/>
                </a:solidFill>
              </a:rPr>
              <a:t>Rehabilitation</a:t>
            </a:r>
            <a:r>
              <a:rPr lang="en-US" dirty="0" smtClean="0"/>
              <a:t> –</a:t>
            </a:r>
            <a:r>
              <a:rPr lang="en-US" i="1" dirty="0" smtClean="0"/>
              <a:t> the process of medical and psychological treatment for physiological or psychological dependence on a drug or alcohol.</a:t>
            </a:r>
          </a:p>
          <a:p>
            <a:pPr lvl="1"/>
            <a:r>
              <a:rPr lang="en-US" dirty="0" smtClean="0"/>
              <a:t>Most will need family, friends, and counseling to end their addiction.</a:t>
            </a:r>
          </a:p>
          <a:p>
            <a:pPr lvl="1"/>
            <a:endParaRPr lang="en-US" dirty="0" smtClean="0"/>
          </a:p>
          <a:p>
            <a:pPr lvl="1"/>
            <a:r>
              <a:rPr lang="en-US" dirty="0" smtClean="0">
                <a:solidFill>
                  <a:srgbClr val="FF0000"/>
                </a:solidFill>
              </a:rPr>
              <a:t>Outpatient drug-free treatment</a:t>
            </a:r>
          </a:p>
          <a:p>
            <a:pPr lvl="2"/>
            <a:r>
              <a:rPr lang="en-US" i="1" dirty="0" smtClean="0"/>
              <a:t>Usually no medication and use counseling</a:t>
            </a:r>
          </a:p>
          <a:p>
            <a:pPr lvl="1"/>
            <a:r>
              <a:rPr lang="en-US" dirty="0" smtClean="0">
                <a:solidFill>
                  <a:srgbClr val="FF0000"/>
                </a:solidFill>
              </a:rPr>
              <a:t>Short-term treatment</a:t>
            </a:r>
          </a:p>
          <a:p>
            <a:pPr lvl="2"/>
            <a:r>
              <a:rPr lang="en-US" i="1" dirty="0" smtClean="0"/>
              <a:t>Residential therapy, medication therapy, outpatient therapy</a:t>
            </a:r>
          </a:p>
          <a:p>
            <a:pPr lvl="1"/>
            <a:r>
              <a:rPr lang="en-US" dirty="0" smtClean="0">
                <a:solidFill>
                  <a:srgbClr val="FF0000"/>
                </a:solidFill>
              </a:rPr>
              <a:t>Maintenance therapy</a:t>
            </a:r>
          </a:p>
          <a:p>
            <a:pPr lvl="2"/>
            <a:r>
              <a:rPr lang="en-US" i="1" dirty="0" smtClean="0"/>
              <a:t>Intended for heroin addicts, usually includes medication therapy</a:t>
            </a:r>
          </a:p>
          <a:p>
            <a:pPr lvl="1"/>
            <a:r>
              <a:rPr lang="en-US" dirty="0" smtClean="0">
                <a:solidFill>
                  <a:srgbClr val="FF0000"/>
                </a:solidFill>
              </a:rPr>
              <a:t>Therapeutic communities</a:t>
            </a:r>
          </a:p>
          <a:p>
            <a:pPr lvl="2"/>
            <a:r>
              <a:rPr lang="en-US" i="1" dirty="0" smtClean="0"/>
              <a:t>Centers that include highly structured programs that may last 6 to 12 months</a:t>
            </a:r>
          </a:p>
        </p:txBody>
      </p:sp>
      <p:pic>
        <p:nvPicPr>
          <p:cNvPr id="5" name="Picture 4"/>
          <p:cNvPicPr>
            <a:picLocks noChangeAspect="1"/>
          </p:cNvPicPr>
          <p:nvPr/>
        </p:nvPicPr>
        <p:blipFill>
          <a:blip r:embed="rId2"/>
          <a:stretch>
            <a:fillRect/>
          </a:stretch>
        </p:blipFill>
        <p:spPr>
          <a:xfrm>
            <a:off x="3880743" y="335789"/>
            <a:ext cx="4806057" cy="15113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Treatment</a:t>
            </a:r>
            <a:endParaRPr lang="en-US" dirty="0"/>
          </a:p>
        </p:txBody>
      </p:sp>
      <p:pic>
        <p:nvPicPr>
          <p:cNvPr id="4" name="Celebrity Rehab with Dr. Drew Drugs worse than Cancer - YouTube.mp4">
            <a:hlinkClick r:id="" action="ppaction://media"/>
          </p:cNvPr>
          <p:cNvPicPr/>
          <p:nvPr>
            <p:ph idx="1"/>
            <a:videoFile r:link="rId1"/>
          </p:nvPr>
        </p:nvPicPr>
        <p:blipFill>
          <a:blip r:embed="rId3"/>
          <a:stretch>
            <a:fillRect/>
          </a:stretch>
        </p:blipFill>
        <p:spPr>
          <a:xfrm>
            <a:off x="1517019" y="2116940"/>
            <a:ext cx="6297386" cy="400454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85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Factors That Influence Teens </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pic>
        <p:nvPicPr>
          <p:cNvPr id="5" name="Picture 5" descr="GO 6 boxes"/>
          <p:cNvPicPr>
            <a:picLocks noChangeAspect="1" noChangeArrowheads="1"/>
          </p:cNvPicPr>
          <p:nvPr/>
        </p:nvPicPr>
        <p:blipFill>
          <a:blip r:embed="rId2"/>
          <a:srcRect/>
          <a:stretch>
            <a:fillRect/>
          </a:stretch>
        </p:blipFill>
        <p:spPr bwMode="auto">
          <a:xfrm>
            <a:off x="2498725" y="1841500"/>
            <a:ext cx="4411663" cy="4213225"/>
          </a:xfrm>
          <a:prstGeom prst="rect">
            <a:avLst/>
          </a:prstGeom>
          <a:noFill/>
          <a:ln w="9525">
            <a:noFill/>
            <a:miter lim="800000"/>
            <a:headEnd/>
            <a:tailEnd/>
          </a:ln>
        </p:spPr>
      </p:pic>
      <p:sp>
        <p:nvSpPr>
          <p:cNvPr id="6" name="Rectangle 6"/>
          <p:cNvSpPr>
            <a:spLocks noChangeArrowheads="1"/>
          </p:cNvSpPr>
          <p:nvPr/>
        </p:nvSpPr>
        <p:spPr bwMode="auto">
          <a:xfrm>
            <a:off x="2930525" y="2011363"/>
            <a:ext cx="3984625" cy="396875"/>
          </a:xfrm>
          <a:prstGeom prst="rect">
            <a:avLst/>
          </a:prstGeom>
          <a:noFill/>
          <a:ln w="9525">
            <a:noFill/>
            <a:miter lim="800000"/>
            <a:headEnd/>
            <a:tailEnd/>
          </a:ln>
        </p:spPr>
        <p:txBody>
          <a:bodyPr anchor="ctr">
            <a:prstTxWarp prst="textNoShape">
              <a:avLst/>
            </a:prstTxWarp>
            <a:spAutoFit/>
          </a:bodyPr>
          <a:lstStyle/>
          <a:p>
            <a:r>
              <a:rPr lang="en-US" sz="2000" b="1"/>
              <a:t>Peer Pressure </a:t>
            </a:r>
          </a:p>
        </p:txBody>
      </p:sp>
      <p:sp>
        <p:nvSpPr>
          <p:cNvPr id="7" name="Rectangle 7"/>
          <p:cNvSpPr>
            <a:spLocks noChangeArrowheads="1"/>
          </p:cNvSpPr>
          <p:nvPr/>
        </p:nvSpPr>
        <p:spPr bwMode="auto">
          <a:xfrm>
            <a:off x="2930525" y="2687638"/>
            <a:ext cx="3984625" cy="396875"/>
          </a:xfrm>
          <a:prstGeom prst="rect">
            <a:avLst/>
          </a:prstGeom>
          <a:noFill/>
          <a:ln w="9525">
            <a:noFill/>
            <a:miter lim="800000"/>
            <a:headEnd/>
            <a:tailEnd/>
          </a:ln>
        </p:spPr>
        <p:txBody>
          <a:bodyPr anchor="ctr">
            <a:prstTxWarp prst="textNoShape">
              <a:avLst/>
            </a:prstTxWarp>
            <a:spAutoFit/>
          </a:bodyPr>
          <a:lstStyle/>
          <a:p>
            <a:r>
              <a:rPr lang="en-US" sz="2000" b="1"/>
              <a:t>Family Members</a:t>
            </a:r>
          </a:p>
        </p:txBody>
      </p:sp>
      <p:sp>
        <p:nvSpPr>
          <p:cNvPr id="8" name="Rectangle 8"/>
          <p:cNvSpPr>
            <a:spLocks noChangeArrowheads="1"/>
          </p:cNvSpPr>
          <p:nvPr/>
        </p:nvSpPr>
        <p:spPr bwMode="auto">
          <a:xfrm>
            <a:off x="2930525" y="3373438"/>
            <a:ext cx="3984625" cy="396875"/>
          </a:xfrm>
          <a:prstGeom prst="rect">
            <a:avLst/>
          </a:prstGeom>
          <a:noFill/>
          <a:ln w="9525">
            <a:noFill/>
            <a:miter lim="800000"/>
            <a:headEnd/>
            <a:tailEnd/>
          </a:ln>
        </p:spPr>
        <p:txBody>
          <a:bodyPr anchor="ctr">
            <a:prstTxWarp prst="textNoShape">
              <a:avLst/>
            </a:prstTxWarp>
            <a:spAutoFit/>
          </a:bodyPr>
          <a:lstStyle/>
          <a:p>
            <a:r>
              <a:rPr lang="en-US" sz="2000" b="1"/>
              <a:t>Role Models</a:t>
            </a:r>
          </a:p>
        </p:txBody>
      </p:sp>
      <p:sp>
        <p:nvSpPr>
          <p:cNvPr id="9" name="Rectangle 9"/>
          <p:cNvSpPr>
            <a:spLocks noChangeArrowheads="1"/>
          </p:cNvSpPr>
          <p:nvPr/>
        </p:nvSpPr>
        <p:spPr bwMode="auto">
          <a:xfrm>
            <a:off x="2930525" y="4059238"/>
            <a:ext cx="3984625" cy="396875"/>
          </a:xfrm>
          <a:prstGeom prst="rect">
            <a:avLst/>
          </a:prstGeom>
          <a:noFill/>
          <a:ln w="9525">
            <a:noFill/>
            <a:miter lim="800000"/>
            <a:headEnd/>
            <a:tailEnd/>
          </a:ln>
        </p:spPr>
        <p:txBody>
          <a:bodyPr anchor="ctr">
            <a:prstTxWarp prst="textNoShape">
              <a:avLst/>
            </a:prstTxWarp>
            <a:spAutoFit/>
          </a:bodyPr>
          <a:lstStyle/>
          <a:p>
            <a:r>
              <a:rPr lang="en-US" sz="2000" b="1"/>
              <a:t>Media Messages</a:t>
            </a:r>
          </a:p>
        </p:txBody>
      </p:sp>
      <p:sp>
        <p:nvSpPr>
          <p:cNvPr id="10" name="Rectangle 10"/>
          <p:cNvSpPr>
            <a:spLocks noChangeArrowheads="1"/>
          </p:cNvSpPr>
          <p:nvPr/>
        </p:nvSpPr>
        <p:spPr bwMode="auto">
          <a:xfrm>
            <a:off x="2930525" y="4754563"/>
            <a:ext cx="3984625" cy="396875"/>
          </a:xfrm>
          <a:prstGeom prst="rect">
            <a:avLst/>
          </a:prstGeom>
          <a:noFill/>
          <a:ln w="9525">
            <a:noFill/>
            <a:miter lim="800000"/>
            <a:headEnd/>
            <a:tailEnd/>
          </a:ln>
        </p:spPr>
        <p:txBody>
          <a:bodyPr anchor="ctr">
            <a:prstTxWarp prst="textNoShape">
              <a:avLst/>
            </a:prstTxWarp>
            <a:spAutoFit/>
          </a:bodyPr>
          <a:lstStyle/>
          <a:p>
            <a:r>
              <a:rPr lang="en-US" sz="2000" b="1"/>
              <a:t>Perceptions of Drug Behavior</a:t>
            </a:r>
          </a:p>
        </p:txBody>
      </p:sp>
      <p:sp>
        <p:nvSpPr>
          <p:cNvPr id="11" name="Rectangle 11"/>
          <p:cNvSpPr>
            <a:spLocks noChangeArrowheads="1"/>
          </p:cNvSpPr>
          <p:nvPr/>
        </p:nvSpPr>
        <p:spPr bwMode="auto">
          <a:xfrm>
            <a:off x="2930525" y="5421313"/>
            <a:ext cx="3984625" cy="396875"/>
          </a:xfrm>
          <a:prstGeom prst="rect">
            <a:avLst/>
          </a:prstGeom>
          <a:noFill/>
          <a:ln w="9525">
            <a:noFill/>
            <a:miter lim="800000"/>
            <a:headEnd/>
            <a:tailEnd/>
          </a:ln>
        </p:spPr>
        <p:txBody>
          <a:bodyPr anchor="ctr">
            <a:prstTxWarp prst="textNoShape">
              <a:avLst/>
            </a:prstTxWarp>
            <a:spAutoFit/>
          </a:bodyPr>
          <a:lstStyle/>
          <a:p>
            <a:r>
              <a:rPr lang="en-US" sz="2000" b="1"/>
              <a:t>Misleading Information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3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800"/>
                            </p:stCondLst>
                            <p:childTnLst>
                              <p:par>
                                <p:cTn id="9" presetID="22" presetClass="entr" presetSubtype="8" fill="hold" grpId="0" nodeType="afterEffect">
                                  <p:stCondLst>
                                    <p:cond delay="30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600"/>
                            </p:stCondLst>
                            <p:childTnLst>
                              <p:par>
                                <p:cTn id="13" presetID="22" presetClass="entr" presetSubtype="8" fill="hold" grpId="0" nodeType="afterEffect">
                                  <p:stCondLst>
                                    <p:cond delay="30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2400"/>
                            </p:stCondLst>
                            <p:childTnLst>
                              <p:par>
                                <p:cTn id="17" presetID="22" presetClass="entr" presetSubtype="8" fill="hold" grpId="0" nodeType="afterEffect">
                                  <p:stCondLst>
                                    <p:cond delay="30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3200"/>
                            </p:stCondLst>
                            <p:childTnLst>
                              <p:par>
                                <p:cTn id="21" presetID="22" presetClass="entr" presetSubtype="8" fill="hold" grpId="0" nodeType="afterEffect">
                                  <p:stCondLst>
                                    <p:cond delay="3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Drugs Affect Your Health</a:t>
            </a:r>
            <a:endParaRPr lang="en-US" dirty="0"/>
          </a:p>
        </p:txBody>
      </p:sp>
      <p:sp>
        <p:nvSpPr>
          <p:cNvPr id="3" name="Content Placeholder 2"/>
          <p:cNvSpPr>
            <a:spLocks noGrp="1"/>
          </p:cNvSpPr>
          <p:nvPr>
            <p:ph sz="half" idx="1"/>
          </p:nvPr>
        </p:nvSpPr>
        <p:spPr/>
        <p:txBody>
          <a:bodyPr>
            <a:noAutofit/>
          </a:bodyPr>
          <a:lstStyle/>
          <a:p>
            <a:r>
              <a:rPr lang="en-US" sz="1100" b="1" dirty="0" smtClean="0">
                <a:solidFill>
                  <a:srgbClr val="660066"/>
                </a:solidFill>
              </a:rPr>
              <a:t>Overdose</a:t>
            </a:r>
          </a:p>
          <a:p>
            <a:pPr lvl="1"/>
            <a:r>
              <a:rPr lang="en-US" sz="1100" dirty="0" smtClean="0"/>
              <a:t>A strong, sometimes fatal reaction to taking a large amount of a drug.</a:t>
            </a:r>
          </a:p>
          <a:p>
            <a:pPr lvl="1">
              <a:buNone/>
            </a:pPr>
            <a:r>
              <a:rPr lang="en-US" sz="1100" b="1" dirty="0" smtClean="0">
                <a:solidFill>
                  <a:srgbClr val="660066"/>
                </a:solidFill>
              </a:rPr>
              <a:t>Tolerance</a:t>
            </a:r>
          </a:p>
          <a:p>
            <a:pPr lvl="1">
              <a:buNone/>
            </a:pPr>
            <a:r>
              <a:rPr lang="en-US" sz="1100" dirty="0" smtClean="0"/>
              <a:t>	Body becomes accustomed to the drug and causes the user to need more of the drug to achieve the desired affect.</a:t>
            </a:r>
          </a:p>
          <a:p>
            <a:pPr lvl="1">
              <a:buNone/>
            </a:pPr>
            <a:r>
              <a:rPr lang="en-US" sz="1100" b="1" dirty="0" smtClean="0">
                <a:solidFill>
                  <a:srgbClr val="660066"/>
                </a:solidFill>
              </a:rPr>
              <a:t>Psychological Dependence</a:t>
            </a:r>
          </a:p>
          <a:p>
            <a:pPr lvl="1">
              <a:buNone/>
            </a:pPr>
            <a:r>
              <a:rPr lang="en-US" sz="1100" dirty="0" smtClean="0"/>
              <a:t>	Develops over time and causes a person to believe that a drug is needed in order to feel good or to function normally.</a:t>
            </a:r>
          </a:p>
          <a:p>
            <a:pPr lvl="1">
              <a:buNone/>
            </a:pPr>
            <a:r>
              <a:rPr lang="en-US" sz="1100" b="1" dirty="0" smtClean="0">
                <a:solidFill>
                  <a:srgbClr val="660066"/>
                </a:solidFill>
              </a:rPr>
              <a:t>Psychological Dependence</a:t>
            </a:r>
          </a:p>
          <a:p>
            <a:pPr lvl="1">
              <a:buNone/>
            </a:pPr>
            <a:r>
              <a:rPr lang="en-US" sz="1100" dirty="0" smtClean="0"/>
              <a:t>	User develops a chemical need for a drug.  Symptoms of withdrawal occur when the effects of the drug wear off.  Symptoms can include nervousness, insomnia, headaches, vomiting, chills, and cramps.  In some cases, possibly death.</a:t>
            </a:r>
          </a:p>
          <a:p>
            <a:pPr lvl="1">
              <a:buNone/>
            </a:pPr>
            <a:r>
              <a:rPr lang="en-US" sz="1100" b="1" dirty="0" smtClean="0">
                <a:solidFill>
                  <a:srgbClr val="660066"/>
                </a:solidFill>
              </a:rPr>
              <a:t>Addiction </a:t>
            </a:r>
          </a:p>
          <a:p>
            <a:pPr lvl="1">
              <a:buNone/>
            </a:pPr>
            <a:r>
              <a:rPr lang="en-US" sz="1100" dirty="0" smtClean="0"/>
              <a:t>	A psychological or physiological dependence on a drug.  User requires persistent, compulsive use of a substance.			</a:t>
            </a:r>
          </a:p>
          <a:p>
            <a:pPr lvl="1">
              <a:buNone/>
            </a:pPr>
            <a:r>
              <a:rPr lang="en-US" sz="1100" dirty="0" smtClean="0"/>
              <a:t>	</a:t>
            </a:r>
          </a:p>
        </p:txBody>
      </p:sp>
      <p:pic>
        <p:nvPicPr>
          <p:cNvPr id="5" name="Teen Addiction Prevent Alcohol and Drug Abuse (Mental Health Guru) - YouTube.mp4">
            <a:hlinkClick r:id="" action="ppaction://media"/>
          </p:cNvPr>
          <p:cNvPicPr/>
          <p:nvPr>
            <p:ph sz="half" idx="2"/>
            <a:videoFile r:link="rId1"/>
          </p:nvPr>
        </p:nvPicPr>
        <p:blipFill>
          <a:blip r:embed="rId3"/>
          <a:stretch>
            <a:fillRect/>
          </a:stretch>
        </p:blipFill>
        <p:spPr>
          <a:xfrm>
            <a:off x="4648200" y="1920085"/>
            <a:ext cx="4038600" cy="373300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80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Other Effects of Drug Use</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pic>
        <p:nvPicPr>
          <p:cNvPr id="8" name="Picture 10" descr="circle"/>
          <p:cNvPicPr>
            <a:picLocks noChangeAspect="1" noChangeArrowheads="1"/>
          </p:cNvPicPr>
          <p:nvPr/>
        </p:nvPicPr>
        <p:blipFill>
          <a:blip r:embed="rId2"/>
          <a:srcRect/>
          <a:stretch>
            <a:fillRect/>
          </a:stretch>
        </p:blipFill>
        <p:spPr bwMode="auto">
          <a:xfrm>
            <a:off x="2736850" y="2384425"/>
            <a:ext cx="3949700" cy="3090863"/>
          </a:xfrm>
          <a:prstGeom prst="rect">
            <a:avLst/>
          </a:prstGeom>
          <a:noFill/>
          <a:ln w="9525">
            <a:noFill/>
            <a:miter lim="800000"/>
            <a:headEnd/>
            <a:tailEnd/>
          </a:ln>
        </p:spPr>
      </p:pic>
      <p:sp>
        <p:nvSpPr>
          <p:cNvPr id="9" name="Rectangle 11"/>
          <p:cNvSpPr>
            <a:spLocks noChangeArrowheads="1"/>
          </p:cNvSpPr>
          <p:nvPr/>
        </p:nvSpPr>
        <p:spPr bwMode="auto">
          <a:xfrm>
            <a:off x="3584575" y="3530600"/>
            <a:ext cx="2273300" cy="822325"/>
          </a:xfrm>
          <a:prstGeom prst="rect">
            <a:avLst/>
          </a:prstGeom>
          <a:noFill/>
          <a:ln w="9525">
            <a:noFill/>
            <a:miter lim="800000"/>
            <a:headEnd/>
            <a:tailEnd/>
          </a:ln>
        </p:spPr>
        <p:txBody>
          <a:bodyPr anchor="ctr">
            <a:prstTxWarp prst="textNoShape">
              <a:avLst/>
            </a:prstTxWarp>
            <a:spAutoFit/>
          </a:bodyPr>
          <a:lstStyle/>
          <a:p>
            <a:pPr algn="ctr"/>
            <a:r>
              <a:rPr lang="en-US" sz="2400" b="1">
                <a:solidFill>
                  <a:schemeClr val="bg1"/>
                </a:solidFill>
              </a:rPr>
              <a:t>The Addiction Cycle </a:t>
            </a:r>
          </a:p>
        </p:txBody>
      </p:sp>
      <p:sp>
        <p:nvSpPr>
          <p:cNvPr id="10" name="Rectangle 12"/>
          <p:cNvSpPr>
            <a:spLocks noChangeArrowheads="1"/>
          </p:cNvSpPr>
          <p:nvPr/>
        </p:nvSpPr>
        <p:spPr bwMode="auto">
          <a:xfrm>
            <a:off x="2574925" y="1690688"/>
            <a:ext cx="3990975" cy="641350"/>
          </a:xfrm>
          <a:prstGeom prst="rect">
            <a:avLst/>
          </a:prstGeom>
          <a:noFill/>
          <a:ln w="9525">
            <a:noFill/>
            <a:miter lim="800000"/>
            <a:headEnd/>
            <a:tailEnd/>
          </a:ln>
        </p:spPr>
        <p:txBody>
          <a:bodyPr anchor="ctr">
            <a:prstTxWarp prst="textNoShape">
              <a:avLst/>
            </a:prstTxWarp>
            <a:spAutoFit/>
          </a:bodyPr>
          <a:lstStyle/>
          <a:p>
            <a:pPr algn="ctr"/>
            <a:r>
              <a:rPr lang="en-US" sz="1800" b="1"/>
              <a:t>A user takes a drug to experience short-term pleasure. </a:t>
            </a:r>
          </a:p>
        </p:txBody>
      </p:sp>
      <p:sp>
        <p:nvSpPr>
          <p:cNvPr id="11" name="Rectangle 13"/>
          <p:cNvSpPr>
            <a:spLocks noChangeArrowheads="1"/>
          </p:cNvSpPr>
          <p:nvPr/>
        </p:nvSpPr>
        <p:spPr bwMode="auto">
          <a:xfrm>
            <a:off x="6461125" y="4329113"/>
            <a:ext cx="2489200" cy="1647825"/>
          </a:xfrm>
          <a:prstGeom prst="rect">
            <a:avLst/>
          </a:prstGeom>
          <a:noFill/>
          <a:ln w="9525">
            <a:noFill/>
            <a:miter lim="800000"/>
            <a:headEnd/>
            <a:tailEnd/>
          </a:ln>
        </p:spPr>
        <p:txBody>
          <a:bodyPr tIns="0" bIns="0" anchor="ctr">
            <a:prstTxWarp prst="textNoShape">
              <a:avLst/>
            </a:prstTxWarp>
            <a:spAutoFit/>
          </a:bodyPr>
          <a:lstStyle/>
          <a:p>
            <a:r>
              <a:rPr lang="en-US" sz="1800" b="1"/>
              <a:t>As the effects of </a:t>
            </a:r>
            <a:br>
              <a:rPr lang="en-US" sz="1800" b="1"/>
            </a:br>
            <a:r>
              <a:rPr lang="en-US" sz="1800" b="1"/>
              <a:t>the drug wear off, the user then experiences symptoms of withdrawal. </a:t>
            </a:r>
          </a:p>
        </p:txBody>
      </p:sp>
      <p:sp>
        <p:nvSpPr>
          <p:cNvPr id="12" name="Rectangle 14"/>
          <p:cNvSpPr>
            <a:spLocks noChangeArrowheads="1"/>
          </p:cNvSpPr>
          <p:nvPr/>
        </p:nvSpPr>
        <p:spPr bwMode="auto">
          <a:xfrm>
            <a:off x="469900" y="4329113"/>
            <a:ext cx="2565400" cy="1647825"/>
          </a:xfrm>
          <a:prstGeom prst="rect">
            <a:avLst/>
          </a:prstGeom>
          <a:noFill/>
          <a:ln w="9525">
            <a:noFill/>
            <a:miter lim="800000"/>
            <a:headEnd/>
            <a:tailEnd/>
          </a:ln>
        </p:spPr>
        <p:txBody>
          <a:bodyPr tIns="0" bIns="0" anchor="ctr">
            <a:prstTxWarp prst="textNoShape">
              <a:avLst/>
            </a:prstTxWarp>
            <a:spAutoFit/>
          </a:bodyPr>
          <a:lstStyle/>
          <a:p>
            <a:pPr algn="r"/>
            <a:r>
              <a:rPr lang="en-US" sz="1800" b="1"/>
              <a:t>The user takes </a:t>
            </a:r>
            <a:br>
              <a:rPr lang="en-US" sz="1800" b="1"/>
            </a:br>
            <a:r>
              <a:rPr lang="en-US" sz="1800" b="1"/>
              <a:t>the drug again to </a:t>
            </a:r>
            <a:br>
              <a:rPr lang="en-US" sz="1800" b="1"/>
            </a:br>
            <a:r>
              <a:rPr lang="en-US" sz="1800" b="1"/>
              <a:t>relieve withdrawal symptoms and </a:t>
            </a:r>
            <a:br>
              <a:rPr lang="en-US" sz="1800" b="1"/>
            </a:br>
            <a:r>
              <a:rPr lang="en-US" sz="1800" b="1"/>
              <a:t>repeat the feelings of </a:t>
            </a:r>
            <a:br>
              <a:rPr lang="en-US" sz="1800" b="1"/>
            </a:br>
            <a:r>
              <a:rPr lang="en-US" sz="1800" b="1"/>
              <a:t>short-term pleasure.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animClr>
                                      <p:cBhvr override="childStyle">
                                        <p:cTn dur="1" fill="hold" display="0" masterRel="nextClick" afterEffect="1"/>
                                        <p:tgtEl>
                                          <p:spTgt spid="10"/>
                                        </p:tgtEl>
                                        <p:attrNameLst>
                                          <p:attrName>ppt_c</p:attrName>
                                        </p:attrNameLst>
                                      </p:cBhvr>
                                      <p:to>
                                        <a:schemeClr val="bg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subTnLst>
                                    <p:animClr>
                                      <p:cBhvr override="childStyle">
                                        <p:cTn dur="1" fill="hold" display="0" masterRel="nextClick" afterEffect="1"/>
                                        <p:tgtEl>
                                          <p:spTgt spid="11"/>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nimClr>
                                      <p:cBhvr override="childStyle">
                                        <p:cTn dur="1" fill="hold" display="0" masterRel="nextClick" afterEffect="1"/>
                                        <p:tgtEl>
                                          <p:spTgt spid="12"/>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a:p>
        </p:txBody>
      </p:sp>
      <p:sp>
        <p:nvSpPr>
          <p:cNvPr id="18" name="Content Placeholder 17"/>
          <p:cNvSpPr>
            <a:spLocks noGrp="1"/>
          </p:cNvSpPr>
          <p:nvPr>
            <p:ph idx="1"/>
          </p:nvPr>
        </p:nvSpPr>
        <p:spPr/>
        <p:txBody>
          <a:bodyPr/>
          <a:lstStyle/>
          <a:p>
            <a:endParaRPr lang="en-US"/>
          </a:p>
        </p:txBody>
      </p:sp>
      <p:sp>
        <p:nvSpPr>
          <p:cNvPr id="6" name="Rectangle 2"/>
          <p:cNvSpPr txBox="1">
            <a:spLocks noChangeArrowheads="1"/>
          </p:cNvSpPr>
          <p:nvPr/>
        </p:nvSpPr>
        <p:spPr bwMode="auto">
          <a:xfrm>
            <a:off x="573088" y="1019175"/>
            <a:ext cx="8113712" cy="93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1D5EAB"/>
                </a:solidFill>
                <a:effectLst/>
                <a:uLnTx/>
                <a:uFillTx/>
                <a:latin typeface="+mj-lt"/>
                <a:ea typeface="+mj-ea"/>
                <a:cs typeface="+mj-cs"/>
              </a:rPr>
              <a:t>Consequences for the Individual </a:t>
            </a:r>
            <a:endParaRPr kumimoji="0" lang="en-US" sz="2800" b="1" i="0" u="none" strike="noStrike" kern="0" cap="none" spc="0" normalizeH="0" baseline="0" noProof="0">
              <a:ln>
                <a:noFill/>
              </a:ln>
              <a:solidFill>
                <a:srgbClr val="1D5EAB"/>
              </a:solidFill>
              <a:effectLst/>
              <a:uLnTx/>
              <a:uFillTx/>
              <a:latin typeface="+mj-lt"/>
              <a:ea typeface="+mj-ea"/>
              <a:cs typeface="+mj-cs"/>
            </a:endParaRPr>
          </a:p>
        </p:txBody>
      </p:sp>
      <p:pic>
        <p:nvPicPr>
          <p:cNvPr id="7" name="Picture 4" descr="8 box with header"/>
          <p:cNvPicPr>
            <a:picLocks noChangeAspect="1" noChangeArrowheads="1"/>
          </p:cNvPicPr>
          <p:nvPr/>
        </p:nvPicPr>
        <p:blipFill>
          <a:blip r:embed="rId2"/>
          <a:srcRect/>
          <a:stretch>
            <a:fillRect/>
          </a:stretch>
        </p:blipFill>
        <p:spPr bwMode="auto">
          <a:xfrm>
            <a:off x="622300" y="1555750"/>
            <a:ext cx="8180388" cy="4705350"/>
          </a:xfrm>
          <a:prstGeom prst="rect">
            <a:avLst/>
          </a:prstGeom>
          <a:noFill/>
          <a:ln w="9525">
            <a:noFill/>
            <a:miter lim="800000"/>
            <a:headEnd/>
            <a:tailEnd/>
          </a:ln>
        </p:spPr>
      </p:pic>
      <p:sp>
        <p:nvSpPr>
          <p:cNvPr id="8" name="Rectangle 5"/>
          <p:cNvSpPr>
            <a:spLocks noChangeArrowheads="1"/>
          </p:cNvSpPr>
          <p:nvPr/>
        </p:nvSpPr>
        <p:spPr bwMode="auto">
          <a:xfrm>
            <a:off x="1841500" y="1743075"/>
            <a:ext cx="5840413" cy="519113"/>
          </a:xfrm>
          <a:prstGeom prst="rect">
            <a:avLst/>
          </a:prstGeom>
          <a:noFill/>
          <a:ln w="9525">
            <a:noFill/>
            <a:miter lim="800000"/>
            <a:headEnd/>
            <a:tailEnd/>
          </a:ln>
        </p:spPr>
        <p:txBody>
          <a:bodyPr wrap="none" anchor="ctr">
            <a:prstTxWarp prst="textNoShape">
              <a:avLst/>
            </a:prstTxWarp>
            <a:spAutoFit/>
          </a:bodyPr>
          <a:lstStyle/>
          <a:p>
            <a:r>
              <a:rPr lang="en-US" sz="2800" b="1">
                <a:solidFill>
                  <a:schemeClr val="bg1"/>
                </a:solidFill>
              </a:rPr>
              <a:t>Teens who use illegal drugs may </a:t>
            </a:r>
          </a:p>
        </p:txBody>
      </p:sp>
      <p:sp>
        <p:nvSpPr>
          <p:cNvPr id="9" name="Rectangle 6"/>
          <p:cNvSpPr>
            <a:spLocks noChangeArrowheads="1"/>
          </p:cNvSpPr>
          <p:nvPr/>
        </p:nvSpPr>
        <p:spPr bwMode="auto">
          <a:xfrm>
            <a:off x="1200150" y="2419350"/>
            <a:ext cx="3076575" cy="609600"/>
          </a:xfrm>
          <a:prstGeom prst="rect">
            <a:avLst/>
          </a:prstGeom>
          <a:noFill/>
          <a:ln w="9525">
            <a:noFill/>
            <a:miter lim="800000"/>
            <a:headEnd/>
            <a:tailEnd/>
          </a:ln>
        </p:spPr>
        <p:txBody>
          <a:bodyPr tIns="0" bIns="0" anchor="ctr">
            <a:prstTxWarp prst="textNoShape">
              <a:avLst/>
            </a:prstTxWarp>
            <a:spAutoFit/>
          </a:bodyPr>
          <a:lstStyle/>
          <a:p>
            <a:r>
              <a:rPr lang="en-US" sz="2000" b="1"/>
              <a:t>stop pursuing interests and goals.</a:t>
            </a:r>
          </a:p>
        </p:txBody>
      </p:sp>
      <p:sp>
        <p:nvSpPr>
          <p:cNvPr id="10" name="Rectangle 7"/>
          <p:cNvSpPr>
            <a:spLocks noChangeArrowheads="1"/>
          </p:cNvSpPr>
          <p:nvPr/>
        </p:nvSpPr>
        <p:spPr bwMode="auto">
          <a:xfrm>
            <a:off x="1200150" y="3352800"/>
            <a:ext cx="3076575" cy="609600"/>
          </a:xfrm>
          <a:prstGeom prst="rect">
            <a:avLst/>
          </a:prstGeom>
          <a:noFill/>
          <a:ln w="9525">
            <a:noFill/>
            <a:miter lim="800000"/>
            <a:headEnd/>
            <a:tailEnd/>
          </a:ln>
        </p:spPr>
        <p:txBody>
          <a:bodyPr tIns="0" bIns="0" anchor="ctr">
            <a:prstTxWarp prst="textNoShape">
              <a:avLst/>
            </a:prstTxWarp>
            <a:spAutoFit/>
          </a:bodyPr>
          <a:lstStyle/>
          <a:p>
            <a:r>
              <a:rPr lang="en-US" sz="2000" b="1"/>
              <a:t>engage in dangerous behaviors. </a:t>
            </a:r>
          </a:p>
        </p:txBody>
      </p:sp>
      <p:sp>
        <p:nvSpPr>
          <p:cNvPr id="11" name="Rectangle 8"/>
          <p:cNvSpPr>
            <a:spLocks noChangeArrowheads="1"/>
          </p:cNvSpPr>
          <p:nvPr/>
        </p:nvSpPr>
        <p:spPr bwMode="auto">
          <a:xfrm>
            <a:off x="1200150" y="4257675"/>
            <a:ext cx="3076575" cy="609600"/>
          </a:xfrm>
          <a:prstGeom prst="rect">
            <a:avLst/>
          </a:prstGeom>
          <a:noFill/>
          <a:ln w="9525">
            <a:noFill/>
            <a:miter lim="800000"/>
            <a:headEnd/>
            <a:tailEnd/>
          </a:ln>
        </p:spPr>
        <p:txBody>
          <a:bodyPr tIns="0" bIns="0" anchor="ctr">
            <a:prstTxWarp prst="textNoShape">
              <a:avLst/>
            </a:prstTxWarp>
            <a:spAutoFit/>
          </a:bodyPr>
          <a:lstStyle/>
          <a:p>
            <a:r>
              <a:rPr lang="en-US" sz="2000" b="1"/>
              <a:t>engage in sexual activity. </a:t>
            </a:r>
          </a:p>
        </p:txBody>
      </p:sp>
      <p:sp>
        <p:nvSpPr>
          <p:cNvPr id="12" name="Rectangle 9"/>
          <p:cNvSpPr>
            <a:spLocks noChangeArrowheads="1"/>
          </p:cNvSpPr>
          <p:nvPr/>
        </p:nvSpPr>
        <p:spPr bwMode="auto">
          <a:xfrm>
            <a:off x="1200150" y="5324475"/>
            <a:ext cx="3076575" cy="304800"/>
          </a:xfrm>
          <a:prstGeom prst="rect">
            <a:avLst/>
          </a:prstGeom>
          <a:noFill/>
          <a:ln w="9525">
            <a:noFill/>
            <a:miter lim="800000"/>
            <a:headEnd/>
            <a:tailEnd/>
          </a:ln>
        </p:spPr>
        <p:txBody>
          <a:bodyPr tIns="0" bIns="0" anchor="ctr">
            <a:prstTxWarp prst="textNoShape">
              <a:avLst/>
            </a:prstTxWarp>
            <a:spAutoFit/>
          </a:bodyPr>
          <a:lstStyle/>
          <a:p>
            <a:r>
              <a:rPr lang="en-US" sz="2000" b="1"/>
              <a:t>act recklessly. </a:t>
            </a:r>
          </a:p>
        </p:txBody>
      </p:sp>
      <p:sp>
        <p:nvSpPr>
          <p:cNvPr id="13" name="Rectangle 10"/>
          <p:cNvSpPr>
            <a:spLocks noChangeArrowheads="1"/>
          </p:cNvSpPr>
          <p:nvPr/>
        </p:nvSpPr>
        <p:spPr bwMode="auto">
          <a:xfrm>
            <a:off x="5114925" y="2571750"/>
            <a:ext cx="3076575" cy="304800"/>
          </a:xfrm>
          <a:prstGeom prst="rect">
            <a:avLst/>
          </a:prstGeom>
          <a:noFill/>
          <a:ln w="9525">
            <a:noFill/>
            <a:miter lim="800000"/>
            <a:headEnd/>
            <a:tailEnd/>
          </a:ln>
        </p:spPr>
        <p:txBody>
          <a:bodyPr tIns="0" bIns="0" anchor="ctr">
            <a:prstTxWarp prst="textNoShape">
              <a:avLst/>
            </a:prstTxWarp>
            <a:spAutoFit/>
          </a:bodyPr>
          <a:lstStyle/>
          <a:p>
            <a:r>
              <a:rPr lang="en-US" sz="2000" b="1"/>
              <a:t>be depressed. </a:t>
            </a:r>
          </a:p>
        </p:txBody>
      </p:sp>
      <p:sp>
        <p:nvSpPr>
          <p:cNvPr id="14" name="Rectangle 11"/>
          <p:cNvSpPr>
            <a:spLocks noChangeArrowheads="1"/>
          </p:cNvSpPr>
          <p:nvPr/>
        </p:nvSpPr>
        <p:spPr bwMode="auto">
          <a:xfrm>
            <a:off x="5114925" y="3505200"/>
            <a:ext cx="3076575" cy="304800"/>
          </a:xfrm>
          <a:prstGeom prst="rect">
            <a:avLst/>
          </a:prstGeom>
          <a:noFill/>
          <a:ln w="9525">
            <a:noFill/>
            <a:miter lim="800000"/>
            <a:headEnd/>
            <a:tailEnd/>
          </a:ln>
        </p:spPr>
        <p:txBody>
          <a:bodyPr tIns="0" bIns="0" anchor="ctr">
            <a:prstTxWarp prst="textNoShape">
              <a:avLst/>
            </a:prstTxWarp>
            <a:spAutoFit/>
          </a:bodyPr>
          <a:lstStyle/>
          <a:p>
            <a:r>
              <a:rPr lang="en-US" sz="2000" b="1"/>
              <a:t>be at risk of suicide. </a:t>
            </a:r>
          </a:p>
        </p:txBody>
      </p:sp>
      <p:sp>
        <p:nvSpPr>
          <p:cNvPr id="15" name="Rectangle 12"/>
          <p:cNvSpPr>
            <a:spLocks noChangeArrowheads="1"/>
          </p:cNvSpPr>
          <p:nvPr/>
        </p:nvSpPr>
        <p:spPr bwMode="auto">
          <a:xfrm>
            <a:off x="5114925" y="4257675"/>
            <a:ext cx="3076575" cy="609600"/>
          </a:xfrm>
          <a:prstGeom prst="rect">
            <a:avLst/>
          </a:prstGeom>
          <a:noFill/>
          <a:ln w="9525">
            <a:noFill/>
            <a:miter lim="800000"/>
            <a:headEnd/>
            <a:tailEnd/>
          </a:ln>
        </p:spPr>
        <p:txBody>
          <a:bodyPr tIns="0" bIns="0" anchor="ctr">
            <a:prstTxWarp prst="textNoShape">
              <a:avLst/>
            </a:prstTxWarp>
            <a:spAutoFit/>
          </a:bodyPr>
          <a:lstStyle/>
          <a:p>
            <a:r>
              <a:rPr lang="en-US" sz="2000" b="1"/>
              <a:t>be involved in violence or crime. </a:t>
            </a:r>
          </a:p>
        </p:txBody>
      </p:sp>
      <p:sp>
        <p:nvSpPr>
          <p:cNvPr id="16" name="Rectangle 13"/>
          <p:cNvSpPr>
            <a:spLocks noChangeArrowheads="1"/>
          </p:cNvSpPr>
          <p:nvPr/>
        </p:nvSpPr>
        <p:spPr bwMode="auto">
          <a:xfrm>
            <a:off x="5114925" y="5324475"/>
            <a:ext cx="3076575" cy="304800"/>
          </a:xfrm>
          <a:prstGeom prst="rect">
            <a:avLst/>
          </a:prstGeom>
          <a:noFill/>
          <a:ln w="9525">
            <a:noFill/>
            <a:miter lim="800000"/>
            <a:headEnd/>
            <a:tailEnd/>
          </a:ln>
        </p:spPr>
        <p:txBody>
          <a:bodyPr tIns="0" bIns="0" anchor="ctr">
            <a:prstTxWarp prst="textNoShape">
              <a:avLst/>
            </a:prstTxWarp>
            <a:spAutoFit/>
          </a:bodyPr>
          <a:lstStyle/>
          <a:p>
            <a:r>
              <a:rPr lang="en-US" sz="2000" b="1"/>
              <a:t>be arrested.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200"/>
                            </p:stCondLst>
                            <p:childTnLst>
                              <p:par>
                                <p:cTn id="8" presetID="1" presetClass="entr" presetSubtype="0" fill="hold" grpId="0" nodeType="afterEffect">
                                  <p:stCondLst>
                                    <p:cond delay="2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400"/>
                            </p:stCondLst>
                            <p:childTnLst>
                              <p:par>
                                <p:cTn id="11" presetID="1" presetClass="entr" presetSubtype="0" fill="hold" grpId="0" nodeType="afterEffect">
                                  <p:stCondLst>
                                    <p:cond delay="20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grpId="0" nodeType="afterEffect">
                                  <p:stCondLst>
                                    <p:cond delay="20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800"/>
                            </p:stCondLst>
                            <p:childTnLst>
                              <p:par>
                                <p:cTn id="17" presetID="1" presetClass="entr" presetSubtype="0" fill="hold" grpId="0" nodeType="afterEffect">
                                  <p:stCondLst>
                                    <p:cond delay="20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200"/>
                                  </p:stCondLst>
                                  <p:childTnLst>
                                    <p:set>
                                      <p:cBhvr>
                                        <p:cTn id="21" dur="1" fill="hold">
                                          <p:stCondLst>
                                            <p:cond delay="0"/>
                                          </p:stCondLst>
                                        </p:cTn>
                                        <p:tgtEl>
                                          <p:spTgt spid="15"/>
                                        </p:tgtEl>
                                        <p:attrNameLst>
                                          <p:attrName>style.visibility</p:attrName>
                                        </p:attrNameLst>
                                      </p:cBhvr>
                                      <p:to>
                                        <p:strVal val="visible"/>
                                      </p:to>
                                    </p:set>
                                  </p:childTnLst>
                                </p:cTn>
                              </p:par>
                            </p:childTnLst>
                          </p:cTn>
                        </p:par>
                        <p:par>
                          <p:cTn id="22" fill="hold">
                            <p:stCondLst>
                              <p:cond delay="1200"/>
                            </p:stCondLst>
                            <p:childTnLst>
                              <p:par>
                                <p:cTn id="23" presetID="1" presetClass="entr" presetSubtype="0" fill="hold" grpId="0" nodeType="afterEffect">
                                  <p:stCondLst>
                                    <p:cond delay="20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Chapter 22</a:t>
            </a:r>
            <a:endParaRPr lang="en-US" dirty="0"/>
          </a:p>
        </p:txBody>
      </p:sp>
      <p:sp>
        <p:nvSpPr>
          <p:cNvPr id="5" name="Subtitle 4"/>
          <p:cNvSpPr>
            <a:spLocks noGrp="1"/>
          </p:cNvSpPr>
          <p:nvPr>
            <p:ph type="subTitle" idx="1"/>
          </p:nvPr>
        </p:nvSpPr>
        <p:spPr/>
        <p:txBody>
          <a:bodyPr/>
          <a:lstStyle/>
          <a:p>
            <a:r>
              <a:rPr lang="en-US" dirty="0" smtClean="0"/>
              <a:t>Lesson #2</a:t>
            </a:r>
            <a:endParaRPr lang="en-US" dirty="0"/>
          </a:p>
        </p:txBody>
      </p:sp>
      <p:sp>
        <p:nvSpPr>
          <p:cNvPr id="6" name="Picture Placeholder 5"/>
          <p:cNvSpPr>
            <a:spLocks noGrp="1"/>
          </p:cNvSpPr>
          <p:nvPr>
            <p:ph type="pic" sz="quarter" idx="13"/>
          </p:nvPr>
        </p:nvSpPr>
        <p:spPr>
          <a:xfrm>
            <a:off x="568884" y="1139235"/>
            <a:ext cx="7988300" cy="3886200"/>
          </a:xfrm>
        </p:spPr>
      </p:sp>
      <p:pic>
        <p:nvPicPr>
          <p:cNvPr id="7" name="Picture 6"/>
          <p:cNvPicPr>
            <a:picLocks noChangeAspect="1"/>
          </p:cNvPicPr>
          <p:nvPr/>
        </p:nvPicPr>
        <p:blipFill>
          <a:blip r:embed="rId2"/>
          <a:stretch>
            <a:fillRect/>
          </a:stretch>
        </p:blipFill>
        <p:spPr>
          <a:xfrm>
            <a:off x="291922" y="1139235"/>
            <a:ext cx="4038600" cy="3146908"/>
          </a:xfrm>
          <a:prstGeom prst="rect">
            <a:avLst/>
          </a:prstGeom>
        </p:spPr>
      </p:pic>
      <p:pic>
        <p:nvPicPr>
          <p:cNvPr id="8" name="Picture 7"/>
          <p:cNvPicPr>
            <a:picLocks noChangeAspect="1"/>
          </p:cNvPicPr>
          <p:nvPr/>
        </p:nvPicPr>
        <p:blipFill>
          <a:blip r:embed="rId3"/>
          <a:stretch>
            <a:fillRect/>
          </a:stretch>
        </p:blipFill>
        <p:spPr>
          <a:xfrm>
            <a:off x="4918533" y="594208"/>
            <a:ext cx="3067081" cy="2625720"/>
          </a:xfrm>
          <a:prstGeom prst="rect">
            <a:avLst/>
          </a:prstGeom>
        </p:spPr>
      </p:pic>
      <p:pic>
        <p:nvPicPr>
          <p:cNvPr id="10" name="Picture 9"/>
          <p:cNvPicPr>
            <a:picLocks noChangeAspect="1"/>
          </p:cNvPicPr>
          <p:nvPr/>
        </p:nvPicPr>
        <p:blipFill>
          <a:blip r:embed="rId4"/>
          <a:stretch>
            <a:fillRect/>
          </a:stretch>
        </p:blipFill>
        <p:spPr>
          <a:xfrm>
            <a:off x="4563034" y="3882434"/>
            <a:ext cx="3682215" cy="248549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400" dirty="0" smtClean="0">
                <a:solidFill>
                  <a:schemeClr val="tx2">
                    <a:lumMod val="75000"/>
                    <a:lumOff val="25000"/>
                  </a:schemeClr>
                </a:solidFill>
              </a:rPr>
              <a:t>Marijuana</a:t>
            </a:r>
            <a:endParaRPr lang="en-US" sz="4400" dirty="0">
              <a:solidFill>
                <a:schemeClr val="tx2">
                  <a:lumMod val="75000"/>
                  <a:lumOff val="25000"/>
                </a:schemeClr>
              </a:solidFill>
            </a:endParaRPr>
          </a:p>
        </p:txBody>
      </p:sp>
      <p:sp>
        <p:nvSpPr>
          <p:cNvPr id="9" name="Content Placeholder 8"/>
          <p:cNvSpPr>
            <a:spLocks noGrp="1"/>
          </p:cNvSpPr>
          <p:nvPr>
            <p:ph sz="half" idx="1"/>
          </p:nvPr>
        </p:nvSpPr>
        <p:spPr/>
        <p:txBody>
          <a:bodyPr>
            <a:noAutofit/>
          </a:bodyPr>
          <a:lstStyle/>
          <a:p>
            <a:r>
              <a:rPr lang="en-US" sz="1400" dirty="0" smtClean="0"/>
              <a:t>Plant whose leaves, buds, and flowers are usually smoked for their intoxicating effects.</a:t>
            </a:r>
          </a:p>
          <a:p>
            <a:r>
              <a:rPr lang="en-US" sz="1400" dirty="0" smtClean="0"/>
              <a:t>Also known as grass, weed, or pot.</a:t>
            </a:r>
          </a:p>
          <a:p>
            <a:r>
              <a:rPr lang="en-US" sz="1400" dirty="0" smtClean="0"/>
              <a:t>Most widely used of all illegal drugs.</a:t>
            </a:r>
          </a:p>
          <a:p>
            <a:r>
              <a:rPr lang="en-US" sz="1400" dirty="0" smtClean="0">
                <a:solidFill>
                  <a:srgbClr val="660066"/>
                </a:solidFill>
              </a:rPr>
              <a:t>Hashish/Hash: </a:t>
            </a:r>
            <a:r>
              <a:rPr lang="en-US" sz="1400" i="1" dirty="0" smtClean="0"/>
              <a:t>stronger form of marijuana</a:t>
            </a:r>
            <a:r>
              <a:rPr lang="en-US" sz="1400" dirty="0" smtClean="0"/>
              <a:t>.</a:t>
            </a:r>
          </a:p>
          <a:p>
            <a:r>
              <a:rPr lang="en-US" sz="1400" dirty="0" smtClean="0">
                <a:solidFill>
                  <a:srgbClr val="660066"/>
                </a:solidFill>
              </a:rPr>
              <a:t>Gateway Drug: </a:t>
            </a:r>
            <a:r>
              <a:rPr lang="en-US" sz="1400" i="1" dirty="0" smtClean="0">
                <a:solidFill>
                  <a:schemeClr val="tx1">
                    <a:lumMod val="85000"/>
                    <a:lumOff val="15000"/>
                  </a:schemeClr>
                </a:solidFill>
              </a:rPr>
              <a:t>drug that may lead to the user to try other, more dangerous drugs.</a:t>
            </a:r>
          </a:p>
          <a:p>
            <a:r>
              <a:rPr lang="en-US" sz="1400" dirty="0" smtClean="0">
                <a:solidFill>
                  <a:schemeClr val="tx1">
                    <a:lumMod val="85000"/>
                    <a:lumOff val="15000"/>
                  </a:schemeClr>
                </a:solidFill>
              </a:rPr>
              <a:t>All forms of marijuana are mind-altering and can damage the user’s health.</a:t>
            </a:r>
          </a:p>
          <a:p>
            <a:r>
              <a:rPr lang="en-US" sz="1400" dirty="0" smtClean="0">
                <a:solidFill>
                  <a:schemeClr val="tx1">
                    <a:lumMod val="85000"/>
                    <a:lumOff val="15000"/>
                  </a:schemeClr>
                </a:solidFill>
              </a:rPr>
              <a:t>Combined with other drugs, effects are unpredictable and dangerous.</a:t>
            </a:r>
          </a:p>
          <a:p>
            <a:r>
              <a:rPr lang="en-US" sz="1400" dirty="0" smtClean="0">
                <a:solidFill>
                  <a:schemeClr val="tx1">
                    <a:lumMod val="85000"/>
                    <a:lumOff val="15000"/>
                  </a:schemeClr>
                </a:solidFill>
              </a:rPr>
              <a:t>Users can experience slow mental reflexes and may suffer from sudden feelings of anxiety and</a:t>
            </a:r>
            <a:r>
              <a:rPr lang="en-US" sz="1400" dirty="0" smtClean="0">
                <a:solidFill>
                  <a:schemeClr val="accent6"/>
                </a:solidFill>
              </a:rPr>
              <a:t> </a:t>
            </a:r>
            <a:r>
              <a:rPr lang="en-US" sz="1400" dirty="0" smtClean="0">
                <a:solidFill>
                  <a:srgbClr val="660066"/>
                </a:solidFill>
              </a:rPr>
              <a:t>paranoia</a:t>
            </a:r>
            <a:r>
              <a:rPr lang="en-US" sz="1400" dirty="0" smtClean="0">
                <a:solidFill>
                  <a:schemeClr val="tx1">
                    <a:lumMod val="85000"/>
                    <a:lumOff val="15000"/>
                  </a:schemeClr>
                </a:solidFill>
              </a:rPr>
              <a:t>, </a:t>
            </a:r>
            <a:r>
              <a:rPr lang="en-US" sz="1400" i="1" dirty="0" smtClean="0">
                <a:solidFill>
                  <a:schemeClr val="tx1">
                    <a:lumMod val="85000"/>
                    <a:lumOff val="15000"/>
                  </a:schemeClr>
                </a:solidFill>
              </a:rPr>
              <a:t>an irrational suspiciousness or distrust of others.</a:t>
            </a:r>
            <a:endParaRPr lang="en-US" sz="1400" i="1" dirty="0">
              <a:solidFill>
                <a:schemeClr val="accent6"/>
              </a:solidFill>
            </a:endParaRPr>
          </a:p>
        </p:txBody>
      </p:sp>
      <p:pic>
        <p:nvPicPr>
          <p:cNvPr id="11" name="Dangers of Smoking Marijuana - YouTube.mp4">
            <a:hlinkClick r:id="" action="ppaction://media"/>
          </p:cNvPr>
          <p:cNvPicPr/>
          <p:nvPr>
            <p:ph sz="half" idx="2"/>
            <a:videoFile r:link="rId1"/>
          </p:nvPr>
        </p:nvPicPr>
        <p:blipFill>
          <a:blip r:embed="rId3"/>
          <a:stretch>
            <a:fillRect/>
          </a:stretch>
        </p:blipFill>
        <p:spPr>
          <a:xfrm>
            <a:off x="4648200" y="1920085"/>
            <a:ext cx="4037013" cy="3694903"/>
          </a:xfrm>
        </p:spPr>
      </p:pic>
      <p:pic>
        <p:nvPicPr>
          <p:cNvPr id="6" name="Picture 5"/>
          <p:cNvPicPr>
            <a:picLocks noChangeAspect="1"/>
          </p:cNvPicPr>
          <p:nvPr/>
        </p:nvPicPr>
        <p:blipFill>
          <a:blip r:embed="rId4"/>
          <a:stretch>
            <a:fillRect/>
          </a:stretch>
        </p:blipFill>
        <p:spPr>
          <a:xfrm>
            <a:off x="2925863" y="300891"/>
            <a:ext cx="4215898" cy="12430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10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591</TotalTime>
  <Words>1331</Words>
  <Application>Microsoft Macintosh PowerPoint</Application>
  <PresentationFormat>On-screen Show (4:3)</PresentationFormat>
  <Paragraphs>206</Paragraphs>
  <Slides>34</Slides>
  <Notes>0</Notes>
  <HiddenSlides>0</HiddenSlides>
  <MMClips>7</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Flow</vt:lpstr>
      <vt:lpstr>Chapter 22 Illegal Drugs</vt:lpstr>
      <vt:lpstr>Health Risks of Drug Use</vt:lpstr>
      <vt:lpstr>Slide 3</vt:lpstr>
      <vt:lpstr>Slide 4</vt:lpstr>
      <vt:lpstr>Drugs Affect Your Health</vt:lpstr>
      <vt:lpstr>Slide 6</vt:lpstr>
      <vt:lpstr>Slide 7</vt:lpstr>
      <vt:lpstr>Chapter 22</vt:lpstr>
      <vt:lpstr>Marijuana</vt:lpstr>
      <vt:lpstr>Slide 10</vt:lpstr>
      <vt:lpstr>Slide 11</vt:lpstr>
      <vt:lpstr>Slide 12</vt:lpstr>
      <vt:lpstr>Slide 13</vt:lpstr>
      <vt:lpstr>Inhalants</vt:lpstr>
      <vt:lpstr>Slide 15</vt:lpstr>
      <vt:lpstr>Slide 16</vt:lpstr>
      <vt:lpstr>Steroids</vt:lpstr>
      <vt:lpstr>Slide 18</vt:lpstr>
      <vt:lpstr>Slide 19</vt:lpstr>
      <vt:lpstr>Chapter 22</vt:lpstr>
      <vt:lpstr>Slide 21</vt:lpstr>
      <vt:lpstr>Club Drugs Drugs found at concerts, dance clubs, and drug parties, called raves.  Many club drugs are designer drugs, synthetic drugs that are made to imitate the effects of other drugs</vt:lpstr>
      <vt:lpstr>Slide 23</vt:lpstr>
      <vt:lpstr>Methamphetamine</vt:lpstr>
      <vt:lpstr>Slide 25</vt:lpstr>
      <vt:lpstr>Slide 26</vt:lpstr>
      <vt:lpstr>OxyContin</vt:lpstr>
      <vt:lpstr>Slide 28</vt:lpstr>
      <vt:lpstr>Chapter 22</vt:lpstr>
      <vt:lpstr>Living Drug-Free</vt:lpstr>
      <vt:lpstr>Healthy Alternatives</vt:lpstr>
      <vt:lpstr>Warning Signs of Drug Use</vt:lpstr>
      <vt:lpstr>Getting Help                                    </vt:lpstr>
      <vt:lpstr>Drug Treatment</vt:lpstr>
    </vt:vector>
  </TitlesOfParts>
  <Company>ISD 728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Illegal Drugs</dc:title>
  <dc:creator>Administrator</dc:creator>
  <cp:lastModifiedBy>user</cp:lastModifiedBy>
  <cp:revision>32</cp:revision>
  <dcterms:created xsi:type="dcterms:W3CDTF">2011-11-16T12:27:12Z</dcterms:created>
  <dcterms:modified xsi:type="dcterms:W3CDTF">2011-11-16T12:50:42Z</dcterms:modified>
</cp:coreProperties>
</file>