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4" r:id="rId1"/>
  </p:sldMasterIdLst>
  <p:notesMasterIdLst>
    <p:notesMasterId r:id="rId31"/>
  </p:notesMasterIdLst>
  <p:sldIdLst>
    <p:sldId id="256" r:id="rId2"/>
    <p:sldId id="257" r:id="rId3"/>
    <p:sldId id="262" r:id="rId4"/>
    <p:sldId id="258" r:id="rId5"/>
    <p:sldId id="261" r:id="rId6"/>
    <p:sldId id="263" r:id="rId7"/>
    <p:sldId id="264" r:id="rId8"/>
    <p:sldId id="266" r:id="rId9"/>
    <p:sldId id="287" r:id="rId10"/>
    <p:sldId id="265" r:id="rId11"/>
    <p:sldId id="272" r:id="rId12"/>
    <p:sldId id="274" r:id="rId13"/>
    <p:sldId id="275" r:id="rId14"/>
    <p:sldId id="273" r:id="rId15"/>
    <p:sldId id="276" r:id="rId16"/>
    <p:sldId id="277" r:id="rId17"/>
    <p:sldId id="278" r:id="rId18"/>
    <p:sldId id="271" r:id="rId19"/>
    <p:sldId id="270" r:id="rId20"/>
    <p:sldId id="279" r:id="rId21"/>
    <p:sldId id="267" r:id="rId22"/>
    <p:sldId id="280" r:id="rId23"/>
    <p:sldId id="281" r:id="rId24"/>
    <p:sldId id="269" r:id="rId25"/>
    <p:sldId id="282" r:id="rId26"/>
    <p:sldId id="283" r:id="rId27"/>
    <p:sldId id="285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659" autoAdjust="0"/>
    <p:restoredTop sz="94724" autoAdjust="0"/>
  </p:normalViewPr>
  <p:slideViewPr>
    <p:cSldViewPr snapToGrid="0" snapToObjects="1">
      <p:cViewPr varScale="1">
        <p:scale>
          <a:sx n="62" d="100"/>
          <a:sy n="62" d="100"/>
        </p:scale>
        <p:origin x="-10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4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6BED1-7F50-E34D-9293-73796F6FACC2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070A-E4B8-D249-9B08-5BB8FF1D9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070A-E4B8-D249-9B08-5BB8FF1D9B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33052C-9026-C54C-8533-B76DD81C508A}" type="datetimeFigureOut">
              <a:rPr lang="en-US" smtClean="0"/>
              <a:pPr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C4326F-8DB2-F94D-B356-EFCA187E0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3%20Folder/Unit%20%233%20Video%20Video/Miller%20Lite%20Man%20Up%20_%20Purse%20or%20carry-all%20(2010)%20-%20YouTube.mov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3%20Folder/Unit%20%233%20Video%20Video/For%20Katie%20and%20Stan%20-%20YouTub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3%20Folder/Unit%20%233%20Video%20Video/Simple%20Plan%20-%20Untitled%20(Official%20Video)%20-%20YouTub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3%20Folder/Unit%20%233%20Video%20Video/Sugarland%20-%20Joey%20(Drunk%20Driving%20Reminder)%20-%20YouTub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3%20Folder/Unit%20%233%20Video%20Video/Jacqueline%20Saburido%20The%20Whole%20Story%20-%20YouTub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.cross/Desktop/Health%20Curriculum%202011-12/Unit%20%233%20Folder/Unit%20%233%20Video%20Video/Carson's%20Story-%20A%20Young%20Man's%20Life%20and%20Death%20-%20YouTub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67415"/>
            <a:ext cx="7086600" cy="1843257"/>
          </a:xfrm>
        </p:spPr>
        <p:txBody>
          <a:bodyPr/>
          <a:lstStyle/>
          <a:p>
            <a:r>
              <a:rPr lang="en-US" i="1" dirty="0" smtClean="0"/>
              <a:t>Alcohol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526"/>
            <a:ext cx="7347276" cy="2772630"/>
          </a:xfrm>
        </p:spPr>
        <p:txBody>
          <a:bodyPr/>
          <a:lstStyle/>
          <a:p>
            <a:r>
              <a:rPr lang="en-US" sz="2400" b="1" i="1" dirty="0" smtClean="0"/>
              <a:t>Chapter # 21 Lesson #1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The Health Risks of Alcohol Use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976" y="491566"/>
            <a:ext cx="21209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1566"/>
            <a:ext cx="2152896" cy="2870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042" y="4227425"/>
            <a:ext cx="3298934" cy="23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67415"/>
            <a:ext cx="7086600" cy="1843257"/>
          </a:xfrm>
        </p:spPr>
        <p:txBody>
          <a:bodyPr/>
          <a:lstStyle/>
          <a:p>
            <a:r>
              <a:rPr lang="en-US" i="1" dirty="0" smtClean="0"/>
              <a:t>Alcohol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526"/>
            <a:ext cx="7347276" cy="2772630"/>
          </a:xfrm>
        </p:spPr>
        <p:txBody>
          <a:bodyPr/>
          <a:lstStyle/>
          <a:p>
            <a:r>
              <a:rPr lang="en-US" sz="2400" b="1" i="1" dirty="0" smtClean="0"/>
              <a:t>Chapter # 21 Lesson #2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Choosing to Live Alcohol -Free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976" y="491566"/>
            <a:ext cx="21209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46" y="491566"/>
            <a:ext cx="238125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042" y="4227425"/>
            <a:ext cx="3298934" cy="23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95795"/>
          </a:xfrm>
        </p:spPr>
        <p:txBody>
          <a:bodyPr/>
          <a:lstStyle/>
          <a:p>
            <a:r>
              <a:rPr lang="en-US" dirty="0" smtClean="0"/>
              <a:t>Choosing to Live Alcohol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62554"/>
            <a:ext cx="7272339" cy="2334764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accent2"/>
                </a:solidFill>
              </a:rPr>
              <a:t>psychological dependence </a:t>
            </a:r>
            <a:r>
              <a:rPr lang="en-US" b="1" dirty="0" smtClean="0"/>
              <a:t>: </a:t>
            </a:r>
            <a:r>
              <a:rPr lang="en-US" b="1" i="1" dirty="0" smtClean="0"/>
              <a:t>a condition in which a person believes that a drug is needed in order to feel good or to function normally.</a:t>
            </a:r>
          </a:p>
          <a:p>
            <a:r>
              <a:rPr lang="en-US" b="1" i="1" u="sng" dirty="0" smtClean="0">
                <a:solidFill>
                  <a:schemeClr val="accent2"/>
                </a:solidFill>
              </a:rPr>
              <a:t>physiological dependence </a:t>
            </a:r>
            <a:r>
              <a:rPr lang="en-US" b="1" dirty="0" smtClean="0"/>
              <a:t>: </a:t>
            </a:r>
            <a:r>
              <a:rPr lang="en-US" b="1" i="1" dirty="0" smtClean="0"/>
              <a:t>a condition in which the user has a chemical need for the drug.</a:t>
            </a:r>
          </a:p>
          <a:p>
            <a:endParaRPr lang="en-US" b="1" i="1" dirty="0"/>
          </a:p>
        </p:txBody>
      </p:sp>
      <p:pic>
        <p:nvPicPr>
          <p:cNvPr id="4" name="Picture 3" descr="Screen shot 2011-10-25 at 7.01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36" y="3397318"/>
            <a:ext cx="5252716" cy="328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47673"/>
          </a:xfrm>
        </p:spPr>
        <p:txBody>
          <a:bodyPr/>
          <a:lstStyle/>
          <a:p>
            <a:r>
              <a:rPr lang="en-US" dirty="0" smtClean="0"/>
              <a:t>Alcohol and Advertising</a:t>
            </a:r>
            <a:endParaRPr lang="en-US" dirty="0"/>
          </a:p>
        </p:txBody>
      </p:sp>
      <p:pic>
        <p:nvPicPr>
          <p:cNvPr id="8" name="Miller Lite Man Up _ Purse or carry-all (2010) - YouTube.mov">
            <a:hlinkClick r:id="" action="ppaction://media"/>
          </p:cNvPr>
          <p:cNvPicPr/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7212" y="2499866"/>
            <a:ext cx="6639717" cy="4237478"/>
          </a:xfrm>
        </p:spPr>
      </p:pic>
      <p:sp>
        <p:nvSpPr>
          <p:cNvPr id="7" name="TextBox 6"/>
          <p:cNvSpPr txBox="1"/>
          <p:nvPr/>
        </p:nvSpPr>
        <p:spPr>
          <a:xfrm>
            <a:off x="1089024" y="1022311"/>
            <a:ext cx="77084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Companies that produce alcohol spend billions of dollars each year on advertising.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Manufacturers and advertisers never show consumers the negative side of alcohol use.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side of Alcohol</a:t>
            </a:r>
            <a:endParaRPr lang="en-US" dirty="0"/>
          </a:p>
        </p:txBody>
      </p:sp>
      <p:pic>
        <p:nvPicPr>
          <p:cNvPr id="7" name="For Katie and Stan - YouTub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2294" y="1801813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446" y="274638"/>
            <a:ext cx="7617917" cy="809632"/>
          </a:xfrm>
        </p:spPr>
        <p:txBody>
          <a:bodyPr/>
          <a:lstStyle/>
          <a:p>
            <a:r>
              <a:rPr lang="en-US" dirty="0" smtClean="0"/>
              <a:t>Health Risks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446" y="1301124"/>
            <a:ext cx="3774577" cy="52354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790A14"/>
                </a:solidFill>
              </a:rPr>
              <a:t>Alcohol and the Law:</a:t>
            </a:r>
          </a:p>
          <a:p>
            <a:pPr marL="0" indent="0">
              <a:buNone/>
            </a:pPr>
            <a:r>
              <a:rPr lang="en-US" sz="2000" dirty="0" smtClean="0"/>
              <a:t>It is illegal for anyone under the age of 21 to buy, possess, or consume alcohol. </a:t>
            </a:r>
          </a:p>
          <a:p>
            <a:pPr marL="0" indent="0">
              <a:buNone/>
            </a:pPr>
            <a:r>
              <a:rPr lang="en-US" sz="2000" dirty="0" smtClean="0"/>
              <a:t> An arrest can limit college and employment options, damage a teen’s reputation, and cause that teen to lose the trust of friends and family members.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90A14"/>
                </a:solidFill>
              </a:rPr>
              <a:t>Alcohol and Violence :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Teens can protect their health by avoiding situations where alcohol is present. </a:t>
            </a:r>
          </a:p>
          <a:p>
            <a:pPr marL="0" indent="0">
              <a:buNone/>
            </a:pPr>
            <a:r>
              <a:rPr lang="en-US" sz="2000" dirty="0" smtClean="0"/>
              <a:t> Teens who drink are also more likely to be victims or perpetrators of violent crimes.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301124"/>
            <a:ext cx="3429000" cy="52354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90A14"/>
                </a:solidFill>
              </a:rPr>
              <a:t>Alcohol and Sexual Activity:</a:t>
            </a:r>
          </a:p>
          <a:p>
            <a:pPr marL="0" indent="0">
              <a:buNone/>
            </a:pPr>
            <a:r>
              <a:rPr lang="en-US" dirty="0" smtClean="0"/>
              <a:t>Teens who use alcohol are more likely to </a:t>
            </a:r>
          </a:p>
          <a:p>
            <a:pPr lvl="1"/>
            <a:r>
              <a:rPr lang="en-US" dirty="0" smtClean="0"/>
              <a:t>become sexually active at an earlier age, </a:t>
            </a:r>
          </a:p>
          <a:p>
            <a:pPr lvl="1"/>
            <a:r>
              <a:rPr lang="en-US" dirty="0" smtClean="0"/>
              <a:t>engage in unprotected sexual activity, and</a:t>
            </a:r>
          </a:p>
          <a:p>
            <a:pPr lvl="1"/>
            <a:r>
              <a:rPr lang="en-US" dirty="0" smtClean="0"/>
              <a:t>contract an STD.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790A14"/>
                </a:solidFill>
              </a:rPr>
              <a:t>Alcohol and School:</a:t>
            </a:r>
          </a:p>
          <a:p>
            <a:pPr marL="0" indent="0">
              <a:buNone/>
            </a:pPr>
            <a:r>
              <a:rPr lang="en-US" dirty="0" smtClean="0"/>
              <a:t>Most schools have adopted a zero-tolerance policy for students found using alcohol on school property. </a:t>
            </a:r>
          </a:p>
          <a:p>
            <a:pPr marL="0" indent="0">
              <a:buNone/>
            </a:pPr>
            <a:r>
              <a:rPr lang="en-US" dirty="0" smtClean="0"/>
              <a:t> Students who use alcohol may become ineligible for or be suspended from school activities or graduation, or expelled from school.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790A14"/>
              </a:solidFill>
            </a:endParaRPr>
          </a:p>
          <a:p>
            <a:pPr>
              <a:buNone/>
            </a:pPr>
            <a:endParaRPr lang="en-US" b="1" dirty="0">
              <a:solidFill>
                <a:srgbClr val="790A14"/>
              </a:solidFill>
            </a:endParaRPr>
          </a:p>
        </p:txBody>
      </p:sp>
      <p:pic>
        <p:nvPicPr>
          <p:cNvPr id="5" name="Picture 4" descr="law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566" y="1084270"/>
            <a:ext cx="611436" cy="588602"/>
          </a:xfrm>
          <a:prstGeom prst="rect">
            <a:avLst/>
          </a:prstGeom>
        </p:spPr>
      </p:pic>
      <p:pic>
        <p:nvPicPr>
          <p:cNvPr id="6" name="Picture 5" descr="no viol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6" y="3438680"/>
            <a:ext cx="1270054" cy="1075033"/>
          </a:xfrm>
          <a:prstGeom prst="rect">
            <a:avLst/>
          </a:prstGeom>
        </p:spPr>
      </p:pic>
      <p:pic>
        <p:nvPicPr>
          <p:cNvPr id="7" name="Picture 6" descr="zero tolerance sch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461" y="2982782"/>
            <a:ext cx="1485847" cy="1261355"/>
          </a:xfrm>
          <a:prstGeom prst="rect">
            <a:avLst/>
          </a:prstGeom>
        </p:spPr>
      </p:pic>
      <p:pic>
        <p:nvPicPr>
          <p:cNvPr id="8" name="Picture 7" descr="alcohol and s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699" y="993418"/>
            <a:ext cx="958609" cy="135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49039"/>
          </a:xfrm>
        </p:spPr>
        <p:txBody>
          <a:bodyPr/>
          <a:lstStyle/>
          <a:p>
            <a:r>
              <a:rPr lang="en-US" dirty="0" smtClean="0"/>
              <a:t>Alcohol and the Family</a:t>
            </a:r>
            <a:endParaRPr lang="en-US" dirty="0"/>
          </a:p>
        </p:txBody>
      </p:sp>
      <p:pic>
        <p:nvPicPr>
          <p:cNvPr id="6" name="Content Placeholder 5" descr="Screen shot 2011-10-25 at 8.07.0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41" r="-4141"/>
          <a:stretch>
            <a:fillRect/>
          </a:stretch>
        </p:blipFill>
        <p:spPr>
          <a:xfrm>
            <a:off x="619378" y="2547115"/>
            <a:ext cx="7927249" cy="3464938"/>
          </a:xfrm>
        </p:spPr>
      </p:pic>
      <p:sp>
        <p:nvSpPr>
          <p:cNvPr id="7" name="TextBox 6"/>
          <p:cNvSpPr txBox="1"/>
          <p:nvPr/>
        </p:nvSpPr>
        <p:spPr>
          <a:xfrm>
            <a:off x="1347496" y="1028801"/>
            <a:ext cx="7199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790A14"/>
                </a:solidFill>
              </a:rPr>
              <a:t>Alcohol Abuse </a:t>
            </a:r>
            <a:r>
              <a:rPr lang="en-US" sz="2000" b="1" i="1" dirty="0" smtClean="0"/>
              <a:t>: the excessive use of alcohol</a:t>
            </a:r>
          </a:p>
          <a:p>
            <a:endParaRPr lang="en-US" sz="2000" b="1" i="1" dirty="0" smtClean="0"/>
          </a:p>
          <a:p>
            <a:r>
              <a:rPr lang="en-US" sz="2000" b="1" i="1" u="sng" dirty="0" smtClean="0">
                <a:solidFill>
                  <a:srgbClr val="790A14"/>
                </a:solidFill>
              </a:rPr>
              <a:t>Alcoholism</a:t>
            </a:r>
            <a:r>
              <a:rPr lang="en-US" sz="2000" b="1" i="1" dirty="0" smtClean="0"/>
              <a:t>: is a disease in which a person has a physical or psychological dependence on drinks that contain alcohol.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9379" y="6012053"/>
            <a:ext cx="831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estimated that 25 percent of all youth are exposed to </a:t>
            </a:r>
            <a:r>
              <a:rPr lang="en-US" b="1" dirty="0" smtClean="0">
                <a:solidFill>
                  <a:srgbClr val="790A14"/>
                </a:solidFill>
              </a:rPr>
              <a:t>alcohol abuse</a:t>
            </a:r>
            <a:r>
              <a:rPr lang="en-US" dirty="0" smtClean="0">
                <a:solidFill>
                  <a:srgbClr val="790A14"/>
                </a:solidFill>
              </a:rPr>
              <a:t> </a:t>
            </a:r>
            <a:r>
              <a:rPr lang="en-US" dirty="0" smtClean="0"/>
              <a:t>within their families.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87080"/>
          </a:xfrm>
        </p:spPr>
        <p:txBody>
          <a:bodyPr/>
          <a:lstStyle/>
          <a:p>
            <a:r>
              <a:rPr lang="en-US" dirty="0" smtClean="0"/>
              <a:t>Avoiding Alcohol </a:t>
            </a:r>
            <a:endParaRPr lang="en-US" dirty="0"/>
          </a:p>
        </p:txBody>
      </p:sp>
      <p:pic>
        <p:nvPicPr>
          <p:cNvPr id="4" name="Content Placeholder 3" descr="Screen shot 2011-10-25 at 8.21.0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894" r="-14894"/>
          <a:stretch>
            <a:fillRect/>
          </a:stretch>
        </p:blipFill>
        <p:spPr>
          <a:xfrm>
            <a:off x="1089024" y="1409550"/>
            <a:ext cx="7272339" cy="4716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25121"/>
          </a:xfrm>
        </p:spPr>
        <p:txBody>
          <a:bodyPr/>
          <a:lstStyle/>
          <a:p>
            <a:r>
              <a:rPr lang="en-US" dirty="0" smtClean="0"/>
              <a:t>Avoiding Alcohol</a:t>
            </a:r>
            <a:endParaRPr lang="en-US" dirty="0"/>
          </a:p>
        </p:txBody>
      </p:sp>
      <p:pic>
        <p:nvPicPr>
          <p:cNvPr id="4" name="Content Placeholder 3" descr="Screen shot 2011-10-25 at 8.23.41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42" r="-3142"/>
          <a:stretch>
            <a:fillRect/>
          </a:stretch>
        </p:blipFill>
        <p:spPr>
          <a:xfrm>
            <a:off x="1089024" y="1409550"/>
            <a:ext cx="7932187" cy="4716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67416"/>
            <a:ext cx="7086600" cy="1192980"/>
          </a:xfrm>
        </p:spPr>
        <p:txBody>
          <a:bodyPr/>
          <a:lstStyle/>
          <a:p>
            <a:r>
              <a:rPr lang="en-US" i="1" dirty="0" smtClean="0"/>
              <a:t>Alcohol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526"/>
            <a:ext cx="7347276" cy="2772630"/>
          </a:xfrm>
        </p:spPr>
        <p:txBody>
          <a:bodyPr/>
          <a:lstStyle/>
          <a:p>
            <a:r>
              <a:rPr lang="en-US" sz="2400" b="1" i="1" dirty="0" smtClean="0"/>
              <a:t>Chapter # 21 Lesson #3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The Impact of Alcohol Abuse</a:t>
            </a:r>
            <a:endParaRPr lang="en-US" sz="2400" b="1" i="1" dirty="0"/>
          </a:p>
        </p:txBody>
      </p:sp>
      <p:pic>
        <p:nvPicPr>
          <p:cNvPr id="7" name="Picture 6" descr="jacqui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49" y="511475"/>
            <a:ext cx="2233527" cy="3043798"/>
          </a:xfrm>
          <a:prstGeom prst="rect">
            <a:avLst/>
          </a:prstGeom>
        </p:spPr>
      </p:pic>
      <p:pic>
        <p:nvPicPr>
          <p:cNvPr id="8" name="Picture 7" descr="ma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76" y="4417295"/>
            <a:ext cx="7086600" cy="1701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84" y="511475"/>
            <a:ext cx="2426837" cy="241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573116" cy="1339009"/>
          </a:xfrm>
        </p:spPr>
        <p:txBody>
          <a:bodyPr/>
          <a:lstStyle/>
          <a:p>
            <a:r>
              <a:rPr lang="en-US" dirty="0" smtClean="0"/>
              <a:t>Drunk Driving : Simple Plan</a:t>
            </a:r>
            <a:endParaRPr lang="en-US" dirty="0"/>
          </a:p>
        </p:txBody>
      </p:sp>
      <p:pic>
        <p:nvPicPr>
          <p:cNvPr id="4" name="Simple Plan - Untitled (Official Video) - YouTub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9023" y="1394060"/>
            <a:ext cx="7274745" cy="47321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6141" y="0"/>
            <a:ext cx="7691719" cy="12081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Alcohol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26140" y="1208185"/>
            <a:ext cx="8417859" cy="5297427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sz="2000" b="1" i="1" u="sng" dirty="0" smtClean="0">
                <a:solidFill>
                  <a:srgbClr val="6B4A0B"/>
                </a:solidFill>
                <a:effectLst/>
                <a:latin typeface="Helvetica" charset="0"/>
              </a:rPr>
              <a:t>Ethanol</a:t>
            </a:r>
            <a:r>
              <a:rPr lang="en-US" sz="2000" dirty="0" smtClean="0">
                <a:latin typeface="Helvetica" charset="0"/>
              </a:rPr>
              <a:t>:</a:t>
            </a:r>
            <a:r>
              <a:rPr lang="en-US" sz="2000" dirty="0" smtClean="0">
                <a:effectLst/>
                <a:latin typeface="Helvetica" charset="0"/>
              </a:rPr>
              <a:t> </a:t>
            </a:r>
            <a:r>
              <a:rPr lang="en-US" sz="2000" dirty="0" smtClean="0">
                <a:latin typeface="Helvetica" charset="0"/>
              </a:rPr>
              <a:t>t</a:t>
            </a:r>
            <a:r>
              <a:rPr lang="en-US" sz="2000" dirty="0" smtClean="0">
                <a:effectLst/>
                <a:latin typeface="Helvetica" charset="0"/>
              </a:rPr>
              <a:t>he </a:t>
            </a:r>
            <a:r>
              <a:rPr lang="en-US" sz="2000" dirty="0">
                <a:effectLst/>
                <a:latin typeface="Helvetica" charset="0"/>
              </a:rPr>
              <a:t>type of alcohol found in alcoholic </a:t>
            </a:r>
            <a:r>
              <a:rPr lang="en-US" sz="2000" dirty="0" smtClean="0">
                <a:effectLst/>
                <a:latin typeface="Helvetica" charset="0"/>
              </a:rPr>
              <a:t>beverages</a:t>
            </a:r>
          </a:p>
          <a:p>
            <a:pPr eaLnBrk="1" hangingPunct="1">
              <a:buFont typeface="Times" charset="0"/>
              <a:buChar char="•"/>
            </a:pPr>
            <a:r>
              <a:rPr lang="en-US" sz="2000" b="1" i="1" u="sng" dirty="0" smtClean="0">
                <a:solidFill>
                  <a:schemeClr val="accent1"/>
                </a:solidFill>
                <a:latin typeface="Helvetica" charset="0"/>
              </a:rPr>
              <a:t>Fermentation</a:t>
            </a:r>
            <a:r>
              <a:rPr lang="en-US" sz="2000" dirty="0" smtClean="0">
                <a:latin typeface="Helvetica" charset="0"/>
              </a:rPr>
              <a:t> : the chemical reaction to of yeast and sugars</a:t>
            </a:r>
            <a:endParaRPr lang="en-US" sz="2000" dirty="0" smtClean="0">
              <a:effectLst/>
              <a:latin typeface="Helvetica" charset="0"/>
            </a:endParaRPr>
          </a:p>
          <a:p>
            <a:pPr eaLnBrk="1" hangingPunct="1">
              <a:buFont typeface="Times" charset="0"/>
              <a:buChar char="•"/>
            </a:pPr>
            <a:r>
              <a:rPr lang="en-US" sz="2000" b="1" i="1" u="sng" dirty="0">
                <a:solidFill>
                  <a:srgbClr val="6B4A0B"/>
                </a:solidFill>
                <a:effectLst/>
                <a:latin typeface="Helvetica" charset="0"/>
              </a:rPr>
              <a:t>Depressant</a:t>
            </a:r>
            <a:r>
              <a:rPr lang="en-US" sz="2000" dirty="0">
                <a:effectLst/>
                <a:latin typeface="Helvetica" charset="0"/>
              </a:rPr>
              <a:t>- A drug which slows down the Central Nervous System,</a:t>
            </a:r>
            <a:r>
              <a:rPr lang="en-US" sz="2000" dirty="0" smtClean="0">
                <a:effectLst/>
                <a:latin typeface="Helvetica" charset="0"/>
              </a:rPr>
              <a:t> 	   	             heart</a:t>
            </a:r>
            <a:r>
              <a:rPr lang="en-US" sz="2000" dirty="0">
                <a:effectLst/>
                <a:latin typeface="Helvetica" charset="0"/>
              </a:rPr>
              <a:t>, and other organs</a:t>
            </a:r>
            <a:r>
              <a:rPr lang="en-US" sz="2000" dirty="0" smtClean="0">
                <a:effectLst/>
                <a:latin typeface="Helvetica" charset="0"/>
              </a:rPr>
              <a:t>.</a:t>
            </a:r>
          </a:p>
          <a:p>
            <a:pPr eaLnBrk="1" hangingPunct="1">
              <a:buFont typeface="Times" charset="0"/>
              <a:buChar char="•"/>
            </a:pPr>
            <a:r>
              <a:rPr lang="en-US" sz="2000" b="1" i="1" u="sng" dirty="0" smtClean="0">
                <a:solidFill>
                  <a:srgbClr val="824F1C"/>
                </a:solidFill>
                <a:effectLst/>
                <a:latin typeface="Helvetica" charset="0"/>
              </a:rPr>
              <a:t>I</a:t>
            </a:r>
            <a:r>
              <a:rPr lang="en-US" sz="2000" b="1" i="1" u="sng" dirty="0" smtClean="0">
                <a:solidFill>
                  <a:srgbClr val="6B4A0B"/>
                </a:solidFill>
                <a:effectLst/>
                <a:latin typeface="Helvetica" charset="0"/>
              </a:rPr>
              <a:t>ntoxication</a:t>
            </a:r>
            <a:r>
              <a:rPr lang="en-US" sz="2000" dirty="0" smtClean="0">
                <a:latin typeface="Helvetica" charset="0"/>
              </a:rPr>
              <a:t>: the state in which the body ids poisoned by alcohol or 	  	             another substance, and the person’s physical and 	  	             mental control is significantly reduced. </a:t>
            </a:r>
            <a:endParaRPr lang="en-US" sz="2000" dirty="0" smtClean="0">
              <a:effectLst/>
              <a:latin typeface="Helvetica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42" y="4553929"/>
            <a:ext cx="8131442" cy="195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54654"/>
            <a:ext cx="7272339" cy="4871509"/>
          </a:xfrm>
        </p:spPr>
        <p:txBody>
          <a:bodyPr/>
          <a:lstStyle/>
          <a:p>
            <a:r>
              <a:rPr lang="en-US" u="sng" dirty="0" smtClean="0">
                <a:solidFill>
                  <a:srgbClr val="790A14"/>
                </a:solidFill>
              </a:rPr>
              <a:t>Blood Alcohol Concentration</a:t>
            </a:r>
            <a:r>
              <a:rPr lang="en-US" dirty="0" smtClean="0"/>
              <a:t>: the amount of alcohol in a person’s blood, expressed as a percentage.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ui_ch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1" y="2229418"/>
            <a:ext cx="8185743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Drunk Driving: PSA - JOEY</a:t>
            </a:r>
            <a:endParaRPr lang="en-US" dirty="0"/>
          </a:p>
        </p:txBody>
      </p:sp>
      <p:pic>
        <p:nvPicPr>
          <p:cNvPr id="4" name="Sugarland - Joey (Drunk Driving Reminder) - YouTub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2294" y="1801813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25 at 8.46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59" y="1456018"/>
            <a:ext cx="7073900" cy="48181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Driving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056" y="274637"/>
            <a:ext cx="1392805" cy="10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071" y="274637"/>
            <a:ext cx="1448976" cy="10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Alcohol and Driving</a:t>
            </a:r>
            <a:endParaRPr lang="en-US" dirty="0"/>
          </a:p>
        </p:txBody>
      </p:sp>
      <p:pic>
        <p:nvPicPr>
          <p:cNvPr id="4" name="Content Placeholder 3" descr="Screen shot 2011-10-25 at 8.52.0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273" b="-4273"/>
          <a:stretch>
            <a:fillRect/>
          </a:stretch>
        </p:blipFill>
        <p:spPr>
          <a:xfrm>
            <a:off x="1089024" y="1843257"/>
            <a:ext cx="7272339" cy="5014743"/>
          </a:xfrm>
        </p:spPr>
      </p:pic>
      <p:pic>
        <p:nvPicPr>
          <p:cNvPr id="6" name="Picture 5" descr="Screen shot 2011-10-30 at 10.36.1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29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Drunk Driving            Jackie’s Story</a:t>
            </a:r>
            <a:endParaRPr lang="en-US" dirty="0"/>
          </a:p>
        </p:txBody>
      </p:sp>
      <p:pic>
        <p:nvPicPr>
          <p:cNvPr id="4" name="Jacqueline Saburido The Whole Story - YouTub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7193" y="1931987"/>
            <a:ext cx="6684169" cy="4456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Alcohol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63082"/>
            <a:ext cx="7272339" cy="4763082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790A14"/>
                </a:solidFill>
              </a:rPr>
              <a:t>Fetal Alcohol Syndrome </a:t>
            </a:r>
            <a:r>
              <a:rPr lang="en-US" b="1" i="1" dirty="0" smtClean="0"/>
              <a:t>: a group of alcohol-related birth defects that include physical and mental problems </a:t>
            </a:r>
          </a:p>
          <a:p>
            <a:endParaRPr lang="en-US" dirty="0"/>
          </a:p>
        </p:txBody>
      </p:sp>
      <p:pic>
        <p:nvPicPr>
          <p:cNvPr id="4" name="Picture 3" descr="Screen shot 2011-10-25 at 9.16.0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5" y="2555776"/>
            <a:ext cx="5297054" cy="4001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216" y="2555777"/>
            <a:ext cx="2611261" cy="4001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18059"/>
          </a:xfrm>
        </p:spPr>
        <p:txBody>
          <a:bodyPr/>
          <a:lstStyle/>
          <a:p>
            <a:r>
              <a:rPr lang="en-US" dirty="0" smtClean="0"/>
              <a:t>Alcoholism</a:t>
            </a:r>
            <a:endParaRPr lang="en-US" dirty="0"/>
          </a:p>
        </p:txBody>
      </p:sp>
      <p:pic>
        <p:nvPicPr>
          <p:cNvPr id="4" name="Content Placeholder 3" descr="Screen shot 2011-10-25 at 9.18.0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062" b="-3062"/>
          <a:stretch>
            <a:fillRect/>
          </a:stretch>
        </p:blipFill>
        <p:spPr>
          <a:xfrm>
            <a:off x="1089024" y="1987781"/>
            <a:ext cx="7272339" cy="4324257"/>
          </a:xfrm>
        </p:spPr>
      </p:pic>
      <p:sp>
        <p:nvSpPr>
          <p:cNvPr id="5" name="TextBox 4"/>
          <p:cNvSpPr txBox="1"/>
          <p:nvPr/>
        </p:nvSpPr>
        <p:spPr>
          <a:xfrm>
            <a:off x="1455915" y="1409549"/>
            <a:ext cx="6944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790A14"/>
                </a:solidFill>
              </a:rPr>
              <a:t>Alcoholic</a:t>
            </a:r>
            <a:r>
              <a:rPr lang="en-US" sz="2400" b="1" i="1" dirty="0" smtClean="0"/>
              <a:t> : is an addict who is dependent on alcohol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Alcoholism</a:t>
            </a:r>
            <a:endParaRPr lang="en-US" dirty="0"/>
          </a:p>
        </p:txBody>
      </p:sp>
      <p:pic>
        <p:nvPicPr>
          <p:cNvPr id="4" name="Content Placeholder 3" descr="Screen shot 2011-10-25 at 9.23.2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08" b="-2008"/>
          <a:stretch>
            <a:fillRect/>
          </a:stretch>
        </p:blipFill>
        <p:spPr>
          <a:xfrm>
            <a:off x="1089024" y="1613646"/>
            <a:ext cx="7272339" cy="45125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0" y="137888"/>
            <a:ext cx="2222527" cy="147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710" y="274637"/>
            <a:ext cx="2336759" cy="123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"/>
            <a:ext cx="7272339" cy="1037800"/>
          </a:xfrm>
        </p:spPr>
        <p:txBody>
          <a:bodyPr/>
          <a:lstStyle/>
          <a:p>
            <a:r>
              <a:rPr lang="en-US" dirty="0" smtClean="0"/>
              <a:t>Stages of Alcoholism</a:t>
            </a:r>
            <a:endParaRPr lang="en-US" dirty="0"/>
          </a:p>
        </p:txBody>
      </p:sp>
      <p:pic>
        <p:nvPicPr>
          <p:cNvPr id="4" name="Content Placeholder 3" descr="Screen shot 2011-10-25 at 9.30.4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5918" b="-55918"/>
          <a:stretch>
            <a:fillRect/>
          </a:stretch>
        </p:blipFill>
        <p:spPr>
          <a:xfrm>
            <a:off x="1089024" y="418218"/>
            <a:ext cx="7272339" cy="2400882"/>
          </a:xfrm>
        </p:spPr>
      </p:pic>
      <p:sp>
        <p:nvSpPr>
          <p:cNvPr id="5" name="TextBox 4"/>
          <p:cNvSpPr txBox="1"/>
          <p:nvPr/>
        </p:nvSpPr>
        <p:spPr>
          <a:xfrm>
            <a:off x="1564335" y="2292454"/>
            <a:ext cx="679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Treatment for Alcohol Abuse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2469" y="2938785"/>
            <a:ext cx="80230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790A14"/>
                </a:solidFill>
              </a:rPr>
              <a:t>Recovery</a:t>
            </a:r>
            <a:r>
              <a:rPr lang="en-US" sz="2400" b="1" i="1" dirty="0" smtClean="0"/>
              <a:t> : the process of learning to live an alcohol-free life</a:t>
            </a:r>
          </a:p>
          <a:p>
            <a:endParaRPr lang="en-US" sz="2400" b="1" i="1" dirty="0" smtClean="0"/>
          </a:p>
          <a:p>
            <a:r>
              <a:rPr lang="en-US" sz="2400" b="1" i="1" u="sng" dirty="0" smtClean="0">
                <a:solidFill>
                  <a:srgbClr val="790A14"/>
                </a:solidFill>
              </a:rPr>
              <a:t>Sobriety</a:t>
            </a:r>
            <a:r>
              <a:rPr lang="en-US" sz="2400" b="1" i="1" dirty="0" smtClean="0"/>
              <a:t> :  living without alcohol</a:t>
            </a:r>
            <a:endParaRPr lang="en-US" sz="2400" b="1" i="1" dirty="0"/>
          </a:p>
        </p:txBody>
      </p:sp>
      <p:pic>
        <p:nvPicPr>
          <p:cNvPr id="7" name="Picture 6" descr="Screen shot 2011-10-25 at 9.39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24" y="4340476"/>
            <a:ext cx="7387996" cy="235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shot 2011-10-25 at 9.47.3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61" b="-1661"/>
          <a:stretch>
            <a:fillRect/>
          </a:stretch>
        </p:blipFill>
        <p:spPr>
          <a:xfrm>
            <a:off x="1089024" y="1285633"/>
            <a:ext cx="7272339" cy="5204489"/>
          </a:xfrm>
        </p:spPr>
      </p:pic>
      <p:pic>
        <p:nvPicPr>
          <p:cNvPr id="5" name="Picture 4" descr="AA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0" y="274637"/>
            <a:ext cx="987425" cy="98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648" y="166204"/>
            <a:ext cx="1119429" cy="1119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748" y="363764"/>
            <a:ext cx="1469942" cy="89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09 at 7.47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73" y="356260"/>
            <a:ext cx="8523704" cy="6009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Short-Term Effects of Drinking</a:t>
            </a:r>
          </a:p>
        </p:txBody>
      </p:sp>
      <p:pic>
        <p:nvPicPr>
          <p:cNvPr id="6" name="Content Placeholder 5" descr="Screen shot 2011-10-09 at 7.38.42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48445" b="-48445"/>
          <a:stretch>
            <a:fillRect/>
          </a:stretch>
        </p:blipFill>
        <p:spPr>
          <a:xfrm>
            <a:off x="253001" y="-232343"/>
            <a:ext cx="2866007" cy="5235649"/>
          </a:xfrm>
        </p:spPr>
      </p:pic>
      <p:pic>
        <p:nvPicPr>
          <p:cNvPr id="10" name="Content Placeholder 9" descr="Screen shot 2011-10-09 at 7.41.01 PM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43084" b="-43084"/>
          <a:stretch>
            <a:fillRect/>
          </a:stretch>
        </p:blipFill>
        <p:spPr>
          <a:xfrm>
            <a:off x="253001" y="3132712"/>
            <a:ext cx="2866007" cy="4310063"/>
          </a:xfrm>
        </p:spPr>
      </p:pic>
      <p:pic>
        <p:nvPicPr>
          <p:cNvPr id="11" name="Picture 10" descr="Screen shot 2011-10-09 at 7.41.5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020" y="1791562"/>
            <a:ext cx="2550914" cy="2105293"/>
          </a:xfrm>
          <a:prstGeom prst="rect">
            <a:avLst/>
          </a:prstGeom>
        </p:spPr>
      </p:pic>
      <p:pic>
        <p:nvPicPr>
          <p:cNvPr id="12" name="Picture 11" descr="Screen shot 2011-10-09 at 7.43.0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404" y="4030086"/>
            <a:ext cx="2550914" cy="2150246"/>
          </a:xfrm>
          <a:prstGeom prst="rect">
            <a:avLst/>
          </a:prstGeom>
        </p:spPr>
      </p:pic>
      <p:pic>
        <p:nvPicPr>
          <p:cNvPr id="13" name="Picture 12" descr="Screen shot 2011-10-09 at 7.44.58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404" y="1101045"/>
            <a:ext cx="2559301" cy="2575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750" y="4524404"/>
            <a:ext cx="2725184" cy="165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Long-Term Effects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836" y="5198535"/>
            <a:ext cx="1857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836" y="3765934"/>
            <a:ext cx="1777949" cy="129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creen shot 2011-10-09 at 7.57.25 PM.png"/>
          <p:cNvPicPr>
            <a:picLocks noGrp="1" noChangeAspect="1"/>
          </p:cNvPicPr>
          <p:nvPr>
            <p:ph idx="1"/>
          </p:nvPr>
        </p:nvPicPr>
        <p:blipFill>
          <a:blip r:embed="rId4"/>
          <a:srcRect t="-7060" b="-7060"/>
          <a:stretch>
            <a:fillRect/>
          </a:stretch>
        </p:blipFill>
        <p:spPr>
          <a:xfrm>
            <a:off x="269336" y="1163029"/>
            <a:ext cx="4377447" cy="2602905"/>
          </a:xfrm>
        </p:spPr>
      </p:pic>
      <p:pic>
        <p:nvPicPr>
          <p:cNvPr id="9" name="Picture 8" descr="Screen shot 2011-10-09 at 7.58.1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92" y="1287452"/>
            <a:ext cx="3826236" cy="2281200"/>
          </a:xfrm>
          <a:prstGeom prst="rect">
            <a:avLst/>
          </a:prstGeom>
        </p:spPr>
      </p:pic>
      <p:pic>
        <p:nvPicPr>
          <p:cNvPr id="10" name="Picture 9" descr="Screen shot 2011-10-09 at 7.59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36" y="3765934"/>
            <a:ext cx="4430460" cy="2689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782" y="4082752"/>
            <a:ext cx="1587500" cy="1993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82" y="193948"/>
            <a:ext cx="1193449" cy="969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782" y="193948"/>
            <a:ext cx="1292245" cy="77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04" y="0"/>
            <a:ext cx="8673538" cy="1130738"/>
          </a:xfrm>
        </p:spPr>
        <p:txBody>
          <a:bodyPr/>
          <a:lstStyle/>
          <a:p>
            <a:r>
              <a:rPr lang="en-US" sz="3600" dirty="0" smtClean="0"/>
              <a:t>Binge Drinking and Alcohol Poisoning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42" y="944864"/>
            <a:ext cx="8261158" cy="5181300"/>
          </a:xfrm>
        </p:spPr>
        <p:txBody>
          <a:bodyPr>
            <a:normAutofit/>
          </a:bodyPr>
          <a:lstStyle/>
          <a:p>
            <a:r>
              <a:rPr lang="en-US" sz="2000" b="1" i="1" u="sng" dirty="0" smtClean="0"/>
              <a:t>Binge Drinking </a:t>
            </a:r>
            <a:r>
              <a:rPr lang="en-US" sz="2000" dirty="0" smtClean="0"/>
              <a:t>: drinking five or more alcoholic drinks at one sitting.</a:t>
            </a:r>
          </a:p>
          <a:p>
            <a:r>
              <a:rPr lang="en-US" sz="2000" b="1" i="1" u="sng" dirty="0" smtClean="0"/>
              <a:t>Alcohol Poisoning</a:t>
            </a:r>
            <a:r>
              <a:rPr lang="en-US" sz="2000" dirty="0" smtClean="0"/>
              <a:t>: a severe and potentially fatal physical reaction to an alcohol overdose.</a:t>
            </a:r>
            <a:endParaRPr lang="en-US" sz="2000" dirty="0"/>
          </a:p>
        </p:txBody>
      </p:sp>
      <p:pic>
        <p:nvPicPr>
          <p:cNvPr id="4" name="Carson's Story- A Young Man's Life and Death - YouTub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2478330"/>
            <a:ext cx="8128000" cy="418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09 at 8.43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7" y="511155"/>
            <a:ext cx="8441576" cy="575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09 at 9.17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770" y="520619"/>
            <a:ext cx="4279900" cy="5930901"/>
          </a:xfrm>
          <a:prstGeom prst="rect">
            <a:avLst/>
          </a:prstGeom>
        </p:spPr>
      </p:pic>
      <p:pic>
        <p:nvPicPr>
          <p:cNvPr id="3" name="Picture 2" descr="Screen shot 2011-10-09 at 9.20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7" y="520619"/>
            <a:ext cx="3454400" cy="1600200"/>
          </a:xfrm>
          <a:prstGeom prst="rect">
            <a:avLst/>
          </a:prstGeom>
        </p:spPr>
      </p:pic>
      <p:pic>
        <p:nvPicPr>
          <p:cNvPr id="4" name="Picture 3" descr="Screen shot 2011-10-09 at 9.28.0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38" y="2371307"/>
            <a:ext cx="2295416" cy="373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042276" cy="1336956"/>
          </a:xfrm>
        </p:spPr>
        <p:txBody>
          <a:bodyPr/>
          <a:lstStyle/>
          <a:p>
            <a:r>
              <a:rPr lang="en-US" dirty="0" smtClean="0"/>
              <a:t>Alcohol Podcasts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42276" cy="4343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to the iTunes app…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Search for the following Podcasts…</a:t>
            </a:r>
          </a:p>
          <a:p>
            <a:pPr lvl="1"/>
            <a:r>
              <a:rPr lang="en-US" dirty="0" smtClean="0"/>
              <a:t>CDC Featured Podcasts- </a:t>
            </a:r>
            <a:r>
              <a:rPr lang="en-US" dirty="0" smtClean="0"/>
              <a:t>#</a:t>
            </a:r>
            <a:r>
              <a:rPr lang="en-US" dirty="0" smtClean="0"/>
              <a:t>89</a:t>
            </a:r>
            <a:endParaRPr lang="en-US" dirty="0" smtClean="0"/>
          </a:p>
          <a:p>
            <a:pPr lvl="1"/>
            <a:r>
              <a:rPr lang="en-US" dirty="0" smtClean="0"/>
              <a:t>Wake Up Call for Binge Drinking  #1</a:t>
            </a:r>
          </a:p>
          <a:p>
            <a:pPr lvl="1"/>
            <a:r>
              <a:rPr lang="en-US" dirty="0" smtClean="0"/>
              <a:t>American Journal of Preventative Medicine #11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Listen and answer questions on worksheet.</a:t>
            </a:r>
          </a:p>
        </p:txBody>
      </p:sp>
      <p:pic>
        <p:nvPicPr>
          <p:cNvPr id="4" name="Picture 3" descr="Screen shot 2011-11-07 at 12.38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76400"/>
            <a:ext cx="2451100" cy="673100"/>
          </a:xfrm>
          <a:prstGeom prst="rect">
            <a:avLst/>
          </a:prstGeom>
        </p:spPr>
      </p:pic>
      <p:pic>
        <p:nvPicPr>
          <p:cNvPr id="5" name="Picture 4" descr="Screen shot 2011-11-07 at 12.40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2827421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shot 2011-11-07 at 12.42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232400"/>
            <a:ext cx="2921000" cy="162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11-11-07 at 12.44.1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5257800"/>
            <a:ext cx="29337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1-11-07 at 12.45.4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600200"/>
            <a:ext cx="1191065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600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1600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</a:t>
            </a:r>
            <a:endParaRPr lang="en-US" b="1" dirty="0"/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1600200"/>
            <a:ext cx="2097374" cy="13906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4419600" y="2667000"/>
            <a:ext cx="609600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 flipH="1" flipV="1">
            <a:off x="7010400" y="3581400"/>
            <a:ext cx="1752600" cy="838200"/>
          </a:xfrm>
          <a:prstGeom prst="bentConnector3">
            <a:avLst>
              <a:gd name="adj1" fmla="val 18116"/>
            </a:avLst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38100" y="1638300"/>
            <a:ext cx="990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" y="2133600"/>
            <a:ext cx="762000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619</TotalTime>
  <Words>617</Words>
  <Application>Microsoft Macintosh PowerPoint</Application>
  <PresentationFormat>On-screen Show (4:3)</PresentationFormat>
  <Paragraphs>86</Paragraphs>
  <Slides>29</Slides>
  <Notes>1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Tradition</vt:lpstr>
      <vt:lpstr>Alcohol</vt:lpstr>
      <vt:lpstr> Alcohol</vt:lpstr>
      <vt:lpstr>Slide 3</vt:lpstr>
      <vt:lpstr>Short-Term Effects of Drinking</vt:lpstr>
      <vt:lpstr>Long-Term Effects</vt:lpstr>
      <vt:lpstr>Binge Drinking and Alcohol Poisoning</vt:lpstr>
      <vt:lpstr>Slide 7</vt:lpstr>
      <vt:lpstr>Slide 8</vt:lpstr>
      <vt:lpstr>Alcohol Podcasts</vt:lpstr>
      <vt:lpstr>Alcohol</vt:lpstr>
      <vt:lpstr>Choosing to Live Alcohol Free</vt:lpstr>
      <vt:lpstr>Alcohol and Advertising</vt:lpstr>
      <vt:lpstr>The other side of Alcohol</vt:lpstr>
      <vt:lpstr>Health Risks of Alcohol Use</vt:lpstr>
      <vt:lpstr>Alcohol and the Family</vt:lpstr>
      <vt:lpstr>Avoiding Alcohol </vt:lpstr>
      <vt:lpstr>Avoiding Alcohol</vt:lpstr>
      <vt:lpstr>Alcohol</vt:lpstr>
      <vt:lpstr>Drunk Driving : Simple Plan</vt:lpstr>
      <vt:lpstr>Alcohol and Driving</vt:lpstr>
      <vt:lpstr>Drunk Driving: PSA - JOEY</vt:lpstr>
      <vt:lpstr>Alcohol and Driving</vt:lpstr>
      <vt:lpstr>             Alcohol and Driving</vt:lpstr>
      <vt:lpstr>Drunk Driving            Jackie’s Story</vt:lpstr>
      <vt:lpstr>Fetal Alcohol Syndrome</vt:lpstr>
      <vt:lpstr>Alcoholism</vt:lpstr>
      <vt:lpstr>Alcoholism</vt:lpstr>
      <vt:lpstr>Stages of Alcoholism</vt:lpstr>
      <vt:lpstr>Resources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user</dc:creator>
  <cp:lastModifiedBy>user</cp:lastModifiedBy>
  <cp:revision>19</cp:revision>
  <dcterms:created xsi:type="dcterms:W3CDTF">2012-03-29T12:16:21Z</dcterms:created>
  <dcterms:modified xsi:type="dcterms:W3CDTF">2012-03-29T13:10:43Z</dcterms:modified>
</cp:coreProperties>
</file>