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24" r:id="rId1"/>
  </p:sldMasterIdLst>
  <p:sldIdLst>
    <p:sldId id="256" r:id="rId2"/>
    <p:sldId id="257" r:id="rId3"/>
    <p:sldId id="268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70" r:id="rId12"/>
    <p:sldId id="264" r:id="rId13"/>
    <p:sldId id="265" r:id="rId14"/>
    <p:sldId id="271" r:id="rId15"/>
    <p:sldId id="266" r:id="rId16"/>
    <p:sldId id="267" r:id="rId17"/>
    <p:sldId id="272" r:id="rId18"/>
    <p:sldId id="273" r:id="rId19"/>
    <p:sldId id="274" r:id="rId20"/>
    <p:sldId id="275" r:id="rId21"/>
    <p:sldId id="276" r:id="rId22"/>
    <p:sldId id="277" r:id="rId23"/>
    <p:sldId id="286" r:id="rId24"/>
    <p:sldId id="28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F103-E65B-634D-869B-413682B6D6F9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F103-E65B-634D-869B-413682B6D6F9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CA8E-6B97-B643-9CE4-9EB070115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F103-E65B-634D-869B-413682B6D6F9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CA8E-6B97-B643-9CE4-9EB070115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8EF103-E65B-634D-869B-413682B6D6F9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7DFCA8E-6B97-B643-9CE4-9EB070115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F103-E65B-634D-869B-413682B6D6F9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F103-E65B-634D-869B-413682B6D6F9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CA8E-6B97-B643-9CE4-9EB070115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CA8E-6B97-B643-9CE4-9EB070115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F103-E65B-634D-869B-413682B6D6F9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F103-E65B-634D-869B-413682B6D6F9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CA8E-6B97-B643-9CE4-9EB070115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F103-E65B-634D-869B-413682B6D6F9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CA8E-6B97-B643-9CE4-9EB070115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8EF103-E65B-634D-869B-413682B6D6F9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FF1679-83E0-4571-98D7-4BB535B5F5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F103-E65B-634D-869B-413682B6D6F9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DFCA8E-6B97-B643-9CE4-9EB070115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8EF103-E65B-634D-869B-413682B6D6F9}" type="datetimeFigureOut">
              <a:rPr lang="en-US" smtClean="0"/>
              <a:pPr/>
              <a:t>11/3/11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7DFCA8E-6B97-B643-9CE4-9EB070115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kurran.sagan/Desktop/newest%20Nicoderm%20Commercial%20-%20YouTube.mp4" TargetMode="Externa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kurran.sagan/Desktop/8th%20Grade%20Health/Chapter%2013-%20Tobacco/Videos/Electric%20Cigarette%20Smoking%20Everywhere%20E%20Cigarette%20on%20ABC%20News%20WFAA-TV%20Channel%208.wvm.mp4" TargetMode="Externa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kurran.sagan/Desktop/8th%20Grade%20Health/Chapter%2013-%20Tobacco/Videos/Still%20want%20to%20smoke.wvm.mp4" TargetMode="Externa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28533"/>
            <a:ext cx="8305800" cy="1143000"/>
          </a:xfrm>
        </p:spPr>
        <p:txBody>
          <a:bodyPr/>
          <a:lstStyle/>
          <a:p>
            <a:r>
              <a:rPr lang="en-US" dirty="0" smtClean="0"/>
              <a:t>Chapter 20, Lesson 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8604"/>
            <a:ext cx="8305800" cy="1981200"/>
          </a:xfrm>
        </p:spPr>
        <p:txBody>
          <a:bodyPr/>
          <a:lstStyle/>
          <a:p>
            <a:r>
              <a:rPr lang="en-US" sz="6600" b="1" dirty="0" smtClean="0"/>
              <a:t>Tobacco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1682"/>
            <a:ext cx="3492500" cy="232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309782"/>
            <a:ext cx="35687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183" y="4588933"/>
            <a:ext cx="2423583" cy="194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Smokeless (spit) tobacco: sniffed through the nose, held in the mouth, or chewed</a:t>
            </a:r>
          </a:p>
          <a:p>
            <a:pPr lvl="0"/>
            <a:r>
              <a:rPr lang="en-US" dirty="0" smtClean="0"/>
              <a:t>Not safe alternative smoking</a:t>
            </a:r>
          </a:p>
          <a:p>
            <a:pPr lvl="0"/>
            <a:r>
              <a:rPr lang="en-US" dirty="0" smtClean="0"/>
              <a:t>Smokeless tobacco are absorbed into the levels up to three times the amount of single cigarette</a:t>
            </a:r>
          </a:p>
          <a:p>
            <a:pPr lvl="0"/>
            <a:r>
              <a:rPr lang="en-US" b="1" u="sng" dirty="0" err="1" smtClean="0">
                <a:solidFill>
                  <a:srgbClr val="FF0000"/>
                </a:solidFill>
              </a:rPr>
              <a:t>Leukoplakia</a:t>
            </a:r>
            <a:r>
              <a:rPr lang="en-US" dirty="0" smtClean="0"/>
              <a:t>: </a:t>
            </a:r>
            <a:r>
              <a:rPr lang="en-US" i="1" dirty="0" smtClean="0"/>
              <a:t>thickened, white, leathery looking spots on the inside of the mouth that can develop into oral cancer</a:t>
            </a:r>
          </a:p>
          <a:p>
            <a:pPr lvl="0"/>
            <a:r>
              <a:rPr lang="en-US" dirty="0" smtClean="0"/>
              <a:t>Cancers from smokeless tobacco: mouth, throat, larynx, esophagus, stomach, and pancreas</a:t>
            </a:r>
          </a:p>
          <a:p>
            <a:pPr lvl="0"/>
            <a:r>
              <a:rPr lang="en-US" dirty="0" smtClean="0"/>
              <a:t>8-10 plugs a day = 2 packs of cigarettes a day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Smokeless Tobacco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0" y="3943877"/>
            <a:ext cx="34925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4097865"/>
            <a:ext cx="3492500" cy="2182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50" y="404284"/>
            <a:ext cx="3479800" cy="233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00" y="404284"/>
            <a:ext cx="3289300" cy="246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62000" y="3098916"/>
            <a:ext cx="27432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Leukoplakia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20267" y="3098916"/>
            <a:ext cx="27432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Chewing Tobacco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Short-term effects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Brain chemistry changes- additive property causes body to crave more of drug; user may experience withdrawal symptoms like : headaches, nervousness, trembling as soon as 30 minutes after tobacco use</a:t>
            </a:r>
          </a:p>
          <a:p>
            <a:pPr lvl="1"/>
            <a:r>
              <a:rPr lang="en-US" dirty="0" smtClean="0"/>
              <a:t>Respiration and heart rate increase</a:t>
            </a:r>
          </a:p>
          <a:p>
            <a:pPr lvl="1"/>
            <a:r>
              <a:rPr lang="en-US" dirty="0" smtClean="0"/>
              <a:t>Taste buds are dulled and appetite is reduced</a:t>
            </a:r>
          </a:p>
          <a:p>
            <a:pPr lvl="1"/>
            <a:r>
              <a:rPr lang="en-US" dirty="0" smtClean="0"/>
              <a:t>Users have bad breath, yellow teeth, smelly hair, skin, and clothes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Harmful Effects of Tobacco Use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u="sng" dirty="0" smtClean="0">
                <a:solidFill>
                  <a:srgbClr val="FF0000"/>
                </a:solidFill>
              </a:rPr>
              <a:t>Chronic bronchitis</a:t>
            </a:r>
            <a:r>
              <a:rPr lang="en-US" dirty="0" smtClean="0"/>
              <a:t>- </a:t>
            </a:r>
            <a:r>
              <a:rPr lang="en-US" i="1" dirty="0" smtClean="0"/>
              <a:t>occurs when cilia in bronchi become damaged that they are useless; leads to build up tar in lungs, causing more chronic coughing excessive mucous secretion</a:t>
            </a:r>
          </a:p>
          <a:p>
            <a:pPr lvl="0"/>
            <a:r>
              <a:rPr lang="en-US" b="1" u="sng" dirty="0" smtClean="0">
                <a:solidFill>
                  <a:srgbClr val="FF0000"/>
                </a:solidFill>
              </a:rPr>
              <a:t>Emphysema</a:t>
            </a:r>
            <a:r>
              <a:rPr lang="en-US" i="1" dirty="0" smtClean="0"/>
              <a:t>- disease that destroys tiny air sacs in lungs, person with emphysema uses up 80% of his/her energy to just breathe</a:t>
            </a:r>
          </a:p>
          <a:p>
            <a:pPr lvl="0"/>
            <a:r>
              <a:rPr lang="en-US" b="1" dirty="0" smtClean="0"/>
              <a:t>Lung cancer</a:t>
            </a:r>
            <a:r>
              <a:rPr lang="en-US" dirty="0" smtClean="0"/>
              <a:t>- 90% of lung cancer deaths are caused by smoking</a:t>
            </a:r>
          </a:p>
          <a:p>
            <a:pPr lvl="0"/>
            <a:r>
              <a:rPr lang="en-US" b="1" u="sng" dirty="0" smtClean="0">
                <a:solidFill>
                  <a:srgbClr val="FF0000"/>
                </a:solidFill>
              </a:rPr>
              <a:t>Coronary heart disease and stroke</a:t>
            </a:r>
            <a:r>
              <a:rPr lang="en-US" i="1" dirty="0" smtClean="0"/>
              <a:t>- nicotine constricts blood vessels, cuts down blood flow to limbs</a:t>
            </a:r>
          </a:p>
          <a:p>
            <a:pPr lvl="0"/>
            <a:r>
              <a:rPr lang="en-US" b="1" u="sng" dirty="0" smtClean="0">
                <a:solidFill>
                  <a:srgbClr val="FF0000"/>
                </a:solidFill>
              </a:rPr>
              <a:t>Arteriosclerosis</a:t>
            </a:r>
            <a:r>
              <a:rPr lang="en-US" dirty="0" smtClean="0"/>
              <a:t>- </a:t>
            </a:r>
            <a:r>
              <a:rPr lang="en-US" i="1" dirty="0" smtClean="0"/>
              <a:t>hardened arteries, plaque build up</a:t>
            </a:r>
          </a:p>
          <a:p>
            <a:pPr lvl="0"/>
            <a:r>
              <a:rPr lang="en-US" dirty="0" smtClean="0"/>
              <a:t>Weakened immune system long term use makes body vulnerable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Harmful Effects of Tobacco 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17" y="228601"/>
            <a:ext cx="3920942" cy="2785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158" y="3014135"/>
            <a:ext cx="4395367" cy="2861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9733" y="4201180"/>
            <a:ext cx="2929467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Emphysema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13867" y="643467"/>
            <a:ext cx="2929467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Chronic Bronchitis</a:t>
            </a:r>
            <a:endParaRPr lang="en-US" sz="2800" b="1" dirty="0"/>
          </a:p>
        </p:txBody>
      </p:sp>
      <p:sp>
        <p:nvSpPr>
          <p:cNvPr id="8" name="Up Arrow 7"/>
          <p:cNvSpPr/>
          <p:nvPr/>
        </p:nvSpPr>
        <p:spPr>
          <a:xfrm>
            <a:off x="1981200" y="3303715"/>
            <a:ext cx="592667" cy="897465"/>
          </a:xfrm>
          <a:prstGeom prst="up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0800000">
            <a:off x="6248400" y="1597574"/>
            <a:ext cx="592667" cy="897465"/>
          </a:xfrm>
          <a:prstGeom prst="up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Other Consequences of Tobacco Use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Costs to society- tobacco related illness cost in US about $167 billion each year</a:t>
            </a:r>
          </a:p>
          <a:p>
            <a:pPr lvl="0"/>
            <a:r>
              <a:rPr lang="en-US" dirty="0" smtClean="0"/>
              <a:t>Costs to individuals: one pack a day spends $3,561 a year</a:t>
            </a:r>
          </a:p>
          <a:p>
            <a:pPr lvl="0"/>
            <a:r>
              <a:rPr lang="en-US" dirty="0" smtClean="0"/>
              <a:t>Legal consequences: under 18 illegal, on school grounds leads to suspension or expulsion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196" y="1524000"/>
            <a:ext cx="3331803" cy="2498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196" y="4022852"/>
            <a:ext cx="3327400" cy="245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20, Lesson 2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Choosing to Live Tobacco-Free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0" y="4123267"/>
            <a:ext cx="3251200" cy="233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524000"/>
            <a:ext cx="6098746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Why Some Teens Use Tobacco</a:t>
            </a:r>
            <a:endParaRPr lang="en-US" dirty="0" smtClean="0"/>
          </a:p>
          <a:p>
            <a:pPr lvl="0"/>
            <a:r>
              <a:rPr lang="en-US" dirty="0" smtClean="0"/>
              <a:t>Falsely believe will control weight or cope with stress</a:t>
            </a:r>
          </a:p>
          <a:p>
            <a:pPr lvl="0"/>
            <a:r>
              <a:rPr lang="en-US" dirty="0" smtClean="0"/>
              <a:t>May think it makes them mature</a:t>
            </a:r>
          </a:p>
          <a:p>
            <a:pPr lvl="0"/>
            <a:r>
              <a:rPr lang="en-US" dirty="0" smtClean="0"/>
              <a:t>Truth is smoking reduces body's capacity for physical activity, so may lease to weight gain</a:t>
            </a:r>
          </a:p>
          <a:p>
            <a:pPr lvl="0"/>
            <a:r>
              <a:rPr lang="en-US" dirty="0" smtClean="0"/>
              <a:t>Dependency of tobacco may increase users stress level</a:t>
            </a:r>
          </a:p>
          <a:p>
            <a:pPr lvl="0"/>
            <a:r>
              <a:rPr lang="en-US" dirty="0" smtClean="0"/>
              <a:t>Teens influenced by movies, </a:t>
            </a:r>
            <a:r>
              <a:rPr lang="en-US" dirty="0" err="1" smtClean="0"/>
              <a:t>tv</a:t>
            </a:r>
            <a:r>
              <a:rPr lang="en-US" dirty="0" smtClean="0"/>
              <a:t>, advertisements: convince teens that tobacco is glamorous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Teens and Tobacco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946" y="152400"/>
            <a:ext cx="2130854" cy="284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r="28723"/>
          <a:stretch>
            <a:fillRect/>
          </a:stretch>
        </p:blipFill>
        <p:spPr>
          <a:xfrm>
            <a:off x="6134100" y="3822700"/>
            <a:ext cx="2552700" cy="227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CDC reports 88% of high school students nationwide do not smoke. This number is up from 65% a few years ago</a:t>
            </a:r>
          </a:p>
          <a:p>
            <a:pPr lvl="0"/>
            <a:r>
              <a:rPr lang="en-US" dirty="0" smtClean="0"/>
              <a:t>Tobacco Legislation: 1988, tobacco companies and 46 states reached a legal settlement the restricts tobacco advertising aimed at young people</a:t>
            </a:r>
          </a:p>
          <a:p>
            <a:pPr lvl="0"/>
            <a:r>
              <a:rPr lang="en-US" dirty="0" smtClean="0"/>
              <a:t>Illegal for anyone under the age of 18 to purchase tobacco in US</a:t>
            </a:r>
          </a:p>
          <a:p>
            <a:pPr lvl="0"/>
            <a:r>
              <a:rPr lang="en-US" dirty="0" smtClean="0"/>
              <a:t>No-smoking Policies: limited smoking in public places and businesses</a:t>
            </a:r>
          </a:p>
          <a:p>
            <a:pPr lvl="0"/>
            <a:r>
              <a:rPr lang="en-US" dirty="0" smtClean="0"/>
              <a:t>Family values: teens whose parents avoid tobacco use are more likely to avoid tobacco use themselves</a:t>
            </a:r>
          </a:p>
          <a:p>
            <a:pPr lvl="0"/>
            <a:r>
              <a:rPr lang="en-US" dirty="0" smtClean="0"/>
              <a:t>Health Risks: more teens understand tobacco use can lead to diseases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Reduced Tobacco Use Among Teens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 of Living Tobacco-Free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Better cardiovascular endurance and lung function if you don’t use tobacco</a:t>
            </a:r>
          </a:p>
          <a:p>
            <a:pPr lvl="0"/>
            <a:r>
              <a:rPr lang="en-US" dirty="0" smtClean="0"/>
              <a:t>Living tobacco-free has mental/emotional and social benefits: </a:t>
            </a:r>
          </a:p>
          <a:p>
            <a:pPr lvl="1"/>
            <a:r>
              <a:rPr lang="en-US" dirty="0" smtClean="0"/>
              <a:t>sense of freedom, </a:t>
            </a:r>
          </a:p>
          <a:p>
            <a:pPr lvl="1"/>
            <a:r>
              <a:rPr lang="en-US" dirty="0" smtClean="0"/>
              <a:t>not dependent on addictive substance,</a:t>
            </a:r>
          </a:p>
          <a:p>
            <a:pPr lvl="1"/>
            <a:r>
              <a:rPr lang="en-US" dirty="0" smtClean="0"/>
              <a:t>less stress</a:t>
            </a:r>
          </a:p>
          <a:p>
            <a:pPr lvl="1"/>
            <a:r>
              <a:rPr lang="en-US" dirty="0" smtClean="0"/>
              <a:t>don’t have to worry about tobacco-related health problems</a:t>
            </a:r>
          </a:p>
          <a:p>
            <a:pPr lvl="1"/>
            <a:r>
              <a:rPr lang="en-US" dirty="0" smtClean="0"/>
              <a:t>more confidence in social situations because you look and feel better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683" y="1371600"/>
            <a:ext cx="3492500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217" y="3695700"/>
            <a:ext cx="1774767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Advertisements are with healthy, attractive people sending messages that tobacco has no health consequences</a:t>
            </a:r>
          </a:p>
          <a:p>
            <a:pPr lvl="0"/>
            <a:r>
              <a:rPr lang="en-US" dirty="0" smtClean="0"/>
              <a:t>Medical studies show tobacco-leading cause of most preventable deaths and disability in US</a:t>
            </a:r>
          </a:p>
          <a:p>
            <a:pPr lvl="0"/>
            <a:r>
              <a:rPr lang="en-US" dirty="0" smtClean="0"/>
              <a:t>Linked to lung disease, cancers, and heart diseases</a:t>
            </a:r>
          </a:p>
          <a:p>
            <a:pPr lvl="0"/>
            <a:r>
              <a:rPr lang="en-US" dirty="0" smtClean="0"/>
              <a:t>90% adult smokers began habit as teenagers</a:t>
            </a:r>
          </a:p>
          <a:p>
            <a:pPr lvl="0"/>
            <a:r>
              <a:rPr lang="en-US" dirty="0" smtClean="0"/>
              <a:t>Most teens think they can quit whenever they want</a:t>
            </a:r>
          </a:p>
          <a:p>
            <a:pPr lvl="0"/>
            <a:r>
              <a:rPr lang="en-US" dirty="0" smtClean="0"/>
              <a:t>Reality is quitting is difficult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Health Risks of Tobacco Use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Strategies for Avoiding Tobacco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Surround yourself with positive influences</a:t>
            </a:r>
          </a:p>
          <a:p>
            <a:pPr lvl="0"/>
            <a:r>
              <a:rPr lang="en-US" dirty="0" smtClean="0"/>
              <a:t>Reduce peer pressure</a:t>
            </a:r>
          </a:p>
          <a:p>
            <a:pPr lvl="0"/>
            <a:r>
              <a:rPr lang="en-US" dirty="0" smtClean="0"/>
              <a:t>Be prepared with refusal skills: be assertive and leave situation if pressure continues; be confidant and stand up for your healthy choices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900" y="1371600"/>
            <a:ext cx="2463800" cy="330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050" y="4673600"/>
            <a:ext cx="1979083" cy="186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543" y="4673600"/>
            <a:ext cx="2480457" cy="1665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Teens who use tobacco give these reasons for quitting:</a:t>
            </a:r>
          </a:p>
          <a:p>
            <a:pPr lvl="0"/>
            <a:r>
              <a:rPr lang="en-US" dirty="0" smtClean="0"/>
              <a:t>Being to have health problems, such as asthma, coughing or respiratory infections</a:t>
            </a:r>
          </a:p>
          <a:p>
            <a:pPr lvl="0"/>
            <a:r>
              <a:rPr lang="en-US" dirty="0" smtClean="0"/>
              <a:t>Realize high cost of tobacco</a:t>
            </a:r>
          </a:p>
          <a:p>
            <a:pPr lvl="0"/>
            <a:r>
              <a:rPr lang="en-US" dirty="0" smtClean="0"/>
              <a:t>Realize using can lead to other risky behaviors, alcohol and other drugs</a:t>
            </a:r>
          </a:p>
          <a:p>
            <a:pPr lvl="0"/>
            <a:r>
              <a:rPr lang="en-US" dirty="0" smtClean="0"/>
              <a:t>Understand damaging effects of secondhand smoke; don’t want to harm others</a:t>
            </a:r>
          </a:p>
          <a:p>
            <a:pPr lvl="0"/>
            <a:r>
              <a:rPr lang="en-US" dirty="0" smtClean="0"/>
              <a:t>Feel more powerful because not controlled by an addiction to nicotine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Quitting Tobacco Use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Ending the Addiction Cycle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524000"/>
            <a:ext cx="5350933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u="sng" dirty="0" smtClean="0">
                <a:solidFill>
                  <a:srgbClr val="FF0000"/>
                </a:solidFill>
              </a:rPr>
              <a:t>Nicotine withdrawal</a:t>
            </a:r>
            <a:r>
              <a:rPr lang="en-US" dirty="0" smtClean="0"/>
              <a:t>-</a:t>
            </a:r>
            <a:r>
              <a:rPr lang="en-US" i="1" dirty="0" smtClean="0"/>
              <a:t>the process that occurs in the body when nicotine, an addictive drug, is no longer used</a:t>
            </a:r>
          </a:p>
          <a:p>
            <a:pPr lvl="0"/>
            <a:r>
              <a:rPr lang="en-US" dirty="0" smtClean="0"/>
              <a:t>Symptoms: irritability, difficulty concentrating, anxiety, sleep disturbances, cravings for tobacco</a:t>
            </a:r>
          </a:p>
          <a:p>
            <a:pPr lvl="0"/>
            <a:r>
              <a:rPr lang="en-US" u="sng" dirty="0" smtClean="0">
                <a:solidFill>
                  <a:srgbClr val="FF0000"/>
                </a:solidFill>
              </a:rPr>
              <a:t>Nicotine Substitutes</a:t>
            </a:r>
            <a:r>
              <a:rPr lang="en-US" dirty="0" smtClean="0"/>
              <a:t>-</a:t>
            </a:r>
            <a:r>
              <a:rPr lang="en-US" i="1" dirty="0" smtClean="0"/>
              <a:t>products that deliver small amounts of nicotine into the user’s system while he or she is trying to give up the tobacco habit</a:t>
            </a:r>
          </a:p>
          <a:p>
            <a:pPr lvl="0"/>
            <a:r>
              <a:rPr lang="en-US" dirty="0" smtClean="0"/>
              <a:t>Examples: gum, patches, nasal sprays, inhalers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931" y="1371600"/>
            <a:ext cx="2252135" cy="2294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866" y="3971028"/>
            <a:ext cx="1579352" cy="2429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Nicoderm</a:t>
            </a:r>
            <a:r>
              <a:rPr lang="en-US" b="1" dirty="0" smtClean="0"/>
              <a:t> CQ</a:t>
            </a:r>
            <a:endParaRPr lang="en-US" b="1" dirty="0"/>
          </a:p>
        </p:txBody>
      </p:sp>
      <p:pic>
        <p:nvPicPr>
          <p:cNvPr id="6" name="newest Nicoderm Commercial - YouTube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651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6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Electronic Cigarette</a:t>
            </a:r>
            <a:endParaRPr lang="en-US" b="1" dirty="0"/>
          </a:p>
        </p:txBody>
      </p:sp>
      <p:pic>
        <p:nvPicPr>
          <p:cNvPr id="3" name="Electric Cigarette Smoking Everywhere E Cigarette on ABC News WFAA-TV Channel 8.wvm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2800" y="1714500"/>
            <a:ext cx="75184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2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Getting Help to Quit Tobacco 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 smtClean="0"/>
              <a:t>Prepare for the quit day: set a target date, stick to it</a:t>
            </a:r>
          </a:p>
          <a:p>
            <a:pPr lvl="0"/>
            <a:r>
              <a:rPr lang="en-US" dirty="0" smtClean="0"/>
              <a:t>Get support and encouragement</a:t>
            </a:r>
          </a:p>
          <a:p>
            <a:pPr lvl="0"/>
            <a:r>
              <a:rPr lang="en-US" dirty="0" smtClean="0"/>
              <a:t>Access professional health services</a:t>
            </a:r>
          </a:p>
          <a:p>
            <a:pPr lvl="0"/>
            <a:r>
              <a:rPr lang="en-US" dirty="0" smtClean="0"/>
              <a:t>Replace tobacco use with healthy behaviors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524000"/>
            <a:ext cx="2552700" cy="318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4028017"/>
            <a:ext cx="3492500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2861733"/>
            <a:ext cx="8305800" cy="1143000"/>
          </a:xfrm>
        </p:spPr>
        <p:txBody>
          <a:bodyPr/>
          <a:lstStyle/>
          <a:p>
            <a:r>
              <a:rPr lang="en-US" dirty="0" smtClean="0"/>
              <a:t>Chapter 20, Lesson 3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677333"/>
            <a:ext cx="8305800" cy="1981200"/>
          </a:xfrm>
        </p:spPr>
        <p:txBody>
          <a:bodyPr/>
          <a:lstStyle/>
          <a:p>
            <a:r>
              <a:rPr lang="en-US" b="1" dirty="0" smtClean="0"/>
              <a:t>Promoting a Smoke-Free Environment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4004733"/>
            <a:ext cx="4038600" cy="201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u="sng" dirty="0" smtClean="0">
                <a:solidFill>
                  <a:srgbClr val="FF0000"/>
                </a:solidFill>
              </a:rPr>
              <a:t>Environmental tobacco smoke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(ETS), </a:t>
            </a:r>
            <a:r>
              <a:rPr lang="en-US" i="1" dirty="0" smtClean="0"/>
              <a:t>or secondhand smoke, air that has been contaminated by tobacco smoke</a:t>
            </a:r>
          </a:p>
          <a:p>
            <a:pPr lvl="0"/>
            <a:r>
              <a:rPr lang="en-US" b="1" u="sng" dirty="0" smtClean="0">
                <a:solidFill>
                  <a:srgbClr val="FF0000"/>
                </a:solidFill>
              </a:rPr>
              <a:t>Mainstream smoke</a:t>
            </a:r>
            <a:r>
              <a:rPr lang="en-US" dirty="0" smtClean="0"/>
              <a:t>: </a:t>
            </a:r>
            <a:r>
              <a:rPr lang="en-US" i="1" dirty="0" smtClean="0"/>
              <a:t>the smoke exhaled from the lungs of a smoker</a:t>
            </a:r>
          </a:p>
          <a:p>
            <a:pPr lvl="0"/>
            <a:r>
              <a:rPr lang="en-US" b="1" u="sng" dirty="0" err="1" smtClean="0">
                <a:solidFill>
                  <a:srgbClr val="FF0000"/>
                </a:solidFill>
              </a:rPr>
              <a:t>Sidestream</a:t>
            </a:r>
            <a:r>
              <a:rPr lang="en-US" b="1" u="sng" dirty="0" smtClean="0">
                <a:solidFill>
                  <a:srgbClr val="FF0000"/>
                </a:solidFill>
              </a:rPr>
              <a:t> smoke</a:t>
            </a:r>
            <a:r>
              <a:rPr lang="en-US" dirty="0" smtClean="0"/>
              <a:t>: </a:t>
            </a:r>
            <a:r>
              <a:rPr lang="en-US" i="1" dirty="0" smtClean="0"/>
              <a:t>the smoke from the burning end of a cigarette, pipe, or cigar</a:t>
            </a:r>
          </a:p>
          <a:p>
            <a:pPr lvl="0"/>
            <a:r>
              <a:rPr lang="en-US" dirty="0" smtClean="0"/>
              <a:t>More dangerous than mainstream smoke because it’s exhaled by smoker, it contains lower concentrations of carcinogens, nicotine, and tar</a:t>
            </a:r>
          </a:p>
          <a:p>
            <a:pPr lvl="0"/>
            <a:r>
              <a:rPr lang="en-US" dirty="0" smtClean="0"/>
              <a:t>Young children who are exposed to ETS are more likely to develop asthma than their peers who are not exposed to ETS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Health Risks of Tobacco Smoke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Causes 3,000 deaths from lung cancer every year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Health Risks to Nonsmokers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57500"/>
            <a:ext cx="3289300" cy="246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150" y="2857500"/>
            <a:ext cx="3238500" cy="250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524000"/>
            <a:ext cx="6045200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Choosing to live tobacco-free is one of the healthiest choices a pregnant female can make for her baby</a:t>
            </a:r>
          </a:p>
          <a:p>
            <a:pPr lvl="0"/>
            <a:r>
              <a:rPr lang="en-US" dirty="0" smtClean="0"/>
              <a:t>Smoking during pregnancy can seriously harm the developing fetus</a:t>
            </a:r>
          </a:p>
          <a:p>
            <a:pPr lvl="0"/>
            <a:r>
              <a:rPr lang="en-US" dirty="0" smtClean="0"/>
              <a:t>Infant may also suffer from growth and developmental problems during early childhood</a:t>
            </a:r>
          </a:p>
          <a:p>
            <a:pPr lvl="0"/>
            <a:r>
              <a:rPr lang="en-US" dirty="0" smtClean="0"/>
              <a:t>Babies of mothers who smoked during pregnancy or who are exposed to ETS are more likely to die of sudden infant death syndrome (SIDS)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Health Risks to Unborn Children and Infants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948267"/>
            <a:ext cx="2641600" cy="215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1" y="3429000"/>
            <a:ext cx="2405957" cy="231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427567"/>
            <a:ext cx="2438400" cy="332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699" y="427567"/>
            <a:ext cx="2413000" cy="337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532" y="4076700"/>
            <a:ext cx="2891367" cy="2383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00" y="3805767"/>
            <a:ext cx="24384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Beautiful, thin woman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86667" y="3127170"/>
            <a:ext cx="24384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Rugged, Tough</a:t>
            </a:r>
          </a:p>
          <a:p>
            <a:pPr algn="ctr"/>
            <a:r>
              <a:rPr lang="en-US" sz="2400" b="1" dirty="0" smtClean="0"/>
              <a:t>Man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62699" y="3805767"/>
            <a:ext cx="24384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Cool Dude, Cool Car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86667" y="427567"/>
            <a:ext cx="2438400" cy="19389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Different Types of Ads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1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Health Risks to Young Children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Children of smokers tend to have a higher incidence of sore throats, ear infections, and upper respiratory problems than children of nonsmokers</a:t>
            </a:r>
          </a:p>
          <a:p>
            <a:pPr lvl="0"/>
            <a:r>
              <a:rPr lang="en-US" dirty="0" smtClean="0"/>
              <a:t>Secondhand smoke can slow lung development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50" y="1524000"/>
            <a:ext cx="3289300" cy="247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0" y="4203700"/>
            <a:ext cx="3352800" cy="24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Reducing Your Risks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 smtClean="0"/>
              <a:t>If family member smokes, encourage that person to quit by telling him/her health effects of tobacco smoke</a:t>
            </a:r>
          </a:p>
          <a:p>
            <a:pPr lvl="0"/>
            <a:r>
              <a:rPr lang="en-US" dirty="0" smtClean="0"/>
              <a:t>Open windows to allow fresh air in</a:t>
            </a:r>
          </a:p>
          <a:p>
            <a:pPr lvl="0"/>
            <a:r>
              <a:rPr lang="en-US" dirty="0" smtClean="0"/>
              <a:t>Suggest somewhere else to smoke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3" y="1524000"/>
            <a:ext cx="27432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15094" r="16143"/>
          <a:stretch>
            <a:fillRect/>
          </a:stretch>
        </p:blipFill>
        <p:spPr>
          <a:xfrm>
            <a:off x="1642534" y="4495800"/>
            <a:ext cx="2777067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Creating a Smoke-Free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Medical research shows that any exposure to secondhand smoke can cause health problems</a:t>
            </a:r>
          </a:p>
          <a:p>
            <a:pPr lvl="0"/>
            <a:r>
              <a:rPr lang="en-US" dirty="0" smtClean="0"/>
              <a:t>According to US Surgeon General, only way to fully protect people from damaging health effects of ETS is to prohibit smoking in public places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750" y="1371600"/>
            <a:ext cx="2188650" cy="2556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136" y="3928533"/>
            <a:ext cx="3200400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Nicotine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sz="2800" b="1" u="sng" dirty="0" smtClean="0">
                <a:solidFill>
                  <a:srgbClr val="FF0000"/>
                </a:solidFill>
              </a:rPr>
              <a:t>Addictive drug</a:t>
            </a:r>
            <a:r>
              <a:rPr lang="en-US" sz="2800" dirty="0" smtClean="0"/>
              <a:t>: </a:t>
            </a:r>
            <a:r>
              <a:rPr lang="en-US" sz="2800" i="1" dirty="0" smtClean="0"/>
              <a:t>a substance that causes physiological or psychological dependence</a:t>
            </a:r>
            <a:endParaRPr lang="en-US" sz="2400" i="1" dirty="0" smtClean="0"/>
          </a:p>
          <a:p>
            <a:pPr lvl="0"/>
            <a:r>
              <a:rPr lang="en-US" sz="2800" b="1" u="sng" dirty="0" smtClean="0">
                <a:solidFill>
                  <a:srgbClr val="FF0000"/>
                </a:solidFill>
              </a:rPr>
              <a:t>Nicotine</a:t>
            </a:r>
            <a:r>
              <a:rPr lang="en-US" sz="2800" dirty="0" smtClean="0"/>
              <a:t>: </a:t>
            </a:r>
            <a:r>
              <a:rPr lang="en-US" sz="2800" i="1" dirty="0" smtClean="0"/>
              <a:t>the additive drug found in tobacco leaves</a:t>
            </a:r>
            <a:endParaRPr lang="en-US" sz="2400" i="1" dirty="0" smtClean="0"/>
          </a:p>
          <a:p>
            <a:pPr lvl="1"/>
            <a:r>
              <a:rPr lang="en-US" dirty="0" smtClean="0"/>
              <a:t>Nicotine is a stimulant</a:t>
            </a:r>
            <a:endParaRPr lang="en-US" sz="2000" dirty="0" smtClean="0"/>
          </a:p>
          <a:p>
            <a:pPr lvl="0"/>
            <a:r>
              <a:rPr lang="en-US" sz="2800" b="1" u="sng" dirty="0" smtClean="0">
                <a:solidFill>
                  <a:srgbClr val="FF0000"/>
                </a:solidFill>
              </a:rPr>
              <a:t>Stimulant</a:t>
            </a:r>
            <a:r>
              <a:rPr lang="en-US" sz="2800" b="1" u="sng" dirty="0" smtClean="0"/>
              <a:t>:</a:t>
            </a:r>
            <a:r>
              <a:rPr lang="en-US" sz="2800" dirty="0" smtClean="0"/>
              <a:t> </a:t>
            </a:r>
            <a:r>
              <a:rPr lang="en-US" sz="2800" i="1" dirty="0" smtClean="0"/>
              <a:t>drug that increases the action of the central nervous system, the heart, and other organs</a:t>
            </a:r>
            <a:endParaRPr lang="en-US" sz="2400" i="1" dirty="0" smtClean="0"/>
          </a:p>
          <a:p>
            <a:pPr lvl="1"/>
            <a:r>
              <a:rPr lang="en-US" dirty="0" smtClean="0"/>
              <a:t>Using raises blood pressure and increases heart rate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567" y="355600"/>
            <a:ext cx="3479800" cy="233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866" y="2692400"/>
            <a:ext cx="2286000" cy="3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Carcinogen</a:t>
            </a:r>
            <a:r>
              <a:rPr lang="en-US" dirty="0" smtClean="0"/>
              <a:t>: </a:t>
            </a:r>
            <a:r>
              <a:rPr lang="en-US" i="1" dirty="0" smtClean="0"/>
              <a:t>cancer causing substance</a:t>
            </a:r>
          </a:p>
          <a:p>
            <a:r>
              <a:rPr lang="en-US" dirty="0" smtClean="0"/>
              <a:t>Tar: a thick, sticky, dark, fluid produced when tobacco burns</a:t>
            </a:r>
          </a:p>
          <a:p>
            <a:pPr lvl="1"/>
            <a:r>
              <a:rPr lang="en-US" dirty="0" smtClean="0"/>
              <a:t>Damages respiratory system by paralyzing and destroying cilia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Cilia</a:t>
            </a:r>
            <a:r>
              <a:rPr lang="en-US" i="1" dirty="0" smtClean="0"/>
              <a:t>: tiny hair like structures that line upper airways and protect body against infection</a:t>
            </a:r>
          </a:p>
          <a:p>
            <a:pPr lvl="1"/>
            <a:r>
              <a:rPr lang="en-US" dirty="0" smtClean="0"/>
              <a:t>Damages lung tissue, reducing lung function</a:t>
            </a:r>
          </a:p>
          <a:p>
            <a:pPr lvl="1"/>
            <a:r>
              <a:rPr lang="en-US" dirty="0" smtClean="0"/>
              <a:t>Smokers susceptible to diseases: bronchitis, pneumonia, emphysema, heart disease, cancer</a:t>
            </a:r>
          </a:p>
          <a:p>
            <a:pPr lvl="1"/>
            <a:r>
              <a:rPr lang="en-US" dirty="0" smtClean="0"/>
              <a:t>87% cancer deaths result from smoking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Poisonous Substances in Tobacco Smoke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793749"/>
            <a:ext cx="2735388" cy="4066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1" y="842432"/>
            <a:ext cx="3490277" cy="2745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3894666"/>
            <a:ext cx="30480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000" y="5096933"/>
            <a:ext cx="2735388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Tar Destroys Cilia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Still Want to Smoke?</a:t>
            </a:r>
            <a:endParaRPr lang="en-US" b="1" dirty="0"/>
          </a:p>
        </p:txBody>
      </p:sp>
      <p:pic>
        <p:nvPicPr>
          <p:cNvPr id="6" name="Still want to smoke.wvm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56266" y="1371599"/>
            <a:ext cx="6434667" cy="4826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2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Poisonous Substances in Tobacco Smoke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Carbon Monoxide</a:t>
            </a:r>
            <a:r>
              <a:rPr lang="en-US" dirty="0" smtClean="0"/>
              <a:t>: </a:t>
            </a:r>
            <a:r>
              <a:rPr lang="en-US" i="1" dirty="0" smtClean="0"/>
              <a:t>colorless, odorless and poisonous gas</a:t>
            </a:r>
          </a:p>
          <a:p>
            <a:pPr lvl="1"/>
            <a:r>
              <a:rPr lang="en-US" dirty="0" smtClean="0"/>
              <a:t>Absorbed more easily than oxygen</a:t>
            </a:r>
          </a:p>
          <a:p>
            <a:pPr lvl="1"/>
            <a:r>
              <a:rPr lang="en-US" dirty="0" smtClean="0"/>
              <a:t>CM deprives body tissues and cells from oxygen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750" y="3992033"/>
            <a:ext cx="3289300" cy="246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767" y="916517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Pipes and Cigars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Cigars contain significantly more nicotine and produce more tar and carbon monoxide than cigarettes</a:t>
            </a:r>
          </a:p>
          <a:p>
            <a:pPr lvl="0"/>
            <a:r>
              <a:rPr lang="en-US" dirty="0" smtClean="0"/>
              <a:t>1 cigar contains as much nicotine as 20 cigarettes</a:t>
            </a:r>
          </a:p>
          <a:p>
            <a:pPr lvl="0"/>
            <a:r>
              <a:rPr lang="en-US" dirty="0" smtClean="0"/>
              <a:t>Pipe and cigar smokers have increase risk of cancer in the lips, mouth, throat, larynx, lungs, and esophagus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847" y="670983"/>
            <a:ext cx="2787820" cy="278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50" y="3632200"/>
            <a:ext cx="3289300" cy="246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211</TotalTime>
  <Words>1396</Words>
  <Application>Microsoft Macintosh PowerPoint</Application>
  <PresentationFormat>On-screen Show (4:3)</PresentationFormat>
  <Paragraphs>139</Paragraphs>
  <Slides>32</Slides>
  <Notes>0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Paper</vt:lpstr>
      <vt:lpstr>Tobacco</vt:lpstr>
      <vt:lpstr>The Health Risks of Tobacco Use</vt:lpstr>
      <vt:lpstr>Slide 3</vt:lpstr>
      <vt:lpstr>Nicotine</vt:lpstr>
      <vt:lpstr>Poisonous Substances in Tobacco Smoke</vt:lpstr>
      <vt:lpstr>Slide 6</vt:lpstr>
      <vt:lpstr>Still Want to Smoke?</vt:lpstr>
      <vt:lpstr>Poisonous Substances in Tobacco Smoke</vt:lpstr>
      <vt:lpstr>Pipes and Cigars</vt:lpstr>
      <vt:lpstr>Smokeless Tobacco</vt:lpstr>
      <vt:lpstr>Slide 11</vt:lpstr>
      <vt:lpstr>Harmful Effects of Tobacco Use</vt:lpstr>
      <vt:lpstr>Harmful Effects of Tobacco Use</vt:lpstr>
      <vt:lpstr>Slide 14</vt:lpstr>
      <vt:lpstr>Other Consequences of Tobacco Use</vt:lpstr>
      <vt:lpstr>Choosing to Live Tobacco-Free</vt:lpstr>
      <vt:lpstr>Teens and Tobacco</vt:lpstr>
      <vt:lpstr>Reduced Tobacco Use Among Teens</vt:lpstr>
      <vt:lpstr>Benefits of Living Tobacco-Free</vt:lpstr>
      <vt:lpstr>Strategies for Avoiding Tobacco</vt:lpstr>
      <vt:lpstr>Quitting Tobacco Use</vt:lpstr>
      <vt:lpstr>Ending the Addiction Cycle</vt:lpstr>
      <vt:lpstr>Nicoderm CQ</vt:lpstr>
      <vt:lpstr>Electronic Cigarette</vt:lpstr>
      <vt:lpstr>Getting Help to Quit Tobacco Use</vt:lpstr>
      <vt:lpstr>Promoting a Smoke-Free Environment</vt:lpstr>
      <vt:lpstr>Health Risks of Tobacco Smoke</vt:lpstr>
      <vt:lpstr>Health Risks to Nonsmokers</vt:lpstr>
      <vt:lpstr>Health Risks to Unborn Children and Infants</vt:lpstr>
      <vt:lpstr>Health Risks to Young Children</vt:lpstr>
      <vt:lpstr>Reducing Your Risks</vt:lpstr>
      <vt:lpstr>Creating a Smoke-Free Society</vt:lpstr>
    </vt:vector>
  </TitlesOfParts>
  <Company>ISD 728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Tobacco</dc:title>
  <dc:creator>user</dc:creator>
  <cp:lastModifiedBy>user</cp:lastModifiedBy>
  <cp:revision>9</cp:revision>
  <dcterms:created xsi:type="dcterms:W3CDTF">2011-11-04T01:30:42Z</dcterms:created>
  <dcterms:modified xsi:type="dcterms:W3CDTF">2011-11-04T01:37:48Z</dcterms:modified>
</cp:coreProperties>
</file>