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7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9" r:id="rId22"/>
    <p:sldId id="275" r:id="rId23"/>
    <p:sldId id="276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D1E3-0DC9-FE4E-A65B-A3E323C55926}" type="datetimeFigureOut">
              <a:rPr lang="en-US" smtClean="0"/>
              <a:pPr/>
              <a:t>11/1/11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3916-DCCA-164A-BD69-0270971228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D1E3-0DC9-FE4E-A65B-A3E323C55926}" type="datetimeFigureOut">
              <a:rPr lang="en-US" smtClean="0"/>
              <a:pPr/>
              <a:t>11/1/11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3916-DCCA-164A-BD69-027097122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D1E3-0DC9-FE4E-A65B-A3E323C55926}" type="datetimeFigureOut">
              <a:rPr lang="en-US" smtClean="0"/>
              <a:pPr/>
              <a:t>11/1/11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3916-DCCA-164A-BD69-027097122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D1E3-0DC9-FE4E-A65B-A3E323C55926}" type="datetimeFigureOut">
              <a:rPr lang="en-US" smtClean="0"/>
              <a:pPr/>
              <a:t>11/1/11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3916-DCCA-164A-BD69-027097122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D1E3-0DC9-FE4E-A65B-A3E323C55926}" type="datetimeFigureOut">
              <a:rPr lang="en-US" smtClean="0"/>
              <a:pPr/>
              <a:t>11/1/11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3916-DCCA-164A-BD69-027097122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D1E3-0DC9-FE4E-A65B-A3E323C55926}" type="datetimeFigureOut">
              <a:rPr lang="en-US" smtClean="0"/>
              <a:pPr/>
              <a:t>11/1/11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3916-DCCA-164A-BD69-027097122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D1E3-0DC9-FE4E-A65B-A3E323C55926}" type="datetimeFigureOut">
              <a:rPr lang="en-US" smtClean="0"/>
              <a:pPr/>
              <a:t>11/1/11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3916-DCCA-164A-BD69-027097122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D1E3-0DC9-FE4E-A65B-A3E323C55926}" type="datetimeFigureOut">
              <a:rPr lang="en-US" smtClean="0"/>
              <a:pPr/>
              <a:t>11/1/11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3916-DCCA-164A-BD69-027097122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D1E3-0DC9-FE4E-A65B-A3E323C55926}" type="datetimeFigureOut">
              <a:rPr lang="en-US" smtClean="0"/>
              <a:pPr/>
              <a:t>11/1/11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3916-DCCA-164A-BD69-027097122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D1E3-0DC9-FE4E-A65B-A3E323C55926}" type="datetimeFigureOut">
              <a:rPr lang="en-US" smtClean="0"/>
              <a:pPr/>
              <a:t>11/1/11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3916-DCCA-164A-BD69-0270971228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F28D1E3-0DC9-FE4E-A65B-A3E323C55926}" type="datetimeFigureOut">
              <a:rPr lang="en-US" smtClean="0"/>
              <a:pPr/>
              <a:t>11/1/11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3363916-DCCA-164A-BD69-027097122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6F28D1E3-0DC9-FE4E-A65B-A3E323C55926}" type="datetimeFigureOut">
              <a:rPr lang="en-US" smtClean="0"/>
              <a:pPr/>
              <a:t>11/1/11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93363916-DCCA-164A-BD69-027097122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92524"/>
            <a:ext cx="8077200" cy="1673352"/>
          </a:xfrm>
        </p:spPr>
        <p:txBody>
          <a:bodyPr/>
          <a:lstStyle/>
          <a:p>
            <a:r>
              <a:rPr lang="en-US" dirty="0" smtClean="0"/>
              <a:t>The Role of Medicines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78608"/>
            <a:ext cx="8077200" cy="1499616"/>
          </a:xfrm>
        </p:spPr>
        <p:txBody>
          <a:bodyPr/>
          <a:lstStyle/>
          <a:p>
            <a:r>
              <a:rPr lang="en-US" dirty="0" smtClean="0"/>
              <a:t>Chapter 19, Lesson 1</a:t>
            </a:r>
            <a:endParaRPr lang="en-US" dirty="0"/>
          </a:p>
        </p:txBody>
      </p:sp>
      <p:pic>
        <p:nvPicPr>
          <p:cNvPr id="4" name="Picture 9" descr="CH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5665" y="332280"/>
            <a:ext cx="4497335" cy="3529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85527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Antidepressant and Antipsychotic Medicines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Medicines that help people suffering from mental illnesses.</a:t>
            </a:r>
            <a:endParaRPr lang="en-US" sz="2800" dirty="0" smtClean="0"/>
          </a:p>
          <a:p>
            <a:pPr lvl="1"/>
            <a:r>
              <a:rPr lang="en-US" dirty="0" smtClean="0"/>
              <a:t>Help regulate brain chemistry, or stabilize moods.</a:t>
            </a:r>
            <a:endParaRPr lang="en-US" sz="2400" dirty="0" smtClean="0"/>
          </a:p>
          <a:p>
            <a:pPr lvl="2"/>
            <a:r>
              <a:rPr lang="en-US" dirty="0" smtClean="0"/>
              <a:t>Ex.  Mood disorders, schizophrenia, and depression.</a:t>
            </a:r>
            <a:endParaRPr lang="en-US" sz="2000" dirty="0" smtClean="0"/>
          </a:p>
          <a:p>
            <a:pPr lvl="0"/>
            <a:r>
              <a:rPr lang="en-US" dirty="0" smtClean="0"/>
              <a:t>Cancer Treatment Medicines</a:t>
            </a:r>
            <a:endParaRPr lang="en-US" sz="2800" dirty="0" smtClean="0"/>
          </a:p>
          <a:p>
            <a:pPr lvl="2"/>
            <a:r>
              <a:rPr lang="en-US" dirty="0" smtClean="0"/>
              <a:t>Some cancers can be treated or even cured.</a:t>
            </a:r>
            <a:endParaRPr lang="en-US" sz="2000" dirty="0" smtClean="0"/>
          </a:p>
          <a:p>
            <a:pPr lvl="2"/>
            <a:r>
              <a:rPr lang="en-US" dirty="0" smtClean="0"/>
              <a:t>These medicines can reduce rapid cell growth and stop the spread of cancer cells.</a:t>
            </a:r>
            <a:endParaRPr lang="en-US" sz="2000" dirty="0" smtClean="0"/>
          </a:p>
          <a:p>
            <a:pPr lvl="3"/>
            <a:r>
              <a:rPr lang="en-US" dirty="0" smtClean="0"/>
              <a:t>Ex. Chemotherapy and radiation therapy.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518" y="5322905"/>
            <a:ext cx="2570282" cy="1364986"/>
          </a:xfrm>
          <a:prstGeom prst="rect">
            <a:avLst/>
          </a:prstGeom>
        </p:spPr>
      </p:pic>
      <p:pic>
        <p:nvPicPr>
          <p:cNvPr id="5" name="Picture 4" descr="medic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742" y="829260"/>
            <a:ext cx="2009058" cy="1101476"/>
          </a:xfrm>
          <a:prstGeom prst="rect">
            <a:avLst/>
          </a:prstGeom>
        </p:spPr>
      </p:pic>
      <p:pic>
        <p:nvPicPr>
          <p:cNvPr id="6" name="Picture 5" descr="Prozac-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487" y="829260"/>
            <a:ext cx="2012618" cy="1207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Medicines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8463" y="1773936"/>
            <a:ext cx="5235325" cy="4623816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Medicines can be delivered to the body in many ways.</a:t>
            </a:r>
            <a:endParaRPr lang="en-US" sz="2800" dirty="0" smtClean="0"/>
          </a:p>
          <a:p>
            <a:pPr lvl="0"/>
            <a:r>
              <a:rPr lang="en-US" dirty="0" smtClean="0"/>
              <a:t>Method of use is determined by:</a:t>
            </a:r>
          </a:p>
          <a:p>
            <a:pPr lvl="1"/>
            <a:r>
              <a:rPr lang="en-US" dirty="0" smtClean="0"/>
              <a:t> what the medicine is used for</a:t>
            </a:r>
          </a:p>
          <a:p>
            <a:pPr lvl="1"/>
            <a:r>
              <a:rPr lang="en-US" dirty="0" smtClean="0"/>
              <a:t>how it will most quickly and effectively help the person.</a:t>
            </a: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0" y="571500"/>
            <a:ext cx="28575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537" y="3654145"/>
            <a:ext cx="1454212" cy="2513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307" y="3210052"/>
            <a:ext cx="2041943" cy="3187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Ways to Take Medicines</a:t>
            </a:r>
            <a:endParaRPr lang="en-US" dirty="0"/>
          </a:p>
        </p:txBody>
      </p:sp>
      <p:pic>
        <p:nvPicPr>
          <p:cNvPr id="7" name="Picture 4" descr="blue bo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313" y="1841500"/>
            <a:ext cx="7172325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514475" y="2162175"/>
            <a:ext cx="1733550" cy="742950"/>
          </a:xfrm>
          <a:prstGeom prst="roundRect">
            <a:avLst>
              <a:gd name="adj" fmla="val 0"/>
            </a:avLst>
          </a:prstGeom>
          <a:solidFill>
            <a:srgbClr val="FCF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 b="1">
                <a:solidFill>
                  <a:srgbClr val="1D5EAB"/>
                </a:solidFill>
              </a:rPr>
              <a:t>Oral</a:t>
            </a:r>
            <a:br>
              <a:rPr lang="en-US" sz="2000" b="1">
                <a:solidFill>
                  <a:srgbClr val="1D5EAB"/>
                </a:solidFill>
              </a:rPr>
            </a:br>
            <a:r>
              <a:rPr lang="en-US" sz="2000" b="1">
                <a:solidFill>
                  <a:srgbClr val="1D5EAB"/>
                </a:solidFill>
              </a:rPr>
              <a:t>Medicines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514475" y="3092450"/>
            <a:ext cx="1733550" cy="742950"/>
          </a:xfrm>
          <a:prstGeom prst="roundRect">
            <a:avLst>
              <a:gd name="adj" fmla="val 0"/>
            </a:avLst>
          </a:prstGeom>
          <a:solidFill>
            <a:srgbClr val="FCF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 b="1">
                <a:solidFill>
                  <a:srgbClr val="1D5EAB"/>
                </a:solidFill>
              </a:rPr>
              <a:t>Topical</a:t>
            </a:r>
            <a:br>
              <a:rPr lang="en-US" sz="2000" b="1">
                <a:solidFill>
                  <a:srgbClr val="1D5EAB"/>
                </a:solidFill>
              </a:rPr>
            </a:br>
            <a:r>
              <a:rPr lang="en-US" sz="2000" b="1">
                <a:solidFill>
                  <a:srgbClr val="1D5EAB"/>
                </a:solidFill>
              </a:rPr>
              <a:t>Medicines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514475" y="4022725"/>
            <a:ext cx="1733550" cy="742950"/>
          </a:xfrm>
          <a:prstGeom prst="roundRect">
            <a:avLst>
              <a:gd name="adj" fmla="val 0"/>
            </a:avLst>
          </a:prstGeom>
          <a:solidFill>
            <a:srgbClr val="FCF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 b="1">
                <a:solidFill>
                  <a:srgbClr val="1D5EAB"/>
                </a:solidFill>
              </a:rPr>
              <a:t>Inhaled</a:t>
            </a:r>
            <a:br>
              <a:rPr lang="en-US" sz="2000" b="1">
                <a:solidFill>
                  <a:srgbClr val="1D5EAB"/>
                </a:solidFill>
              </a:rPr>
            </a:br>
            <a:r>
              <a:rPr lang="en-US" sz="2000" b="1">
                <a:solidFill>
                  <a:srgbClr val="1D5EAB"/>
                </a:solidFill>
              </a:rPr>
              <a:t>Medicines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514475" y="4953000"/>
            <a:ext cx="1733550" cy="742950"/>
          </a:xfrm>
          <a:prstGeom prst="roundRect">
            <a:avLst>
              <a:gd name="adj" fmla="val 0"/>
            </a:avLst>
          </a:prstGeom>
          <a:solidFill>
            <a:srgbClr val="FCF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 b="1">
                <a:solidFill>
                  <a:srgbClr val="1D5EAB"/>
                </a:solidFill>
              </a:rPr>
              <a:t>Injected</a:t>
            </a:r>
            <a:br>
              <a:rPr lang="en-US" sz="2000" b="1">
                <a:solidFill>
                  <a:srgbClr val="1D5EAB"/>
                </a:solidFill>
              </a:rPr>
            </a:br>
            <a:r>
              <a:rPr lang="en-US" sz="2000" b="1">
                <a:solidFill>
                  <a:srgbClr val="1D5EAB"/>
                </a:solidFill>
              </a:rPr>
              <a:t>Medicines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3476625" y="2162175"/>
            <a:ext cx="4495800" cy="742950"/>
          </a:xfrm>
          <a:prstGeom prst="roundRect">
            <a:avLst>
              <a:gd name="adj" fmla="val 0"/>
            </a:avLst>
          </a:prstGeom>
          <a:solidFill>
            <a:srgbClr val="FCF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274320" anchor="ctr">
            <a:prstTxWarp prst="textNoShape">
              <a:avLst/>
            </a:prstTxWarp>
          </a:bodyPr>
          <a:lstStyle/>
          <a:p>
            <a:r>
              <a:rPr lang="en-US" sz="1800" b="1"/>
              <a:t>Taken by mouth</a:t>
            </a:r>
            <a:r>
              <a:rPr lang="en-US" sz="1800"/>
              <a:t> 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3476625" y="3092450"/>
            <a:ext cx="4495800" cy="742950"/>
          </a:xfrm>
          <a:prstGeom prst="roundRect">
            <a:avLst>
              <a:gd name="adj" fmla="val 0"/>
            </a:avLst>
          </a:prstGeom>
          <a:solidFill>
            <a:srgbClr val="FCF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274320" anchor="ctr">
            <a:prstTxWarp prst="textNoShape">
              <a:avLst/>
            </a:prstTxWarp>
          </a:bodyPr>
          <a:lstStyle/>
          <a:p>
            <a:r>
              <a:rPr lang="en-US" sz="1800" b="1"/>
              <a:t>Applied to the skin</a:t>
            </a:r>
            <a:r>
              <a:rPr lang="en-US" sz="1800"/>
              <a:t> </a:t>
            </a: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3476625" y="4022725"/>
            <a:ext cx="4495800" cy="742950"/>
          </a:xfrm>
          <a:prstGeom prst="roundRect">
            <a:avLst>
              <a:gd name="adj" fmla="val 0"/>
            </a:avLst>
          </a:prstGeom>
          <a:solidFill>
            <a:srgbClr val="FCF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274320" anchor="ctr">
            <a:prstTxWarp prst="textNoShape">
              <a:avLst/>
            </a:prstTxWarp>
          </a:bodyPr>
          <a:lstStyle/>
          <a:p>
            <a:r>
              <a:rPr lang="en-US" sz="1800" b="1" dirty="0"/>
              <a:t>Delivered in a fine mist or powder</a:t>
            </a:r>
            <a:r>
              <a:rPr lang="en-US" sz="1800" dirty="0"/>
              <a:t> </a:t>
            </a: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3476625" y="4953000"/>
            <a:ext cx="4495800" cy="742950"/>
          </a:xfrm>
          <a:prstGeom prst="roundRect">
            <a:avLst>
              <a:gd name="adj" fmla="val 0"/>
            </a:avLst>
          </a:prstGeom>
          <a:solidFill>
            <a:srgbClr val="FCF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274320" anchor="ctr">
            <a:prstTxWarp prst="textNoShape">
              <a:avLst/>
            </a:prstTxWarp>
          </a:bodyPr>
          <a:lstStyle/>
          <a:p>
            <a:r>
              <a:rPr lang="en-US" sz="1800" b="1"/>
              <a:t>Delivered through a shot</a:t>
            </a:r>
            <a:r>
              <a:rPr lang="en-US" sz="1800"/>
              <a:t> </a:t>
            </a: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 rot="5400000">
            <a:off x="3237707" y="2439193"/>
            <a:ext cx="247650" cy="21431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 rot="5400000">
            <a:off x="3237707" y="3353593"/>
            <a:ext cx="247650" cy="21431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 rot="5400000">
            <a:off x="3237707" y="4306093"/>
            <a:ext cx="247650" cy="21431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 rot="5400000">
            <a:off x="3237707" y="5210968"/>
            <a:ext cx="247650" cy="21431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Reactions to Medicines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 smtClean="0"/>
              <a:t>Medicines can cause: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dirty="0" smtClean="0"/>
              <a:t> </a:t>
            </a:r>
            <a:r>
              <a:rPr lang="en-US" b="1" u="sng" dirty="0" smtClean="0">
                <a:solidFill>
                  <a:srgbClr val="FF6600"/>
                </a:solidFill>
              </a:rPr>
              <a:t>side effects</a:t>
            </a:r>
            <a:r>
              <a:rPr lang="en-US" dirty="0" smtClean="0"/>
              <a:t>- </a:t>
            </a:r>
            <a:r>
              <a:rPr lang="en-US" i="1" dirty="0" smtClean="0"/>
              <a:t>reactions to medicine other than the one intended.</a:t>
            </a:r>
            <a:endParaRPr lang="en-US" dirty="0" smtClean="0"/>
          </a:p>
          <a:p>
            <a:pPr lvl="1"/>
            <a:r>
              <a:rPr lang="en-US" dirty="0" smtClean="0"/>
              <a:t>Some can be mild, such as drowsiness; others can be severe and even cause death.</a:t>
            </a:r>
          </a:p>
          <a:p>
            <a:endParaRPr lang="en-US" dirty="0"/>
          </a:p>
        </p:txBody>
      </p:sp>
      <p:pic>
        <p:nvPicPr>
          <p:cNvPr id="7" name="Picture 4" descr="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5488" y="1622425"/>
            <a:ext cx="3311525" cy="461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Medicine Interactions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Combining 2 or more medicines can change the effect of some drugs.</a:t>
            </a:r>
            <a:endParaRPr lang="en-US" sz="2400" dirty="0" smtClean="0"/>
          </a:p>
          <a:p>
            <a:pPr lvl="1"/>
            <a:r>
              <a:rPr lang="en-US" sz="2162" b="1" u="sng" dirty="0" smtClean="0">
                <a:solidFill>
                  <a:srgbClr val="FF6600"/>
                </a:solidFill>
              </a:rPr>
              <a:t>Additive Interaction</a:t>
            </a:r>
            <a:r>
              <a:rPr lang="en-US" sz="2162" dirty="0" smtClean="0"/>
              <a:t>- </a:t>
            </a:r>
            <a:r>
              <a:rPr lang="en-US" sz="2162" i="1" dirty="0" smtClean="0"/>
              <a:t>medicines work together in a positive way.</a:t>
            </a:r>
            <a:endParaRPr lang="en-US" sz="2162" dirty="0" smtClean="0"/>
          </a:p>
          <a:p>
            <a:pPr lvl="1"/>
            <a:r>
              <a:rPr lang="en-US" sz="2162" b="1" u="sng" dirty="0" smtClean="0">
                <a:solidFill>
                  <a:srgbClr val="FF6600"/>
                </a:solidFill>
              </a:rPr>
              <a:t>Antagonistic Interaction</a:t>
            </a:r>
            <a:r>
              <a:rPr lang="en-US" sz="2162" dirty="0" smtClean="0"/>
              <a:t>- </a:t>
            </a:r>
            <a:r>
              <a:rPr lang="en-US" sz="2162" i="1" dirty="0" smtClean="0"/>
              <a:t>when the effect of one medicine is canceled or reduced when taken with another medicine.</a:t>
            </a:r>
            <a:r>
              <a:rPr lang="en-US" sz="2162" b="1" u="sng" dirty="0" smtClean="0">
                <a:solidFill>
                  <a:srgbClr val="FF6600"/>
                </a:solidFill>
              </a:rPr>
              <a:t> </a:t>
            </a:r>
          </a:p>
          <a:p>
            <a:pPr lvl="1"/>
            <a:r>
              <a:rPr lang="en-US" sz="2162" b="1" u="sng" dirty="0" smtClean="0">
                <a:solidFill>
                  <a:srgbClr val="FF6600"/>
                </a:solidFill>
              </a:rPr>
              <a:t>Synergistic Effect</a:t>
            </a:r>
            <a:r>
              <a:rPr lang="en-US" sz="2162" dirty="0" smtClean="0"/>
              <a:t>- </a:t>
            </a:r>
            <a:r>
              <a:rPr lang="en-US" sz="2162" i="1" dirty="0" smtClean="0"/>
              <a:t>results in a greater effect than when each medicine is taken alone.</a:t>
            </a:r>
            <a:endParaRPr lang="en-US" sz="2162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73935"/>
            <a:ext cx="1832154" cy="1357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618" y="1936690"/>
            <a:ext cx="2393351" cy="1785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94" y="3926262"/>
            <a:ext cx="3289300" cy="2767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Tolerance and Withdrawal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199" y="1773936"/>
            <a:ext cx="4493033" cy="462381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b="1" u="sng" dirty="0" smtClean="0">
                <a:solidFill>
                  <a:srgbClr val="FF6600"/>
                </a:solidFill>
              </a:rPr>
              <a:t>Tolerance</a:t>
            </a:r>
            <a:r>
              <a:rPr lang="en-US" dirty="0" smtClean="0"/>
              <a:t>- </a:t>
            </a:r>
            <a:r>
              <a:rPr lang="en-US" i="1" dirty="0" smtClean="0"/>
              <a:t>a condition in which the body becomes used to the effect of a medicine.</a:t>
            </a:r>
            <a:endParaRPr lang="en-US" dirty="0" smtClean="0"/>
          </a:p>
          <a:p>
            <a:pPr lvl="1"/>
            <a:r>
              <a:rPr lang="en-US" dirty="0" smtClean="0"/>
              <a:t>The body requires increasingly larger doses to produce the same effect.</a:t>
            </a:r>
          </a:p>
          <a:p>
            <a:pPr lvl="0"/>
            <a:r>
              <a:rPr lang="en-US" b="1" u="sng" dirty="0" smtClean="0">
                <a:solidFill>
                  <a:srgbClr val="FF6600"/>
                </a:solidFill>
              </a:rPr>
              <a:t>Withdrawal</a:t>
            </a:r>
            <a:r>
              <a:rPr lang="en-US" dirty="0" smtClean="0"/>
              <a:t>- </a:t>
            </a:r>
            <a:r>
              <a:rPr lang="en-US" i="1" dirty="0" smtClean="0"/>
              <a:t>occurs when a person stops using a medicine that he or she has become physiologically dependent.</a:t>
            </a:r>
            <a:endParaRPr lang="en-US" dirty="0" smtClean="0"/>
          </a:p>
          <a:p>
            <a:pPr lvl="1"/>
            <a:r>
              <a:rPr lang="en-US" dirty="0" smtClean="0"/>
              <a:t>Symptoms can include nervousness, insomnia, severe headaches, vomiting, chills and cramps.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647" y="1305052"/>
            <a:ext cx="2070100" cy="2552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0" y="3857752"/>
            <a:ext cx="2540000" cy="25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466" y="3857752"/>
            <a:ext cx="1682181" cy="2527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Medicines Wisely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19, Lesson 2	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654050"/>
            <a:ext cx="3816334" cy="2595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for Medicines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All new medicines in the United States must meet standards set by the Food and Drug Administration (FDA)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Safe</a:t>
            </a:r>
          </a:p>
          <a:p>
            <a:pPr lvl="1"/>
            <a:r>
              <a:rPr lang="en-US" dirty="0" smtClean="0"/>
              <a:t>Medically Effective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0" y="1403462"/>
            <a:ext cx="3289300" cy="246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144" y="4112848"/>
            <a:ext cx="2366881" cy="2530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 smtClean="0"/>
              <a:t>The FDA does not regulate herbal and dietary supplements.</a:t>
            </a:r>
          </a:p>
          <a:p>
            <a:pPr lvl="1"/>
            <a:r>
              <a:rPr lang="en-US" dirty="0" smtClean="0"/>
              <a:t>Many people believe they are safe because they are advertised as “natural.”</a:t>
            </a:r>
          </a:p>
          <a:p>
            <a:pPr lvl="1"/>
            <a:r>
              <a:rPr lang="en-US" dirty="0" smtClean="0"/>
              <a:t>Don’t believe everything they claim.</a:t>
            </a:r>
          </a:p>
          <a:p>
            <a:pPr lvl="1"/>
            <a:r>
              <a:rPr lang="en-US" dirty="0" smtClean="0"/>
              <a:t>Energy drinks are an example of a product with wild claims unsupported by the FDA.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956048"/>
            <a:ext cx="2717074" cy="1901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3936"/>
            <a:ext cx="2755900" cy="295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5900" y="4136464"/>
            <a:ext cx="1784025" cy="1639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Medicines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75191"/>
            <a:ext cx="6124691" cy="4625609"/>
          </a:xfrm>
        </p:spPr>
        <p:txBody>
          <a:bodyPr>
            <a:normAutofit/>
          </a:bodyPr>
          <a:lstStyle/>
          <a:p>
            <a:pPr lvl="0"/>
            <a:r>
              <a:rPr lang="en-US" sz="2400" b="1" u="sng" dirty="0" smtClean="0">
                <a:solidFill>
                  <a:srgbClr val="FF6600"/>
                </a:solidFill>
              </a:rPr>
              <a:t>Prescription Medicines</a:t>
            </a:r>
            <a:r>
              <a:rPr lang="en-US" sz="2400" dirty="0" smtClean="0"/>
              <a:t>- </a:t>
            </a:r>
            <a:r>
              <a:rPr lang="en-US" sz="2400" i="1" dirty="0" smtClean="0"/>
              <a:t>medicines that are dispensed only with the written approval of a licensed physician or nurse-practitioner.</a:t>
            </a:r>
            <a:endParaRPr lang="en-US" sz="2400" dirty="0" smtClean="0"/>
          </a:p>
          <a:p>
            <a:pPr lvl="1"/>
            <a:r>
              <a:rPr lang="en-US" sz="2000" dirty="0" smtClean="0"/>
              <a:t>Provide only the amount of a medicine that is needed to treat your condition.</a:t>
            </a:r>
          </a:p>
          <a:p>
            <a:pPr lvl="0"/>
            <a:r>
              <a:rPr lang="en-US" sz="2400" b="1" u="sng" dirty="0" smtClean="0">
                <a:solidFill>
                  <a:srgbClr val="FF6600"/>
                </a:solidFill>
              </a:rPr>
              <a:t>Over-the-Counter (OTC) Medicines</a:t>
            </a:r>
            <a:r>
              <a:rPr lang="en-US" sz="2400" dirty="0" smtClean="0"/>
              <a:t>- </a:t>
            </a:r>
            <a:r>
              <a:rPr lang="en-US" sz="2400" i="1" dirty="0" smtClean="0"/>
              <a:t>medicines you can buy without a doctor’s prescription.</a:t>
            </a:r>
            <a:endParaRPr lang="en-US" sz="2400" dirty="0" smtClean="0"/>
          </a:p>
          <a:p>
            <a:pPr lvl="1"/>
            <a:r>
              <a:rPr lang="en-US" sz="2400" dirty="0" smtClean="0"/>
              <a:t>Examples- ibuprofen, Nyquil, Sudafed, Tylenol, etc…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465" y="468205"/>
            <a:ext cx="1638335" cy="2613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565" y="5001866"/>
            <a:ext cx="2520235" cy="1640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800" y="2969866"/>
            <a:ext cx="2032000" cy="203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Medicines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b="1" u="sng" dirty="0" smtClean="0">
                <a:solidFill>
                  <a:srgbClr val="FF6600"/>
                </a:solidFill>
              </a:rPr>
              <a:t>Medicines</a:t>
            </a:r>
            <a:r>
              <a:rPr lang="en-US" b="1" u="sng" dirty="0" smtClean="0"/>
              <a:t>-</a:t>
            </a:r>
            <a:r>
              <a:rPr lang="en-US" dirty="0" smtClean="0"/>
              <a:t> </a:t>
            </a:r>
            <a:r>
              <a:rPr lang="en-US" i="1" dirty="0" smtClean="0"/>
              <a:t>drugs that are used to treat or prevent diseases or other conditions.</a:t>
            </a:r>
            <a:endParaRPr lang="en-US" dirty="0" smtClean="0"/>
          </a:p>
          <a:p>
            <a:pPr lvl="0"/>
            <a:r>
              <a:rPr lang="en-US" b="1" u="sng" dirty="0" smtClean="0">
                <a:solidFill>
                  <a:srgbClr val="FF6600"/>
                </a:solidFill>
              </a:rPr>
              <a:t>Drugs</a:t>
            </a:r>
            <a:r>
              <a:rPr lang="en-US" dirty="0" smtClean="0"/>
              <a:t>- </a:t>
            </a:r>
            <a:r>
              <a:rPr lang="en-US" i="1" dirty="0" smtClean="0"/>
              <a:t>substances other than food that change the structure or function of the body or mind.</a:t>
            </a:r>
            <a:endParaRPr lang="en-US" dirty="0" smtClean="0"/>
          </a:p>
          <a:p>
            <a:pPr lvl="0"/>
            <a:r>
              <a:rPr lang="en-US" dirty="0" smtClean="0"/>
              <a:t>All medicines are drugs, but not all drugs are medicines.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600" y="224536"/>
            <a:ext cx="2616200" cy="309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781552"/>
            <a:ext cx="3111500" cy="261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Medicine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The FDA requires that all prescription and OTC medicine labels contain information telling consumers how to use the medicine safely and effectively.</a:t>
            </a:r>
            <a:endParaRPr lang="en-US" sz="2800" dirty="0" smtClean="0"/>
          </a:p>
          <a:p>
            <a:pPr lvl="0"/>
            <a:r>
              <a:rPr lang="en-US" dirty="0" smtClean="0"/>
              <a:t>Prescription labels must include…</a:t>
            </a:r>
            <a:endParaRPr lang="en-US" sz="2800" dirty="0" smtClean="0"/>
          </a:p>
          <a:p>
            <a:pPr lvl="1"/>
            <a:r>
              <a:rPr lang="en-US" dirty="0" smtClean="0"/>
              <a:t>Special instructions</a:t>
            </a:r>
            <a:endParaRPr lang="en-US" sz="2400" dirty="0" smtClean="0"/>
          </a:p>
          <a:p>
            <a:pPr lvl="1"/>
            <a:r>
              <a:rPr lang="en-US" dirty="0" smtClean="0"/>
              <a:t>Doctor’s name</a:t>
            </a:r>
            <a:endParaRPr lang="en-US" sz="2400" dirty="0" smtClean="0"/>
          </a:p>
          <a:p>
            <a:pPr lvl="1"/>
            <a:r>
              <a:rPr lang="en-US" dirty="0" smtClean="0"/>
              <a:t>Patient’s name</a:t>
            </a:r>
            <a:endParaRPr lang="en-US" sz="2400" dirty="0" smtClean="0"/>
          </a:p>
          <a:p>
            <a:pPr lvl="1"/>
            <a:r>
              <a:rPr lang="en-US" dirty="0" smtClean="0"/>
              <a:t>The pharmacy’s name and address</a:t>
            </a:r>
            <a:endParaRPr lang="en-US" sz="2400" dirty="0" smtClean="0"/>
          </a:p>
          <a:p>
            <a:pPr lvl="1"/>
            <a:r>
              <a:rPr lang="en-US" dirty="0" smtClean="0"/>
              <a:t>The date the prescription was filled</a:t>
            </a:r>
            <a:endParaRPr lang="en-US" sz="2400" dirty="0" smtClean="0"/>
          </a:p>
          <a:p>
            <a:pPr lvl="1"/>
            <a:r>
              <a:rPr lang="en-US" dirty="0" smtClean="0"/>
              <a:t>The prescription number </a:t>
            </a:r>
            <a:endParaRPr lang="en-US" sz="2400" dirty="0" smtClean="0"/>
          </a:p>
          <a:p>
            <a:pPr lvl="1"/>
            <a:r>
              <a:rPr lang="en-US" dirty="0" smtClean="0"/>
              <a:t>Whether refills are allowed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0" y="3105150"/>
            <a:ext cx="20193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1-10-26 at 8.28.4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53" y="671674"/>
            <a:ext cx="7961406" cy="54640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Medicine Misuse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b="1" u="sng" dirty="0" smtClean="0">
                <a:solidFill>
                  <a:srgbClr val="FF6600"/>
                </a:solidFill>
              </a:rPr>
              <a:t>Medicine Misuse</a:t>
            </a:r>
            <a:r>
              <a:rPr lang="en-US" dirty="0" smtClean="0"/>
              <a:t>- </a:t>
            </a:r>
            <a:r>
              <a:rPr lang="en-US" i="1" dirty="0" smtClean="0"/>
              <a:t>using a medicine in ways other than the intended use.</a:t>
            </a:r>
            <a:endParaRPr lang="en-US" sz="2800" dirty="0" smtClean="0"/>
          </a:p>
          <a:p>
            <a:pPr lvl="0"/>
            <a:r>
              <a:rPr lang="en-US" dirty="0" smtClean="0"/>
              <a:t>Examples include…</a:t>
            </a:r>
            <a:endParaRPr lang="en-US" sz="2800" dirty="0" smtClean="0"/>
          </a:p>
          <a:p>
            <a:pPr lvl="1"/>
            <a:r>
              <a:rPr lang="en-US" dirty="0" smtClean="0"/>
              <a:t>Failing to follow the instructions on or in the package.</a:t>
            </a:r>
            <a:endParaRPr lang="en-US" sz="2400" dirty="0" smtClean="0"/>
          </a:p>
          <a:p>
            <a:pPr lvl="1"/>
            <a:r>
              <a:rPr lang="en-US" dirty="0" smtClean="0"/>
              <a:t>Giving a prescription medicine to a person for whom it was not prescribed, or taking another person’s medicine.</a:t>
            </a:r>
            <a:endParaRPr lang="en-US" sz="2400" dirty="0" smtClean="0"/>
          </a:p>
          <a:p>
            <a:pPr lvl="1"/>
            <a:r>
              <a:rPr lang="en-US" dirty="0" smtClean="0"/>
              <a:t>Taking too much or too little of a medicine.</a:t>
            </a:r>
            <a:endParaRPr lang="en-US" sz="2400" dirty="0" smtClean="0"/>
          </a:p>
          <a:p>
            <a:pPr lvl="1"/>
            <a:r>
              <a:rPr lang="en-US" dirty="0" smtClean="0"/>
              <a:t>Taking a medicine for a longer or shorter period than prescribed or recommended.</a:t>
            </a:r>
            <a:endParaRPr lang="en-US" sz="2400" dirty="0" smtClean="0"/>
          </a:p>
          <a:p>
            <a:pPr lvl="1"/>
            <a:r>
              <a:rPr lang="en-US" dirty="0" smtClean="0"/>
              <a:t>Discontinuing use of a medicine without informing your health care provider.</a:t>
            </a:r>
            <a:endParaRPr lang="en-US" sz="2400" dirty="0" smtClean="0"/>
          </a:p>
          <a:p>
            <a:pPr lvl="1"/>
            <a:r>
              <a:rPr lang="en-US" dirty="0" smtClean="0"/>
              <a:t>Mixing medicines without the knowledge or approval of your health care provider.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Medicine Abuse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b="1" u="sng" dirty="0" smtClean="0">
                <a:solidFill>
                  <a:srgbClr val="FF6600"/>
                </a:solidFill>
              </a:rPr>
              <a:t>Medicine Abuse</a:t>
            </a:r>
            <a:r>
              <a:rPr lang="en-US" dirty="0" smtClean="0"/>
              <a:t>- </a:t>
            </a:r>
            <a:r>
              <a:rPr lang="en-US" i="1" dirty="0" smtClean="0"/>
              <a:t>intentionally taking medicines for nonmedical reasons.</a:t>
            </a:r>
            <a:endParaRPr lang="en-US" dirty="0" smtClean="0"/>
          </a:p>
          <a:p>
            <a:pPr lvl="1"/>
            <a:r>
              <a:rPr lang="en-US" dirty="0" smtClean="0"/>
              <a:t>96% of teens use medicines correctly.</a:t>
            </a:r>
          </a:p>
          <a:p>
            <a:pPr lvl="1"/>
            <a:r>
              <a:rPr lang="en-US" dirty="0" smtClean="0"/>
              <a:t>Abusing any medicine is dangerous and illegal.</a:t>
            </a:r>
          </a:p>
          <a:p>
            <a:pPr lvl="0"/>
            <a:endParaRPr lang="en-US" b="1" u="sng" dirty="0" smtClean="0">
              <a:solidFill>
                <a:srgbClr val="FF6600"/>
              </a:solidFill>
            </a:endParaRPr>
          </a:p>
          <a:p>
            <a:pPr lvl="0"/>
            <a:r>
              <a:rPr lang="en-US" b="1" u="sng" dirty="0" smtClean="0">
                <a:solidFill>
                  <a:srgbClr val="FF6600"/>
                </a:solidFill>
              </a:rPr>
              <a:t>Drug Overdose</a:t>
            </a:r>
            <a:r>
              <a:rPr lang="en-US" dirty="0" smtClean="0"/>
              <a:t>- </a:t>
            </a:r>
            <a:r>
              <a:rPr lang="en-US" i="1" dirty="0" smtClean="0"/>
              <a:t>a strong, sometimes fatal reaction to taking a large amount of a drug.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900" y="152400"/>
            <a:ext cx="2324100" cy="3492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4113115"/>
            <a:ext cx="3048000" cy="203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Medicine Abuse</a:t>
            </a:r>
            <a:endParaRPr lang="en-US" dirty="0"/>
          </a:p>
        </p:txBody>
      </p:sp>
      <p:pic>
        <p:nvPicPr>
          <p:cNvPr id="7" name="Picture 11" descr="3 caution box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725" y="1689100"/>
            <a:ext cx="7437438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181225" y="2230438"/>
            <a:ext cx="543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Don’t use drugs to lose weight. 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2181225" y="3362325"/>
            <a:ext cx="5438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Don’t use drugs to stay awake </a:t>
            </a:r>
            <a:br>
              <a:rPr lang="en-US" sz="2400" b="1">
                <a:solidFill>
                  <a:schemeClr val="bg1"/>
                </a:solidFill>
              </a:rPr>
            </a:br>
            <a:r>
              <a:rPr lang="en-US" sz="2400" b="1">
                <a:solidFill>
                  <a:schemeClr val="bg1"/>
                </a:solidFill>
              </a:rPr>
              <a:t>while studying. 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2181225" y="4878388"/>
            <a:ext cx="543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Don’t use drugs to fit in with peers.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Medicines</a:t>
            </a:r>
            <a:endParaRPr lang="en-US" dirty="0"/>
          </a:p>
        </p:txBody>
      </p:sp>
      <p:pic>
        <p:nvPicPr>
          <p:cNvPr id="13" name="Picture 10" descr="4 box with head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0" y="1725613"/>
            <a:ext cx="7653338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158875" y="1851025"/>
            <a:ext cx="7218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Four Categories of Medicines that Treat or Prevent Illness</a:t>
            </a:r>
            <a:r>
              <a:rPr lang="en-US" sz="2000"/>
              <a:t> 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320800" y="2909888"/>
            <a:ext cx="307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Medicines that help prevent disease 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4892675" y="2909888"/>
            <a:ext cx="307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Medicines that fight pathogens</a:t>
            </a:r>
            <a:r>
              <a:rPr lang="en-US" sz="1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1320800" y="4605338"/>
            <a:ext cx="307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Medicines that relieve pain and other symptoms</a:t>
            </a:r>
            <a:r>
              <a:rPr lang="en-US" sz="1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892675" y="4378325"/>
            <a:ext cx="33496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Medicines that manage chronic conditions, help maintain or restore health, and regulate body’s systems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214" y="155448"/>
            <a:ext cx="2123806" cy="1408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Preventing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687" y="1775191"/>
            <a:ext cx="8229600" cy="4625609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About 95% of children receive:</a:t>
            </a:r>
          </a:p>
          <a:p>
            <a:pPr lvl="0"/>
            <a:r>
              <a:rPr lang="en-US" dirty="0" smtClean="0"/>
              <a:t> </a:t>
            </a:r>
            <a:r>
              <a:rPr lang="en-US" b="1" u="sng" dirty="0" smtClean="0">
                <a:solidFill>
                  <a:srgbClr val="FF6600"/>
                </a:solidFill>
              </a:rPr>
              <a:t>vaccines</a:t>
            </a:r>
            <a:r>
              <a:rPr lang="en-US" dirty="0" smtClean="0"/>
              <a:t>- </a:t>
            </a:r>
            <a:r>
              <a:rPr lang="en-US" i="1" dirty="0" smtClean="0"/>
              <a:t>a preparation that prevents a person from contracting a specific disease.</a:t>
            </a:r>
            <a:endParaRPr lang="en-US" dirty="0" smtClean="0"/>
          </a:p>
          <a:p>
            <a:pPr lvl="2"/>
            <a:r>
              <a:rPr lang="en-US" dirty="0" smtClean="0"/>
              <a:t>Vaccines contain weakened or dead pathogens that cause the disease.</a:t>
            </a:r>
          </a:p>
          <a:p>
            <a:pPr lvl="2"/>
            <a:r>
              <a:rPr lang="en-US" dirty="0" smtClean="0"/>
              <a:t>When injected into the body, the vaccine produces antibodies that fight those pathogens.</a:t>
            </a:r>
          </a:p>
          <a:p>
            <a:pPr lvl="2"/>
            <a:r>
              <a:rPr lang="en-US" dirty="0" smtClean="0"/>
              <a:t>Your body creates memory cells that provide long lasting protection.</a:t>
            </a:r>
          </a:p>
          <a:p>
            <a:pPr lvl="0"/>
            <a:r>
              <a:rPr lang="en-US" b="1" i="1" u="sng" dirty="0" smtClean="0">
                <a:solidFill>
                  <a:srgbClr val="FF6600"/>
                </a:solidFill>
              </a:rPr>
              <a:t>Antitoxins</a:t>
            </a:r>
            <a:r>
              <a:rPr lang="en-US" dirty="0" smtClean="0"/>
              <a:t>- Help neutralize the effect of the toxins.</a:t>
            </a:r>
          </a:p>
          <a:p>
            <a:pPr lvl="2"/>
            <a:r>
              <a:rPr lang="en-US" dirty="0" smtClean="0"/>
              <a:t>They fight bacteria that produce substances toxic to the body.</a:t>
            </a:r>
          </a:p>
          <a:p>
            <a:pPr lvl="2"/>
            <a:r>
              <a:rPr lang="en-US" dirty="0" smtClean="0"/>
              <a:t>They also help the body produce antibodies.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865" y="155447"/>
            <a:ext cx="2283935" cy="1519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Fighting Pathogens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8686800" cy="4625609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Medicines help your body fight pathogens that cause illness.</a:t>
            </a:r>
          </a:p>
          <a:p>
            <a:pPr lvl="0">
              <a:buNone/>
            </a:pPr>
            <a:endParaRPr lang="en-US" sz="2800" dirty="0" smtClean="0"/>
          </a:p>
          <a:p>
            <a:pPr lvl="0"/>
            <a:r>
              <a:rPr lang="en-US" b="1" u="sng" dirty="0" smtClean="0">
                <a:solidFill>
                  <a:srgbClr val="FF6600"/>
                </a:solidFill>
              </a:rPr>
              <a:t>Antibiotics</a:t>
            </a:r>
            <a:r>
              <a:rPr lang="en-US" dirty="0" smtClean="0"/>
              <a:t>- </a:t>
            </a:r>
            <a:r>
              <a:rPr lang="en-US" i="1" dirty="0" smtClean="0"/>
              <a:t>a class of drug that destroy disease-causing microorganisms, called bacteria</a:t>
            </a:r>
          </a:p>
          <a:p>
            <a:pPr lvl="0">
              <a:buNone/>
            </a:pPr>
            <a:endParaRPr lang="en-US" sz="2800" dirty="0" smtClean="0"/>
          </a:p>
          <a:p>
            <a:pPr lvl="0"/>
            <a:r>
              <a:rPr lang="en-US" dirty="0" smtClean="0"/>
              <a:t>Antibiotics, such as penicillin, work either by killing bacteria or preventing it from reproducing</a:t>
            </a:r>
          </a:p>
          <a:p>
            <a:pPr lvl="0">
              <a:buNone/>
            </a:pPr>
            <a:endParaRPr lang="en-US" sz="2800" dirty="0" smtClean="0"/>
          </a:p>
          <a:p>
            <a:pPr lvl="1"/>
            <a:r>
              <a:rPr lang="en-US" dirty="0" smtClean="0"/>
              <a:t>Originally, antibiotics were considered miracle drugs because they saved so many lives</a:t>
            </a:r>
            <a:endParaRPr lang="en-US" sz="2400" dirty="0" smtClean="0"/>
          </a:p>
          <a:p>
            <a:pPr lvl="1"/>
            <a:r>
              <a:rPr lang="en-US" dirty="0" smtClean="0"/>
              <a:t>Can cause side effects like nausea or stomach pain</a:t>
            </a:r>
            <a:endParaRPr lang="en-US" sz="2400" dirty="0" smtClean="0"/>
          </a:p>
          <a:p>
            <a:pPr lvl="1"/>
            <a:r>
              <a:rPr lang="en-US" dirty="0" smtClean="0"/>
              <a:t>Bacteria can develop a resistance to antibiotics if they are overused or the patient doesn’t finish taking the full prescription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808" y="0"/>
            <a:ext cx="2369971" cy="1775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1272629217_img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221" y="5818124"/>
            <a:ext cx="3810000" cy="1324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Antivirals</a:t>
            </a:r>
            <a:r>
              <a:rPr lang="en-US" dirty="0" smtClean="0"/>
              <a:t> and </a:t>
            </a:r>
            <a:r>
              <a:rPr lang="en-US" dirty="0" err="1" smtClean="0"/>
              <a:t>Antifungals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-181421" y="1773936"/>
            <a:ext cx="5973776" cy="4623816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Antibiotics are only effective against bacteria.</a:t>
            </a:r>
          </a:p>
          <a:p>
            <a:pPr lvl="0"/>
            <a:r>
              <a:rPr lang="en-US" dirty="0" smtClean="0"/>
              <a:t>They do not cure illnesses caused by viruses.</a:t>
            </a:r>
          </a:p>
          <a:p>
            <a:pPr lvl="0"/>
            <a:r>
              <a:rPr lang="en-US" dirty="0" smtClean="0"/>
              <a:t>Anti-</a:t>
            </a:r>
            <a:r>
              <a:rPr lang="en-US" dirty="0" err="1" smtClean="0"/>
              <a:t>virals</a:t>
            </a:r>
            <a:r>
              <a:rPr lang="en-US" dirty="0" smtClean="0"/>
              <a:t> are available to treat some viral illnesses, such as the flu.</a:t>
            </a:r>
          </a:p>
          <a:p>
            <a:pPr lvl="0"/>
            <a:r>
              <a:rPr lang="en-US" dirty="0" smtClean="0"/>
              <a:t>Anti-</a:t>
            </a:r>
            <a:r>
              <a:rPr lang="en-US" dirty="0" err="1" smtClean="0"/>
              <a:t>fungals</a:t>
            </a:r>
            <a:r>
              <a:rPr lang="en-US" dirty="0" smtClean="0"/>
              <a:t> suppress or kill fungus cells, such as athlete’s foot or ringworm.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383" y="1403462"/>
            <a:ext cx="3031139" cy="2054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355" y="4848337"/>
            <a:ext cx="3289300" cy="246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1750" y="3457531"/>
            <a:ext cx="1782223" cy="1742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Relieving Pain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775191"/>
            <a:ext cx="9144000" cy="4625609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 smtClean="0"/>
              <a:t>The most commonly used medicines are analgesics, </a:t>
            </a:r>
          </a:p>
          <a:p>
            <a:pPr lvl="0">
              <a:buNone/>
            </a:pPr>
            <a:r>
              <a:rPr lang="en-US" dirty="0" smtClean="0"/>
              <a:t>	 or pain relievers.</a:t>
            </a:r>
            <a:endParaRPr lang="en-US" sz="2800" dirty="0" smtClean="0"/>
          </a:p>
          <a:p>
            <a:pPr lvl="2"/>
            <a:r>
              <a:rPr lang="en-US" dirty="0" smtClean="0"/>
              <a:t>Range from mild medicines, such as aspirin, to strong narcotics, such as opium-based morphine and codeine.</a:t>
            </a:r>
            <a:endParaRPr lang="en-US" sz="2000" dirty="0" smtClean="0"/>
          </a:p>
          <a:p>
            <a:pPr lvl="2"/>
            <a:r>
              <a:rPr lang="en-US" dirty="0" smtClean="0"/>
              <a:t>Used to relieve pain, reduce fever, fight inflammation, or redness and swelling.</a:t>
            </a:r>
            <a:endParaRPr lang="en-US" sz="2000" dirty="0" smtClean="0"/>
          </a:p>
          <a:p>
            <a:pPr lvl="0"/>
            <a:r>
              <a:rPr lang="en-US" dirty="0" smtClean="0"/>
              <a:t>Aspirin, acetaminophen, and Ibuprofen are the most common.</a:t>
            </a:r>
            <a:endParaRPr lang="en-US" sz="2800" dirty="0" smtClean="0"/>
          </a:p>
          <a:p>
            <a:pPr lvl="2"/>
            <a:r>
              <a:rPr lang="en-US" dirty="0" smtClean="0"/>
              <a:t>Aspirin can cause stomach upset, dizziness, and ringing in the ears.</a:t>
            </a:r>
            <a:endParaRPr lang="en-US" sz="2000" dirty="0" smtClean="0"/>
          </a:p>
          <a:p>
            <a:pPr lvl="2"/>
            <a:r>
              <a:rPr lang="en-US" dirty="0" smtClean="0"/>
              <a:t>Should not be given to people under 20. (Reyes Syndrome)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200" y="0"/>
            <a:ext cx="2536600" cy="1927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 Reliever Dependence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dirty="0" smtClean="0"/>
              <a:t>Certain type of pain relievers can be addictive.</a:t>
            </a:r>
          </a:p>
          <a:p>
            <a:pPr lvl="0"/>
            <a:r>
              <a:rPr lang="en-US" dirty="0" smtClean="0"/>
              <a:t>Usually narcotics (morphine, codeine, etc).</a:t>
            </a:r>
          </a:p>
          <a:p>
            <a:pPr lvl="0"/>
            <a:r>
              <a:rPr lang="en-US" dirty="0" smtClean="0"/>
              <a:t>Can become physically or psychologically dependent on them.</a:t>
            </a:r>
          </a:p>
          <a:p>
            <a:pPr lvl="0"/>
            <a:r>
              <a:rPr lang="en-US" dirty="0" smtClean="0"/>
              <a:t>Brett Favre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64" y="1170911"/>
            <a:ext cx="3086100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064" y="3490719"/>
            <a:ext cx="1369061" cy="2907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" y="3799811"/>
            <a:ext cx="2832100" cy="287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Chronic Conditions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Allergy Medicines- antihistamines reduce allergy symptoms such as sneezing, itchy or watery eyes, and a runny nose.</a:t>
            </a:r>
          </a:p>
          <a:p>
            <a:pPr lvl="2"/>
            <a:r>
              <a:rPr lang="en-US" dirty="0" smtClean="0"/>
              <a:t>An allergic reaction can lead to death.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Body-Regulating Medicines- some medicines regulate body chemistry.</a:t>
            </a:r>
          </a:p>
          <a:p>
            <a:pPr lvl="2"/>
            <a:r>
              <a:rPr lang="en-US" dirty="0" smtClean="0"/>
              <a:t>Insulin used by people with diabetes regulates the amount of sugar in their blood.</a:t>
            </a:r>
          </a:p>
          <a:p>
            <a:pPr lvl="2"/>
            <a:r>
              <a:rPr lang="en-US" dirty="0" smtClean="0"/>
              <a:t>Asthma sufferers use medicine, like an inhaler, to control asthma symptoms.</a:t>
            </a:r>
          </a:p>
          <a:p>
            <a:endParaRPr lang="en-US" dirty="0"/>
          </a:p>
        </p:txBody>
      </p:sp>
      <p:pic>
        <p:nvPicPr>
          <p:cNvPr id="4" name="Picture 3" descr="benadryl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963" y="2876667"/>
            <a:ext cx="1036637" cy="1036637"/>
          </a:xfrm>
          <a:prstGeom prst="rect">
            <a:avLst/>
          </a:prstGeom>
        </p:spPr>
      </p:pic>
      <p:pic>
        <p:nvPicPr>
          <p:cNvPr id="7" name="Picture 6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434" y="5830784"/>
            <a:ext cx="1544686" cy="1027216"/>
          </a:xfrm>
          <a:prstGeom prst="rect">
            <a:avLst/>
          </a:prstGeom>
        </p:spPr>
      </p:pic>
      <p:pic>
        <p:nvPicPr>
          <p:cNvPr id="8" name="Picture 7" descr="advai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347" y="5830784"/>
            <a:ext cx="1012524" cy="947433"/>
          </a:xfrm>
          <a:prstGeom prst="rect">
            <a:avLst/>
          </a:prstGeom>
        </p:spPr>
      </p:pic>
      <p:pic>
        <p:nvPicPr>
          <p:cNvPr id="9" name="Picture 8" descr="insuli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221" y="4751388"/>
            <a:ext cx="984162" cy="1852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195</TotalTime>
  <Words>1208</Words>
  <Application>Microsoft Macintosh PowerPoint</Application>
  <PresentationFormat>On-screen Show (4:3)</PresentationFormat>
  <Paragraphs>139</Paragraphs>
  <Slides>24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Module</vt:lpstr>
      <vt:lpstr>The Role of Medicines</vt:lpstr>
      <vt:lpstr>Types of Medicines</vt:lpstr>
      <vt:lpstr>Medicines</vt:lpstr>
      <vt:lpstr>Preventing Disease</vt:lpstr>
      <vt:lpstr>Fighting Pathogens </vt:lpstr>
      <vt:lpstr>Antivirals and Antifungals</vt:lpstr>
      <vt:lpstr>Relieving Pain</vt:lpstr>
      <vt:lpstr>Pain Reliever Dependence</vt:lpstr>
      <vt:lpstr>Managing Chronic Conditions</vt:lpstr>
      <vt:lpstr>Antidepressant and Antipsychotic Medicines</vt:lpstr>
      <vt:lpstr>Taking Medicines</vt:lpstr>
      <vt:lpstr>4 Ways to Take Medicines</vt:lpstr>
      <vt:lpstr>Reactions to Medicines</vt:lpstr>
      <vt:lpstr>Medicine Interactions</vt:lpstr>
      <vt:lpstr>Tolerance and Withdrawal</vt:lpstr>
      <vt:lpstr>Using Medicines Wisely</vt:lpstr>
      <vt:lpstr>Standards for Medicines </vt:lpstr>
      <vt:lpstr>Supplements</vt:lpstr>
      <vt:lpstr>Types of Medicines</vt:lpstr>
      <vt:lpstr>Medicine Labels</vt:lpstr>
      <vt:lpstr>Slide 21</vt:lpstr>
      <vt:lpstr>Medicine Misuse</vt:lpstr>
      <vt:lpstr>Medicine Abuse</vt:lpstr>
      <vt:lpstr>Medicine Abuse</vt:lpstr>
    </vt:vector>
  </TitlesOfParts>
  <Company>ISD 728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Medicines</dc:title>
  <dc:creator>user</dc:creator>
  <cp:lastModifiedBy>user</cp:lastModifiedBy>
  <cp:revision>19</cp:revision>
  <dcterms:created xsi:type="dcterms:W3CDTF">2011-11-01T11:27:19Z</dcterms:created>
  <dcterms:modified xsi:type="dcterms:W3CDTF">2011-11-01T12:17:14Z</dcterms:modified>
</cp:coreProperties>
</file>