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4" r:id="rId9"/>
    <p:sldId id="261" r:id="rId10"/>
    <p:sldId id="262" r:id="rId11"/>
    <p:sldId id="283" r:id="rId12"/>
    <p:sldId id="266" r:id="rId13"/>
    <p:sldId id="267" r:id="rId14"/>
    <p:sldId id="268" r:id="rId15"/>
    <p:sldId id="269" r:id="rId16"/>
    <p:sldId id="270" r:id="rId17"/>
    <p:sldId id="271" r:id="rId18"/>
    <p:sldId id="285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4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D3BDA-52D7-B344-8934-C6CC0CC1899F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165F6-0DE2-944A-8EC9-39FE022E5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165F6-0DE2-944A-8EC9-39FE022E5D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165F6-0DE2-944A-8EC9-39FE022E5D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165F6-0DE2-944A-8EC9-39FE022E5D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165F6-0DE2-944A-8EC9-39FE022E5D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165F6-0DE2-944A-8EC9-39FE022E5DA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E2CD-A32B-F945-8D2C-AD7FF6EFE096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7AD7-0EC6-D44B-B70B-F0A3F702D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E2CD-A32B-F945-8D2C-AD7FF6EFE096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7AD7-0EC6-D44B-B70B-F0A3F702DD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E2CD-A32B-F945-8D2C-AD7FF6EFE096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7AD7-0EC6-D44B-B70B-F0A3F702D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E2CD-A32B-F945-8D2C-AD7FF6EFE096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7AD7-0EC6-D44B-B70B-F0A3F702D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E2CD-A32B-F945-8D2C-AD7FF6EFE096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7AD7-0EC6-D44B-B70B-F0A3F702D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E2CD-A32B-F945-8D2C-AD7FF6EFE096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7AD7-0EC6-D44B-B70B-F0A3F702DD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E2CD-A32B-F945-8D2C-AD7FF6EFE096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7AD7-0EC6-D44B-B70B-F0A3F702D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E2CD-A32B-F945-8D2C-AD7FF6EFE096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7AD7-0EC6-D44B-B70B-F0A3F702D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E2CD-A32B-F945-8D2C-AD7FF6EFE096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7AD7-0EC6-D44B-B70B-F0A3F702D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E2CD-A32B-F945-8D2C-AD7FF6EFE096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7AD7-0EC6-D44B-B70B-F0A3F702D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E2CD-A32B-F945-8D2C-AD7FF6EFE096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7AD7-0EC6-D44B-B70B-F0A3F702D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E2CD-A32B-F945-8D2C-AD7FF6EFE096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7AD7-0EC6-D44B-B70B-F0A3F702D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B7E2CD-A32B-F945-8D2C-AD7FF6EFE096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F107AD7-0EC6-D44B-B70B-F0A3F702D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kurran.sagan\Desktop\Health\High%20School%20Health\Unit%20One\Video%20Clips\Charles%20Barkley%20I%20am%20not%20a%20role%20model%20Nike%20Air%20Commercial%20-%20YouTube.wvm.avi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://www.youtube.com/watch?v=R8vh2MwXZ6o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kurran.sagan\Desktop\Health\High%20School%20Health\Unit%20One\Video%20Clips\The%20Simpsons%20-%20What's%20A%20Gym%20-%20YouTube.wvm.avi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Chapter One</a:t>
            </a:r>
            <a:endParaRPr lang="en-US" sz="5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Lesson 1:  What is Health?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4" name="Picture 3" descr="Happy-Peo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391" y="3945467"/>
            <a:ext cx="2604476" cy="256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food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87" y="338667"/>
            <a:ext cx="2206475" cy="172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Health Continuum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" name="Content Placeholder 6" descr="continuu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3642" b="28426"/>
          <a:stretch>
            <a:fillRect/>
          </a:stretch>
        </p:blipFill>
        <p:spPr>
          <a:xfrm>
            <a:off x="549275" y="1444532"/>
            <a:ext cx="8042276" cy="2347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098205" y="1444532"/>
            <a:ext cx="100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Neutral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5935" y="3792273"/>
            <a:ext cx="423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Where are you today?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Content Placeholder 16"/>
          <p:cNvSpPr txBox="1">
            <a:spLocks/>
          </p:cNvSpPr>
          <p:nvPr/>
        </p:nvSpPr>
        <p:spPr>
          <a:xfrm>
            <a:off x="549275" y="4161605"/>
            <a:ext cx="8042276" cy="2267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We practice healthy habits to avoid </a:t>
            </a:r>
            <a:r>
              <a:rPr lang="en-US" sz="2400" b="1" u="sng" dirty="0" smtClean="0">
                <a:solidFill>
                  <a:srgbClr val="FF6600"/>
                </a:solidFill>
                <a:latin typeface="Arial"/>
                <a:cs typeface="Arial"/>
              </a:rPr>
              <a:t>chronic disease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 ongoing condition or illness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such as, heart disease, obesity, or cancer.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Get out your cell phones…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No, seriously…</a:t>
            </a:r>
          </a:p>
          <a:p>
            <a:r>
              <a:rPr lang="en-US" dirty="0" smtClean="0">
                <a:latin typeface="Arial"/>
                <a:cs typeface="Arial"/>
              </a:rPr>
              <a:t>Poll Everywhere question of the day…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 descr="Po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334" y="3084680"/>
            <a:ext cx="2400300" cy="241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Chapter One</a:t>
            </a:r>
            <a:endParaRPr lang="en-US" sz="5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Arial"/>
                <a:cs typeface="Arial"/>
              </a:rPr>
              <a:t>Lesson Two: What Affects Your Health?</a:t>
            </a:r>
            <a:endParaRPr lang="en-US"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Influences on Your Health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Picture 4" descr="7 short box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7150" y="1608138"/>
            <a:ext cx="359727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27188" y="1774825"/>
            <a:ext cx="30797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05000"/>
              </a:lnSpc>
              <a:spcBef>
                <a:spcPct val="30000"/>
              </a:spcBef>
            </a:pPr>
            <a:r>
              <a:rPr lang="en-US" sz="2000" b="1" dirty="0">
                <a:solidFill>
                  <a:srgbClr val="1D5EAB"/>
                </a:solidFill>
                <a:latin typeface="Arial"/>
                <a:ea typeface="Times New Roman" charset="0"/>
                <a:cs typeface="Arial"/>
              </a:rPr>
              <a:t>heredity</a:t>
            </a:r>
            <a:r>
              <a:rPr lang="en-US" sz="2000" b="1" dirty="0">
                <a:solidFill>
                  <a:srgbClr val="1D5EAB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627188" y="2390775"/>
            <a:ext cx="30797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05000"/>
              </a:lnSpc>
              <a:spcBef>
                <a:spcPct val="30000"/>
              </a:spcBef>
            </a:pPr>
            <a:r>
              <a:rPr lang="en-US" sz="2000" b="1" dirty="0">
                <a:solidFill>
                  <a:srgbClr val="1D5EAB"/>
                </a:solidFill>
                <a:latin typeface="Arial"/>
                <a:ea typeface="Times New Roman" charset="0"/>
                <a:cs typeface="Arial"/>
              </a:rPr>
              <a:t>physical environment</a:t>
            </a:r>
            <a:r>
              <a:rPr lang="en-US" sz="2000" b="1" dirty="0">
                <a:solidFill>
                  <a:srgbClr val="1D5EAB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627188" y="3032125"/>
            <a:ext cx="30797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05000"/>
              </a:lnSpc>
              <a:spcBef>
                <a:spcPct val="30000"/>
              </a:spcBef>
            </a:pPr>
            <a:r>
              <a:rPr lang="en-US" sz="2000" b="1">
                <a:solidFill>
                  <a:srgbClr val="1D5EAB"/>
                </a:solidFill>
                <a:latin typeface="Arial"/>
                <a:ea typeface="Times New Roman" charset="0"/>
                <a:cs typeface="Arial"/>
              </a:rPr>
              <a:t>social environment</a:t>
            </a:r>
            <a:r>
              <a:rPr lang="en-US" sz="2000" b="1">
                <a:solidFill>
                  <a:srgbClr val="1D5EAB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627188" y="3673475"/>
            <a:ext cx="30797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05000"/>
              </a:lnSpc>
              <a:spcBef>
                <a:spcPct val="30000"/>
              </a:spcBef>
            </a:pPr>
            <a:r>
              <a:rPr lang="en-US" sz="2000" b="1">
                <a:solidFill>
                  <a:srgbClr val="1D5EAB"/>
                </a:solidFill>
                <a:latin typeface="Arial"/>
                <a:ea typeface="Times New Roman" charset="0"/>
                <a:cs typeface="Arial"/>
              </a:rPr>
              <a:t>culture</a:t>
            </a:r>
            <a:endParaRPr lang="en-US" sz="2000" b="1">
              <a:solidFill>
                <a:srgbClr val="1D5EAB"/>
              </a:solidFill>
              <a:latin typeface="Arial"/>
              <a:cs typeface="Arial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627188" y="4314825"/>
            <a:ext cx="30797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05000"/>
              </a:lnSpc>
              <a:spcBef>
                <a:spcPct val="30000"/>
              </a:spcBef>
            </a:pPr>
            <a:r>
              <a:rPr lang="en-US" sz="2000" b="1">
                <a:solidFill>
                  <a:srgbClr val="1D5EAB"/>
                </a:solidFill>
                <a:latin typeface="Arial"/>
                <a:ea typeface="Times New Roman" charset="0"/>
                <a:cs typeface="Arial"/>
              </a:rPr>
              <a:t>attitude</a:t>
            </a:r>
            <a:endParaRPr lang="en-US" sz="2000" b="1">
              <a:solidFill>
                <a:srgbClr val="1D5EAB"/>
              </a:solidFill>
              <a:latin typeface="Arial"/>
              <a:cs typeface="Arial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627188" y="4948238"/>
            <a:ext cx="30797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05000"/>
              </a:lnSpc>
              <a:spcBef>
                <a:spcPct val="30000"/>
              </a:spcBef>
            </a:pPr>
            <a:r>
              <a:rPr lang="en-US" sz="2000" b="1">
                <a:solidFill>
                  <a:srgbClr val="1D5EAB"/>
                </a:solidFill>
                <a:latin typeface="Arial"/>
                <a:ea typeface="Times New Roman" charset="0"/>
                <a:cs typeface="Arial"/>
              </a:rPr>
              <a:t>behavior</a:t>
            </a:r>
            <a:endParaRPr lang="en-US" sz="2000" b="1">
              <a:solidFill>
                <a:srgbClr val="1D5EAB"/>
              </a:solidFill>
              <a:latin typeface="Arial"/>
              <a:cs typeface="Arial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1627188" y="5589588"/>
            <a:ext cx="30797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05000"/>
              </a:lnSpc>
              <a:spcBef>
                <a:spcPct val="30000"/>
              </a:spcBef>
            </a:pPr>
            <a:r>
              <a:rPr lang="en-US" sz="2000" b="1" dirty="0">
                <a:solidFill>
                  <a:srgbClr val="1D5EAB"/>
                </a:solidFill>
                <a:latin typeface="Arial"/>
                <a:ea typeface="Times New Roman" charset="0"/>
                <a:cs typeface="Arial"/>
              </a:rPr>
              <a:t>the </a:t>
            </a:r>
            <a:r>
              <a:rPr lang="en-US" sz="2000" b="1" dirty="0" smtClean="0">
                <a:solidFill>
                  <a:srgbClr val="1D5EAB"/>
                </a:solidFill>
                <a:latin typeface="Arial"/>
                <a:ea typeface="Times New Roman" charset="0"/>
                <a:cs typeface="Arial"/>
              </a:rPr>
              <a:t>media and tech.</a:t>
            </a:r>
            <a:endParaRPr lang="en-US" sz="2000" b="1" dirty="0">
              <a:solidFill>
                <a:srgbClr val="1D5EAB"/>
              </a:solidFill>
              <a:latin typeface="Arial"/>
              <a:cs typeface="Arial"/>
            </a:endParaRPr>
          </a:p>
        </p:txBody>
      </p:sp>
      <p:pic>
        <p:nvPicPr>
          <p:cNvPr id="13" name="Picture 18" descr="basket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4450" y="1573213"/>
            <a:ext cx="3230563" cy="472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Influences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2474906"/>
          </a:xfrm>
        </p:spPr>
        <p:txBody>
          <a:bodyPr>
            <a:normAutofit/>
          </a:bodyPr>
          <a:lstStyle/>
          <a:p>
            <a:r>
              <a:rPr lang="en-US" sz="2200" b="1" u="sng" dirty="0" smtClean="0">
                <a:solidFill>
                  <a:srgbClr val="FF6600"/>
                </a:solidFill>
                <a:latin typeface="Arial"/>
                <a:cs typeface="Arial"/>
              </a:rPr>
              <a:t>Heredity</a:t>
            </a:r>
            <a:r>
              <a:rPr lang="en-US" sz="2200" dirty="0" smtClean="0">
                <a:latin typeface="Arial"/>
                <a:cs typeface="Arial"/>
              </a:rPr>
              <a:t>- </a:t>
            </a:r>
            <a:r>
              <a:rPr lang="en-US" sz="2200" i="1" dirty="0" smtClean="0">
                <a:latin typeface="Arial"/>
                <a:cs typeface="Arial"/>
              </a:rPr>
              <a:t>Refers to all the traits that were biologically passed on to you from your parents</a:t>
            </a:r>
            <a:r>
              <a:rPr lang="en-US" sz="2200" dirty="0" smtClean="0">
                <a:latin typeface="Arial"/>
                <a:cs typeface="Arial"/>
              </a:rPr>
              <a:t>.</a:t>
            </a:r>
          </a:p>
          <a:p>
            <a:r>
              <a:rPr lang="en-US" sz="2200" dirty="0" smtClean="0">
                <a:latin typeface="Arial"/>
                <a:cs typeface="Arial"/>
              </a:rPr>
              <a:t>We cannot control our heredity.</a:t>
            </a:r>
          </a:p>
          <a:p>
            <a:r>
              <a:rPr lang="en-US" sz="2200" dirty="0" smtClean="0">
                <a:latin typeface="Arial"/>
                <a:cs typeface="Arial"/>
              </a:rPr>
              <a:t>Examples: Hair color, eye color, body type, risks for heart disease, diabetes, and other illnesses.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4" name="Picture 3" descr="grandpare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19" y="4075108"/>
            <a:ext cx="3289480" cy="2187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eye_colo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865" y="4075108"/>
            <a:ext cx="2977686" cy="2233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Influences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3515735"/>
          </a:xfrm>
        </p:spPr>
        <p:txBody>
          <a:bodyPr/>
          <a:lstStyle/>
          <a:p>
            <a:r>
              <a:rPr lang="en-US" b="1" u="sng" dirty="0" smtClean="0">
                <a:solidFill>
                  <a:srgbClr val="FF6600"/>
                </a:solidFill>
                <a:latin typeface="Arial"/>
                <a:cs typeface="Arial"/>
              </a:rPr>
              <a:t>Environment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en-US" i="1" dirty="0" smtClean="0">
                <a:latin typeface="Arial"/>
                <a:cs typeface="Arial"/>
              </a:rPr>
              <a:t>The sum of all your surroundings.</a:t>
            </a:r>
          </a:p>
          <a:p>
            <a:pPr lvl="1"/>
            <a:r>
              <a:rPr lang="en-US" b="1" dirty="0" smtClean="0">
                <a:latin typeface="Arial"/>
                <a:cs typeface="Arial"/>
              </a:rPr>
              <a:t>Physical Environment</a:t>
            </a:r>
            <a:r>
              <a:rPr lang="en-US" dirty="0" smtClean="0">
                <a:latin typeface="Arial"/>
                <a:cs typeface="Arial"/>
              </a:rPr>
              <a:t>- Neighborhood, school, air and water quality, recreational facilities, etc.</a:t>
            </a:r>
          </a:p>
          <a:p>
            <a:pPr lvl="1"/>
            <a:r>
              <a:rPr lang="en-US" b="1" dirty="0" smtClean="0">
                <a:latin typeface="Arial"/>
                <a:cs typeface="Arial"/>
              </a:rPr>
              <a:t>Social Environment</a:t>
            </a:r>
            <a:r>
              <a:rPr lang="en-US" dirty="0" smtClean="0">
                <a:latin typeface="Arial"/>
                <a:cs typeface="Arial"/>
              </a:rPr>
              <a:t>- People around you; friends and family, peer pressure, bullies, etc.</a:t>
            </a:r>
          </a:p>
          <a:p>
            <a:pPr lvl="1"/>
            <a:r>
              <a:rPr lang="en-US" b="1" u="sng" dirty="0" smtClean="0">
                <a:solidFill>
                  <a:srgbClr val="FF6600"/>
                </a:solidFill>
                <a:latin typeface="Arial"/>
                <a:cs typeface="Arial"/>
              </a:rPr>
              <a:t>Culture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en-US" i="1" dirty="0" smtClean="0">
                <a:latin typeface="Arial"/>
                <a:cs typeface="Arial"/>
              </a:rPr>
              <a:t>The collective beliefs, customs and behaviors of a group.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USA---Minnesota---Zimmerman---High School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Religion, Language, Food, Traditions, etc.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4" descr="3 color box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" y="5379461"/>
            <a:ext cx="729138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09688" y="5573930"/>
            <a:ext cx="18557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The physical places in which you live.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gray">
          <a:xfrm>
            <a:off x="3700463" y="5573930"/>
            <a:ext cx="18557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The people who make up your world.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gray">
          <a:xfrm>
            <a:off x="6046788" y="5573930"/>
            <a:ext cx="1855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The culture you live 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Influences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" name="Content Placeholder 6" descr="opti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632" b="-4016"/>
          <a:stretch>
            <a:fillRect/>
          </a:stretch>
        </p:blipFill>
        <p:spPr>
          <a:xfrm>
            <a:off x="549275" y="1600201"/>
            <a:ext cx="3840480" cy="3071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200" b="1" u="sng" dirty="0" smtClean="0">
                <a:solidFill>
                  <a:srgbClr val="FF6600"/>
                </a:solidFill>
                <a:latin typeface="Arial"/>
                <a:cs typeface="Arial"/>
              </a:rPr>
              <a:t>Attitude</a:t>
            </a:r>
            <a:r>
              <a:rPr lang="en-US" sz="2200" dirty="0" smtClean="0">
                <a:latin typeface="Arial"/>
                <a:cs typeface="Arial"/>
              </a:rPr>
              <a:t>- </a:t>
            </a:r>
            <a:r>
              <a:rPr lang="en-US" sz="2200" i="1" dirty="0" smtClean="0">
                <a:latin typeface="Arial"/>
                <a:cs typeface="Arial"/>
              </a:rPr>
              <a:t>The way you view things.</a:t>
            </a:r>
          </a:p>
          <a:p>
            <a:r>
              <a:rPr lang="en-US" sz="2200" dirty="0" smtClean="0">
                <a:latin typeface="Arial"/>
                <a:cs typeface="Arial"/>
              </a:rPr>
              <a:t>“Glass half full or glass half empty?”</a:t>
            </a:r>
          </a:p>
          <a:p>
            <a:endParaRPr lang="en-US" sz="2200" dirty="0" smtClean="0">
              <a:latin typeface="Arial"/>
              <a:cs typeface="Arial"/>
            </a:endParaRPr>
          </a:p>
          <a:p>
            <a:r>
              <a:rPr lang="en-US" sz="2200" b="1" u="sng" dirty="0" smtClean="0">
                <a:solidFill>
                  <a:srgbClr val="FF6600"/>
                </a:solidFill>
                <a:latin typeface="Arial"/>
                <a:cs typeface="Arial"/>
              </a:rPr>
              <a:t>Behavior</a:t>
            </a:r>
            <a:r>
              <a:rPr lang="en-US" sz="2200" dirty="0" smtClean="0">
                <a:latin typeface="Arial"/>
                <a:cs typeface="Arial"/>
              </a:rPr>
              <a:t>- </a:t>
            </a:r>
            <a:r>
              <a:rPr lang="en-US" sz="2200" i="1" dirty="0" smtClean="0">
                <a:latin typeface="Arial"/>
                <a:cs typeface="Arial"/>
              </a:rPr>
              <a:t>The control we have over our actions.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Drinking and Driving vs. Calling a Friend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Rock Climbing vs. Riding a Bike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8" name="Picture 7" descr="glas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038" y="4283882"/>
            <a:ext cx="2010655" cy="2208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Influences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3004141"/>
          </a:xfrm>
        </p:spPr>
        <p:txBody>
          <a:bodyPr>
            <a:normAutofit fontScale="92500" lnSpcReduction="10000"/>
          </a:bodyPr>
          <a:lstStyle/>
          <a:p>
            <a:r>
              <a:rPr lang="en-US" sz="2595" b="1" dirty="0" smtClean="0">
                <a:latin typeface="Arial"/>
                <a:cs typeface="Arial"/>
              </a:rPr>
              <a:t>Media and Technology </a:t>
            </a:r>
            <a:r>
              <a:rPr lang="en-US" sz="2595" dirty="0" smtClean="0">
                <a:latin typeface="Arial"/>
                <a:cs typeface="Arial"/>
              </a:rPr>
              <a:t>are two of the most powerful influences on your health.</a:t>
            </a:r>
          </a:p>
          <a:p>
            <a:pPr lvl="2"/>
            <a:r>
              <a:rPr lang="en-US" sz="2595" dirty="0" smtClean="0">
                <a:latin typeface="Arial"/>
                <a:cs typeface="Arial"/>
              </a:rPr>
              <a:t>Radio, television, and Internet</a:t>
            </a:r>
          </a:p>
          <a:p>
            <a:pPr lvl="2"/>
            <a:r>
              <a:rPr lang="en-US" sz="2595" dirty="0" smtClean="0">
                <a:latin typeface="Arial"/>
                <a:cs typeface="Arial"/>
              </a:rPr>
              <a:t>Print; newspapers and magazines.</a:t>
            </a:r>
          </a:p>
          <a:p>
            <a:r>
              <a:rPr lang="en-US" sz="2595" dirty="0" smtClean="0">
                <a:latin typeface="Arial"/>
                <a:cs typeface="Arial"/>
              </a:rPr>
              <a:t>TV Personalities become role models</a:t>
            </a:r>
          </a:p>
          <a:p>
            <a:pPr lvl="2"/>
            <a:r>
              <a:rPr lang="en-US" sz="2595" dirty="0" smtClean="0">
                <a:latin typeface="Arial"/>
                <a:cs typeface="Arial"/>
              </a:rPr>
              <a:t>Positive and Negative</a:t>
            </a:r>
          </a:p>
          <a:p>
            <a:pPr lvl="2"/>
            <a:r>
              <a:rPr lang="en-US" sz="2595" dirty="0" smtClean="0">
                <a:latin typeface="Arial"/>
                <a:cs typeface="Arial"/>
              </a:rPr>
              <a:t>Models and Athletes</a:t>
            </a:r>
          </a:p>
          <a:p>
            <a:pPr lvl="2">
              <a:buNone/>
            </a:pPr>
            <a:endParaRPr lang="en-US" sz="2595" dirty="0" smtClean="0">
              <a:latin typeface="Arial"/>
              <a:cs typeface="Arial"/>
            </a:endParaRP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8" name="Picture 7" descr="logo_Faceb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4342"/>
            <a:ext cx="2399005" cy="901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twitter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995" y="4604342"/>
            <a:ext cx="2399005" cy="882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tig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005" y="4476444"/>
            <a:ext cx="2147370" cy="2381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ten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375" y="4476444"/>
            <a:ext cx="2198620" cy="2342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  <a:hlinkClick r:id="rId4"/>
              </a:rPr>
              <a:t>Charles Barkley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6133" y="5714543"/>
            <a:ext cx="6688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Is he right or is he wrong?</a:t>
            </a:r>
            <a:endParaRPr lang="en-US" sz="2200" b="1" dirty="0">
              <a:solidFill>
                <a:schemeClr val="tx2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Charles Barkley I am not a role model Nike Air Commercial - YouTube.wvm.avi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22412" y="2044700"/>
            <a:ext cx="6096000" cy="3454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9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Chapter One</a:t>
            </a:r>
            <a:endParaRPr lang="en-US" sz="5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latin typeface="Arial"/>
                <a:cs typeface="Arial"/>
              </a:rPr>
              <a:t>Lesson Three: Health Risks and Your Behavior</a:t>
            </a:r>
            <a:endParaRPr lang="en-US" sz="3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What 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are some 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characteristics of healthy people?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Content Placeholder 3" descr="finger"/>
          <p:cNvPicPr>
            <a:picLocks noGrp="1" noChangeAspect="1"/>
          </p:cNvPicPr>
          <p:nvPr>
            <p:ph idx="1"/>
          </p:nvPr>
        </p:nvPicPr>
        <p:blipFill>
          <a:blip r:embed="rId2"/>
          <a:srcRect l="-1906" r="-1624"/>
          <a:stretch>
            <a:fillRect/>
          </a:stretch>
        </p:blipFill>
        <p:spPr>
          <a:xfrm>
            <a:off x="3708400" y="1617842"/>
            <a:ext cx="1608667" cy="1667932"/>
          </a:xfrm>
        </p:spPr>
      </p:pic>
      <p:pic>
        <p:nvPicPr>
          <p:cNvPr id="5" name="Picture 4" descr="bub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067" y="1444532"/>
            <a:ext cx="2542910" cy="1457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5068" y="1600201"/>
            <a:ext cx="177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This means you!</a:t>
            </a: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Identifying Health Risks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2545471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Everyday we are faced with some degree of risk.</a:t>
            </a:r>
          </a:p>
          <a:p>
            <a:r>
              <a:rPr lang="en-US" sz="2200" b="1" u="sng" dirty="0" smtClean="0">
                <a:solidFill>
                  <a:srgbClr val="FF6600"/>
                </a:solidFill>
                <a:latin typeface="Arial"/>
                <a:cs typeface="Arial"/>
              </a:rPr>
              <a:t>Risk Behaviors</a:t>
            </a:r>
            <a:r>
              <a:rPr lang="en-US" sz="2200" dirty="0" smtClean="0">
                <a:latin typeface="Arial"/>
                <a:cs typeface="Arial"/>
              </a:rPr>
              <a:t>- </a:t>
            </a:r>
            <a:r>
              <a:rPr lang="en-US" sz="2200" i="1" dirty="0" smtClean="0">
                <a:latin typeface="Arial"/>
                <a:cs typeface="Arial"/>
              </a:rPr>
              <a:t>Actions that can potentially threaten your health or the health of others</a:t>
            </a:r>
            <a:r>
              <a:rPr lang="en-US" sz="2200" dirty="0" smtClean="0">
                <a:latin typeface="Arial"/>
                <a:cs typeface="Arial"/>
              </a:rPr>
              <a:t>.</a:t>
            </a:r>
          </a:p>
          <a:p>
            <a:r>
              <a:rPr lang="en-US" sz="2200" dirty="0" smtClean="0">
                <a:latin typeface="Arial"/>
                <a:cs typeface="Arial"/>
              </a:rPr>
              <a:t>We need to identify threats to our health so we can make safe and responsible decisions.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4" name="Picture 3" descr="Cheney-quail-hun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656" y="4410289"/>
            <a:ext cx="2572437" cy="2046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je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00" y="4410289"/>
            <a:ext cx="2513865" cy="2011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ki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264" y="4145671"/>
            <a:ext cx="3577391" cy="1892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Recognizing Risk Behaviors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3088" y="1814513"/>
            <a:ext cx="8266112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Centers for Disease Control and Prevention (CDC) has identified six of the most significant risk behaviors for young people under age 24.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4" descr="6 boxes with room for numb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358" y="3343275"/>
            <a:ext cx="7663967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35113" y="3425825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35113" y="4322763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535113" y="5227638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114925" y="3425825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114925" y="4322763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114925" y="5227638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509713" y="3794125"/>
            <a:ext cx="2378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Tobacco use 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509713" y="4684713"/>
            <a:ext cx="3011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Unhealthy dietary behaviors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509713" y="5591175"/>
            <a:ext cx="3071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Inadequate physical activity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078413" y="3794125"/>
            <a:ext cx="294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Alcohol and other drug use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078413" y="4684713"/>
            <a:ext cx="3011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Sexual behaviors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078413" y="5494338"/>
            <a:ext cx="30718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Behaviors that contribute to injuries and violence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Risks &amp; Consequences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Long Term vs. Short Term Risks</a:t>
            </a:r>
          </a:p>
          <a:p>
            <a:r>
              <a:rPr lang="en-US" sz="2200" b="1" u="sng" dirty="0" smtClean="0">
                <a:solidFill>
                  <a:srgbClr val="FF6600"/>
                </a:solidFill>
                <a:latin typeface="Arial"/>
                <a:cs typeface="Arial"/>
              </a:rPr>
              <a:t>Cumulative Risks</a:t>
            </a:r>
            <a:r>
              <a:rPr lang="en-US" sz="2200" dirty="0" smtClean="0">
                <a:latin typeface="Arial"/>
                <a:cs typeface="Arial"/>
              </a:rPr>
              <a:t>- </a:t>
            </a:r>
            <a:r>
              <a:rPr lang="en-US" sz="2200" i="1" dirty="0" smtClean="0">
                <a:latin typeface="Arial"/>
                <a:cs typeface="Arial"/>
              </a:rPr>
              <a:t>Related risks that can increase in effect with each added risk</a:t>
            </a:r>
            <a:r>
              <a:rPr lang="en-US" sz="2200" dirty="0" smtClean="0">
                <a:latin typeface="Arial"/>
                <a:cs typeface="Arial"/>
              </a:rPr>
              <a:t>.</a:t>
            </a:r>
          </a:p>
          <a:p>
            <a:pPr>
              <a:buNone/>
            </a:pPr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pPr>
              <a:buNone/>
            </a:pPr>
            <a:endParaRPr lang="en-US" dirty="0" smtClean="0">
              <a:latin typeface="Arial"/>
              <a:cs typeface="Arial"/>
            </a:endParaRPr>
          </a:p>
          <a:p>
            <a:r>
              <a:rPr lang="en-US" sz="2200" dirty="0" smtClean="0">
                <a:latin typeface="Arial"/>
                <a:cs typeface="Arial"/>
              </a:rPr>
              <a:t>Eating high fat diet, smoking, speeding, using a cell phone.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7" name="Content Placeholder 3" descr="finger"/>
          <p:cNvPicPr>
            <a:picLocks noChangeAspect="1"/>
          </p:cNvPicPr>
          <p:nvPr/>
        </p:nvPicPr>
        <p:blipFill>
          <a:blip r:embed="rId2"/>
          <a:srcRect l="-1906" r="-1624"/>
          <a:stretch>
            <a:fillRect/>
          </a:stretch>
        </p:blipFill>
        <p:spPr>
          <a:xfrm>
            <a:off x="264596" y="3024369"/>
            <a:ext cx="1164561" cy="1207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239097" y="3024369"/>
            <a:ext cx="295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you name a few…?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How to Avoid or Reduce Risks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u="sng" dirty="0" smtClean="0">
                <a:solidFill>
                  <a:srgbClr val="FF6600"/>
                </a:solidFill>
                <a:latin typeface="Arial"/>
                <a:cs typeface="Arial"/>
              </a:rPr>
              <a:t>Prevention</a:t>
            </a:r>
            <a:r>
              <a:rPr lang="en-US" sz="2200" dirty="0" smtClean="0">
                <a:latin typeface="Arial"/>
                <a:cs typeface="Arial"/>
              </a:rPr>
              <a:t>- </a:t>
            </a:r>
            <a:r>
              <a:rPr lang="en-US" sz="2200" i="1" dirty="0" smtClean="0">
                <a:latin typeface="Arial"/>
                <a:cs typeface="Arial"/>
              </a:rPr>
              <a:t>Taking steps to keep something from happening or getting worse</a:t>
            </a:r>
            <a:r>
              <a:rPr lang="en-US" sz="2200" dirty="0" smtClean="0">
                <a:latin typeface="Arial"/>
                <a:cs typeface="Arial"/>
              </a:rPr>
              <a:t>.</a:t>
            </a:r>
          </a:p>
          <a:p>
            <a:r>
              <a:rPr lang="en-US" sz="2200" dirty="0" smtClean="0">
                <a:latin typeface="Arial"/>
                <a:cs typeface="Arial"/>
              </a:rPr>
              <a:t>Practicing healthy habits to keep a person well and free from disease and other ailments.</a:t>
            </a:r>
          </a:p>
          <a:p>
            <a:r>
              <a:rPr lang="en-US" sz="2200" dirty="0" smtClean="0">
                <a:latin typeface="Arial"/>
                <a:cs typeface="Arial"/>
              </a:rPr>
              <a:t>Ex. Seatbelts, sunscreen, wearing a helmet, getting regular check-ups.</a:t>
            </a:r>
          </a:p>
          <a:p>
            <a:r>
              <a:rPr lang="en-US" sz="2200" b="1" u="sng" dirty="0" smtClean="0">
                <a:solidFill>
                  <a:srgbClr val="FF6600"/>
                </a:solidFill>
                <a:latin typeface="Arial"/>
                <a:cs typeface="Arial"/>
              </a:rPr>
              <a:t>Abstinence</a:t>
            </a:r>
            <a:r>
              <a:rPr lang="en-US" sz="2200" dirty="0" smtClean="0">
                <a:latin typeface="Arial"/>
                <a:cs typeface="Arial"/>
              </a:rPr>
              <a:t>- </a:t>
            </a:r>
            <a:r>
              <a:rPr lang="en-US" sz="2200" i="1" dirty="0" smtClean="0">
                <a:latin typeface="Arial"/>
                <a:cs typeface="Arial"/>
              </a:rPr>
              <a:t>A deliberate decision to avoid high-risk behaviors, including sexual activity, and the use of tobacco, alcohol, and other drugs</a:t>
            </a:r>
            <a:r>
              <a:rPr lang="en-US" sz="2200" dirty="0" smtClean="0">
                <a:latin typeface="Arial"/>
                <a:cs typeface="Arial"/>
              </a:rPr>
              <a:t>.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4" name="Picture 3" descr="n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022" y="5382298"/>
            <a:ext cx="1499126" cy="1475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Lifestyle Factors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966855"/>
          </a:xfrm>
        </p:spPr>
        <p:txBody>
          <a:bodyPr>
            <a:normAutofit/>
          </a:bodyPr>
          <a:lstStyle/>
          <a:p>
            <a:r>
              <a:rPr lang="en-US" sz="2200" b="1" u="sng" dirty="0" smtClean="0">
                <a:solidFill>
                  <a:srgbClr val="FF6600"/>
                </a:solidFill>
                <a:latin typeface="Arial"/>
                <a:cs typeface="Arial"/>
              </a:rPr>
              <a:t>Lifestyle Factors</a:t>
            </a:r>
            <a:r>
              <a:rPr lang="en-US" sz="2200" dirty="0" smtClean="0">
                <a:latin typeface="Arial"/>
                <a:cs typeface="Arial"/>
              </a:rPr>
              <a:t>- </a:t>
            </a:r>
            <a:r>
              <a:rPr lang="en-US" sz="2200" i="1" dirty="0" smtClean="0">
                <a:latin typeface="Arial"/>
                <a:cs typeface="Arial"/>
              </a:rPr>
              <a:t>The personal habits or behavior related to how a person lives.</a:t>
            </a:r>
          </a:p>
          <a:p>
            <a:pPr>
              <a:buNone/>
            </a:pPr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5" name="Picture 8" descr="GO 7 box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2524125"/>
            <a:ext cx="82311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158875" y="2750412"/>
            <a:ext cx="413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1D5EAB"/>
                </a:solidFill>
              </a:rPr>
              <a:t>Get eight hours of sleep each night. 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158875" y="3249784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1D5EAB"/>
                </a:solidFill>
              </a:rPr>
              <a:t>Start each day with a healthy breakfast.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158875" y="3809621"/>
            <a:ext cx="478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1D5EAB"/>
                </a:solidFill>
              </a:rPr>
              <a:t>Eat a variety of nutritious foods each day. 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158875" y="4410421"/>
            <a:ext cx="714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1D5EAB"/>
                </a:solidFill>
              </a:rPr>
              <a:t>Be physically active for 30 to 60 minutes most days of the week.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158875" y="4983912"/>
            <a:ext cx="307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1D5EAB"/>
                </a:solidFill>
              </a:rPr>
              <a:t>Maintain a healthy weight. 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158875" y="5543749"/>
            <a:ext cx="624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1D5EAB"/>
                </a:solidFill>
              </a:rPr>
              <a:t>Abstain from smoking or using other tobacco products.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158875" y="6103586"/>
            <a:ext cx="553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1D5EAB"/>
                </a:solidFill>
              </a:rPr>
              <a:t>Abstain from the use of alcohol and other drugs.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Chapter One</a:t>
            </a:r>
            <a:endParaRPr lang="en-US" sz="5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latin typeface="Arial"/>
                <a:cs typeface="Arial"/>
              </a:rPr>
              <a:t>Lesson Four: Promoting Health and Wellness</a:t>
            </a:r>
            <a:endParaRPr lang="en-US" sz="3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Importance of Health Education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97343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/>
                <a:cs typeface="Arial"/>
              </a:rPr>
              <a:t>Today, America spends $2.3 Trillion each year on health care, or $7,600 per person.</a:t>
            </a:r>
          </a:p>
          <a:p>
            <a:r>
              <a:rPr lang="en-US" dirty="0" smtClean="0">
                <a:latin typeface="Arial"/>
                <a:cs typeface="Arial"/>
              </a:rPr>
              <a:t>Much of that could be avoided if people made healthier decisions and took responsibility for their wellness.</a:t>
            </a:r>
          </a:p>
          <a:p>
            <a:r>
              <a:rPr lang="en-US" b="1" u="sng" dirty="0" smtClean="0">
                <a:solidFill>
                  <a:srgbClr val="FF6600"/>
                </a:solidFill>
                <a:latin typeface="Arial"/>
                <a:cs typeface="Arial"/>
              </a:rPr>
              <a:t>Health Education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en-US" i="1" dirty="0" smtClean="0">
                <a:latin typeface="Arial"/>
                <a:cs typeface="Arial"/>
              </a:rPr>
              <a:t>Includes providing accurate health information and teaching health skills to help people make healthy decisions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Content Placeholder 4" descr="money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858" r="-2858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Why Health Education?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7600" y="5943600"/>
            <a:ext cx="6942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18579B"/>
                </a:solidFill>
                <a:latin typeface="Arial"/>
                <a:cs typeface="Arial"/>
              </a:rPr>
              <a:t>You do not want to be like Homer Simpson…</a:t>
            </a:r>
            <a:endParaRPr lang="en-US" sz="2200" b="1" dirty="0">
              <a:solidFill>
                <a:srgbClr val="18579B"/>
              </a:solidFill>
              <a:latin typeface="Arial"/>
              <a:cs typeface="Arial"/>
            </a:endParaRPr>
          </a:p>
        </p:txBody>
      </p:sp>
      <p:pic>
        <p:nvPicPr>
          <p:cNvPr id="9" name="The Simpsons - What's A Gym - YouTube.wvm.avi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4812" y="1600200"/>
            <a:ext cx="57912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47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Becoming Health Literate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Content Placeholder 7" descr="womanreadinglabe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6352" r="-16352"/>
          <a:stretch>
            <a:fillRect/>
          </a:stretch>
        </p:blipFill>
        <p:spPr>
          <a:xfrm>
            <a:off x="6645275" y="2052638"/>
            <a:ext cx="2818597" cy="3187699"/>
          </a:xfr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9275" y="1600201"/>
            <a:ext cx="4424790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become an informed individual who can make sound health decisions, one must know how to: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49275" y="5072857"/>
            <a:ext cx="6096000" cy="569912"/>
          </a:xfrm>
          <a:prstGeom prst="rect">
            <a:avLst/>
          </a:prstGeom>
          <a:solidFill>
            <a:srgbClr val="FCF3CC"/>
          </a:solidFill>
          <a:ln w="9525">
            <a:noFill/>
            <a:miter lim="800000"/>
            <a:headEnd/>
            <a:tailEnd/>
          </a:ln>
        </p:spPr>
        <p:txBody>
          <a:bodyPr lIns="365760"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 b="1">
                <a:solidFill>
                  <a:srgbClr val="1D5EAB"/>
                </a:solidFill>
              </a:rPr>
              <a:t>Understand test results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9275" y="4502944"/>
            <a:ext cx="6096000" cy="569913"/>
          </a:xfrm>
          <a:prstGeom prst="rect">
            <a:avLst/>
          </a:prstGeom>
          <a:solidFill>
            <a:srgbClr val="FDDDCE"/>
          </a:solidFill>
          <a:ln w="9525">
            <a:noFill/>
            <a:miter lim="800000"/>
            <a:headEnd/>
            <a:tailEnd/>
          </a:ln>
        </p:spPr>
        <p:txBody>
          <a:bodyPr lIns="365760"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 b="1">
                <a:solidFill>
                  <a:srgbClr val="1D5EAB"/>
                </a:solidFill>
              </a:rPr>
              <a:t>Figure out how much medicine to take 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49275" y="3931444"/>
            <a:ext cx="6096000" cy="571500"/>
          </a:xfrm>
          <a:prstGeom prst="rect">
            <a:avLst/>
          </a:prstGeom>
          <a:solidFill>
            <a:srgbClr val="FCF3CC"/>
          </a:solidFill>
          <a:ln w="9525">
            <a:noFill/>
            <a:miter lim="800000"/>
            <a:headEnd/>
            <a:tailEnd/>
          </a:ln>
        </p:spPr>
        <p:txBody>
          <a:bodyPr lIns="365760"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 b="1">
                <a:solidFill>
                  <a:srgbClr val="1D5EAB"/>
                </a:solidFill>
              </a:rPr>
              <a:t>Assess the risks and benefits of treatment 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49275" y="3361532"/>
            <a:ext cx="6096000" cy="569912"/>
          </a:xfrm>
          <a:prstGeom prst="rect">
            <a:avLst/>
          </a:prstGeom>
          <a:solidFill>
            <a:srgbClr val="FDDDCE"/>
          </a:solidFill>
          <a:ln w="9525">
            <a:noFill/>
            <a:miter lim="800000"/>
            <a:headEnd/>
            <a:tailEnd/>
          </a:ln>
        </p:spPr>
        <p:txBody>
          <a:bodyPr lIns="365760"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 b="1">
                <a:solidFill>
                  <a:srgbClr val="1D5EAB"/>
                </a:solidFill>
              </a:rPr>
              <a:t>Decide if the information is correct 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49275" y="2812838"/>
            <a:ext cx="6096000" cy="569913"/>
          </a:xfrm>
          <a:prstGeom prst="rect">
            <a:avLst/>
          </a:prstGeom>
          <a:solidFill>
            <a:srgbClr val="FCF3CC"/>
          </a:solidFill>
          <a:ln w="9525">
            <a:noFill/>
            <a:miter lim="800000"/>
            <a:headEnd/>
            <a:tailEnd/>
          </a:ln>
        </p:spPr>
        <p:txBody>
          <a:bodyPr lIns="365760"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 b="1" dirty="0">
                <a:solidFill>
                  <a:srgbClr val="1D5EAB"/>
                </a:solidFill>
              </a:rPr>
              <a:t>Find health information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549275" y="2812838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549275" y="5641975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549275" y="2790825"/>
            <a:ext cx="0" cy="28511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6645275" y="2790825"/>
            <a:ext cx="0" cy="28511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Health Literacy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u="sng" dirty="0" smtClean="0">
                <a:solidFill>
                  <a:srgbClr val="FF6600"/>
                </a:solidFill>
                <a:latin typeface="Arial"/>
                <a:cs typeface="Arial"/>
              </a:rPr>
              <a:t>Health Literacy</a:t>
            </a:r>
            <a:r>
              <a:rPr lang="en-US" sz="2200" dirty="0" smtClean="0">
                <a:latin typeface="Arial"/>
                <a:cs typeface="Arial"/>
              </a:rPr>
              <a:t>- </a:t>
            </a:r>
            <a:r>
              <a:rPr lang="en-US" sz="2200" i="1" dirty="0" smtClean="0">
                <a:latin typeface="Arial"/>
                <a:cs typeface="Arial"/>
              </a:rPr>
              <a:t>Refers to a person’s capacity to learn about and understand basic health information and services to use these resources to promote one’s health and wellness.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“So, What?” paper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Research Project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Article Reviews</a:t>
            </a:r>
          </a:p>
          <a:p>
            <a:pPr lvl="1"/>
            <a:r>
              <a:rPr lang="en-US" dirty="0" err="1" smtClean="0">
                <a:latin typeface="Arial"/>
                <a:cs typeface="Arial"/>
              </a:rPr>
              <a:t>Webquests</a:t>
            </a:r>
            <a:endParaRPr lang="en-US" dirty="0" smtClean="0">
              <a:latin typeface="Arial"/>
              <a:cs typeface="Arial"/>
            </a:endParaRPr>
          </a:p>
          <a:p>
            <a:pPr lvl="1"/>
            <a:r>
              <a:rPr lang="en-US" dirty="0" err="1" smtClean="0">
                <a:latin typeface="Arial"/>
                <a:cs typeface="Arial"/>
              </a:rPr>
              <a:t>iPads</a:t>
            </a:r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7" name="Picture 6" descr="cn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76178">
            <a:off x="6321574" y="3650328"/>
            <a:ext cx="2438400" cy="1182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The_New_York_Time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0662">
            <a:off x="5572990" y="5680009"/>
            <a:ext cx="3580867" cy="527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WebMD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29601">
            <a:off x="1528177" y="5320280"/>
            <a:ext cx="3759200" cy="85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minneapolis-star-tribune-logo-17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739" y="3886200"/>
            <a:ext cx="22225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Taking Charge of Your Health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" name="Content Placeholder 6" descr="physical"/>
          <p:cNvPicPr>
            <a:picLocks noGrp="1" noChangeAspect="1"/>
          </p:cNvPicPr>
          <p:nvPr>
            <p:ph idx="1"/>
          </p:nvPr>
        </p:nvPicPr>
        <p:blipFill>
          <a:blip r:embed="rId2"/>
          <a:srcRect t="-10770" b="-10770"/>
          <a:stretch>
            <a:fillRect/>
          </a:stretch>
        </p:blipFill>
        <p:spPr>
          <a:xfrm>
            <a:off x="4742824" y="368300"/>
            <a:ext cx="2030509" cy="2947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3200" y="1787856"/>
            <a:ext cx="4539624" cy="2462411"/>
          </a:xfrm>
        </p:spPr>
        <p:txBody>
          <a:bodyPr>
            <a:noAutofit/>
          </a:bodyPr>
          <a:lstStyle/>
          <a:p>
            <a:pPr algn="l"/>
            <a:r>
              <a:rPr lang="en-US" sz="2200" b="1" u="sng" dirty="0" smtClean="0">
                <a:solidFill>
                  <a:srgbClr val="FF6600"/>
                </a:solidFill>
                <a:latin typeface="Arial"/>
                <a:cs typeface="Arial"/>
              </a:rPr>
              <a:t>Health</a:t>
            </a:r>
            <a:r>
              <a:rPr lang="en-US" sz="2200" dirty="0" smtClean="0">
                <a:latin typeface="Arial"/>
                <a:cs typeface="Arial"/>
              </a:rPr>
              <a:t>- </a:t>
            </a:r>
            <a:r>
              <a:rPr lang="en-US" sz="2200" i="1" dirty="0" smtClean="0">
                <a:latin typeface="Arial"/>
                <a:cs typeface="Arial"/>
              </a:rPr>
              <a:t>The combination of your Physical, Mental/Emotional, and Social Well-Being.</a:t>
            </a:r>
          </a:p>
          <a:p>
            <a:pPr algn="l"/>
            <a:endParaRPr lang="en-US" sz="2200" dirty="0" smtClean="0">
              <a:latin typeface="Arial"/>
              <a:cs typeface="Arial"/>
            </a:endParaRPr>
          </a:p>
          <a:p>
            <a:pPr algn="l"/>
            <a:r>
              <a:rPr lang="en-US" sz="2200" b="1" dirty="0" smtClean="0">
                <a:latin typeface="Arial"/>
                <a:cs typeface="Arial"/>
              </a:rPr>
              <a:t>Purpose</a:t>
            </a:r>
            <a:r>
              <a:rPr lang="en-US" sz="2200" dirty="0" smtClean="0">
                <a:latin typeface="Arial"/>
                <a:cs typeface="Arial"/>
              </a:rPr>
              <a:t>- To gain knowledge and skills to take charge of your health for a lifetime. </a:t>
            </a:r>
          </a:p>
          <a:p>
            <a:pPr algn="l"/>
            <a:endParaRPr lang="en-US" sz="2200" dirty="0">
              <a:latin typeface="Arial"/>
              <a:cs typeface="Arial"/>
            </a:endParaRPr>
          </a:p>
        </p:txBody>
      </p:sp>
      <p:pic>
        <p:nvPicPr>
          <p:cNvPr id="8" name="Picture 7" descr="menta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25" y="1787856"/>
            <a:ext cx="2752375" cy="2752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friends-talk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824" y="3922202"/>
            <a:ext cx="2335309" cy="2698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203200" y="3922202"/>
            <a:ext cx="4539624" cy="1403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What can you do?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" name="Picture 8" descr="GO 4 piece p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358" y="1444532"/>
            <a:ext cx="7813193" cy="541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429000" y="3441700"/>
            <a:ext cx="2422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1D5EAB"/>
                </a:solidFill>
              </a:rPr>
              <a:t>Qualities of a Health-Literate Individual 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817586" y="2346325"/>
            <a:ext cx="19827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a critical thinker and problem solver</a:t>
            </a:r>
            <a:r>
              <a:rPr lang="en-US" dirty="0"/>
              <a:t> 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264237" y="2346325"/>
            <a:ext cx="19827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a responsible, productive citizen 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817586" y="4949825"/>
            <a:ext cx="1982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a self-directed learner 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455413" y="4949825"/>
            <a:ext cx="1982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an effective communicator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Foundation of Health is Balance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/>
                <a:cs typeface="Arial"/>
              </a:rPr>
              <a:t>3 Elements of Health</a:t>
            </a:r>
          </a:p>
          <a:p>
            <a:pPr lvl="1"/>
            <a:r>
              <a:rPr lang="en-US" b="1" u="sng" dirty="0" smtClean="0">
                <a:solidFill>
                  <a:srgbClr val="FF6600"/>
                </a:solidFill>
                <a:latin typeface="Arial"/>
                <a:cs typeface="Arial"/>
              </a:rPr>
              <a:t>Physical Health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en-US" i="1" dirty="0" smtClean="0">
                <a:latin typeface="Arial"/>
                <a:cs typeface="Arial"/>
              </a:rPr>
              <a:t>All about how well your body functions and how the body systems work together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 lvl="1">
              <a:buNone/>
            </a:pPr>
            <a:endParaRPr lang="en-US" dirty="0" smtClean="0">
              <a:latin typeface="Arial"/>
              <a:cs typeface="Arial"/>
            </a:endParaRPr>
          </a:p>
          <a:p>
            <a:pPr lvl="1"/>
            <a:r>
              <a:rPr lang="en-US" b="1" u="sng" dirty="0" smtClean="0">
                <a:solidFill>
                  <a:srgbClr val="FF6600"/>
                </a:solidFill>
                <a:latin typeface="Arial"/>
                <a:cs typeface="Arial"/>
              </a:rPr>
              <a:t>Mental/Emotional Health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en-US" i="1" dirty="0" smtClean="0">
                <a:latin typeface="Arial"/>
                <a:cs typeface="Arial"/>
              </a:rPr>
              <a:t>Reflection of how you feel about yourself, how you meet the demands of your daily life and how you cope with the problems that occur in life.</a:t>
            </a:r>
          </a:p>
          <a:p>
            <a:pPr lvl="1">
              <a:buNone/>
            </a:pPr>
            <a:endParaRPr lang="en-US" dirty="0" smtClean="0">
              <a:latin typeface="Arial"/>
              <a:cs typeface="Arial"/>
            </a:endParaRPr>
          </a:p>
          <a:p>
            <a:pPr lvl="1"/>
            <a:r>
              <a:rPr lang="en-US" b="1" u="sng" dirty="0" smtClean="0">
                <a:solidFill>
                  <a:srgbClr val="FF6600"/>
                </a:solidFill>
                <a:latin typeface="Arial"/>
                <a:cs typeface="Arial"/>
              </a:rPr>
              <a:t>Social Health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en-US" i="1" dirty="0" smtClean="0">
                <a:latin typeface="Arial"/>
                <a:cs typeface="Arial"/>
              </a:rPr>
              <a:t>The way you get along with others and how well you communicate with people.</a:t>
            </a:r>
            <a:endParaRPr lang="en-US" i="1" dirty="0">
              <a:latin typeface="Arial"/>
              <a:cs typeface="Arial"/>
            </a:endParaRPr>
          </a:p>
        </p:txBody>
      </p:sp>
      <p:pic>
        <p:nvPicPr>
          <p:cNvPr id="14" name="Content Placeholder 7" descr="balance"/>
          <p:cNvPicPr>
            <a:picLocks noChangeAspect="1"/>
          </p:cNvPicPr>
          <p:nvPr/>
        </p:nvPicPr>
        <p:blipFill>
          <a:blip r:embed="rId2"/>
          <a:srcRect l="-12646" r="-12646"/>
          <a:stretch>
            <a:fillRect/>
          </a:stretch>
        </p:blipFill>
        <p:spPr>
          <a:xfrm>
            <a:off x="6160559" y="788078"/>
            <a:ext cx="2430992" cy="1312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54000"/>
            <a:ext cx="8042276" cy="953465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Examples of…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3200" y="1444531"/>
          <a:ext cx="8720667" cy="512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889"/>
                <a:gridCol w="2906889"/>
                <a:gridCol w="2906889"/>
              </a:tblGrid>
              <a:tr h="8448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Physical Health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Mental/Emotional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Health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Social Health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2807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Content Placeholder 3" descr="finger"/>
          <p:cNvPicPr>
            <a:picLocks noChangeAspect="1"/>
          </p:cNvPicPr>
          <p:nvPr/>
        </p:nvPicPr>
        <p:blipFill>
          <a:blip r:embed="rId2"/>
          <a:srcRect l="-1906" r="-1624"/>
          <a:stretch>
            <a:fillRect/>
          </a:stretch>
        </p:blipFill>
        <p:spPr>
          <a:xfrm>
            <a:off x="549277" y="237066"/>
            <a:ext cx="1164561" cy="1207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8214" y="6004058"/>
            <a:ext cx="4021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Good or Bad</a:t>
            </a:r>
            <a:endParaRPr lang="en-US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5 Tips for Physical Health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Content Placeholder 4" descr="GO_5 box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-7620" b="-7620"/>
          <a:stretch>
            <a:fillRect/>
          </a:stretch>
        </p:blipFill>
        <p:spPr bwMode="auto"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594101" y="2299433"/>
            <a:ext cx="18894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1D5EAB"/>
                </a:solidFill>
                <a:latin typeface="Arial"/>
                <a:cs typeface="Arial"/>
              </a:rPr>
              <a:t>Eat nutritious meals and drink eight cups of water each day.</a:t>
            </a:r>
            <a:r>
              <a:rPr lang="en-US" sz="1600" dirty="0">
                <a:solidFill>
                  <a:srgbClr val="1D5EAB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30450" y="4167188"/>
            <a:ext cx="22018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1D5EAB"/>
                </a:solidFill>
                <a:latin typeface="Arial"/>
                <a:cs typeface="Arial"/>
              </a:rPr>
              <a:t>Avoid the use of tobacco, alcohol, and other drugs.</a:t>
            </a:r>
            <a:r>
              <a:rPr lang="en-US" sz="1600" dirty="0">
                <a:solidFill>
                  <a:srgbClr val="1D5EAB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94157" y="4167188"/>
            <a:ext cx="22018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1D5EAB"/>
                </a:solidFill>
                <a:latin typeface="Arial"/>
                <a:cs typeface="Arial"/>
              </a:rPr>
              <a:t>Bathe daily, and floss and brush your teeth every day. 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33463" y="2360988"/>
            <a:ext cx="22018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1D5EAB"/>
                </a:solidFill>
                <a:latin typeface="Arial"/>
                <a:cs typeface="Arial"/>
              </a:rPr>
              <a:t>Get eight to ten hours of sleep each night.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979872" y="2358239"/>
            <a:ext cx="22126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1D5EAB"/>
                </a:solidFill>
                <a:latin typeface="Arial"/>
                <a:cs typeface="Arial"/>
              </a:rPr>
              <a:t>Engage in 30 to 60 minutes of physical activity every day. </a:t>
            </a:r>
          </a:p>
        </p:txBody>
      </p:sp>
      <p:pic>
        <p:nvPicPr>
          <p:cNvPr id="14" name="Picture 13" descr="ph"/>
          <p:cNvPicPr>
            <a:picLocks noChangeAspect="1"/>
          </p:cNvPicPr>
          <p:nvPr/>
        </p:nvPicPr>
        <p:blipFill>
          <a:blip r:embed="rId3">
            <a:alphaModFix amt="98000"/>
          </a:blip>
          <a:stretch>
            <a:fillRect/>
          </a:stretch>
        </p:blipFill>
        <p:spPr>
          <a:xfrm>
            <a:off x="0" y="4992688"/>
            <a:ext cx="2330450" cy="1833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ph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362" y="4711425"/>
            <a:ext cx="1781175" cy="211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2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87" y="593863"/>
            <a:ext cx="8042276" cy="809487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Mental/Emotional Health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Picture 16" descr="GO 7 box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5588" y="1970088"/>
            <a:ext cx="5969000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20763" y="1403350"/>
            <a:ext cx="78359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 b="1" dirty="0">
                <a:solidFill>
                  <a:srgbClr val="1D5EAB"/>
                </a:solidFill>
                <a:latin typeface="Arial"/>
                <a:cs typeface="Arial"/>
              </a:rPr>
              <a:t>Characteristics of Mentally and Emotionally Healthy People 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912938" y="2106613"/>
            <a:ext cx="552291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1600" b="1" dirty="0">
                <a:solidFill>
                  <a:srgbClr val="292929"/>
                </a:solidFill>
                <a:latin typeface="Arial"/>
                <a:cs typeface="Arial"/>
              </a:rPr>
              <a:t>Enjoy challenges.</a:t>
            </a:r>
            <a:r>
              <a:rPr lang="en-US" sz="160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912938" y="2682875"/>
            <a:ext cx="552291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1600" b="1" dirty="0">
                <a:solidFill>
                  <a:srgbClr val="292929"/>
                </a:solidFill>
                <a:latin typeface="Arial"/>
                <a:cs typeface="Arial"/>
              </a:rPr>
              <a:t>Accept responsibility for their actions. 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912938" y="3278188"/>
            <a:ext cx="552291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1600" b="1">
                <a:solidFill>
                  <a:srgbClr val="292929"/>
                </a:solidFill>
                <a:latin typeface="Arial"/>
                <a:cs typeface="Arial"/>
              </a:rPr>
              <a:t>Have a sense of control over their lives. 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912938" y="3862388"/>
            <a:ext cx="552291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1600" b="1">
                <a:solidFill>
                  <a:srgbClr val="292929"/>
                </a:solidFill>
                <a:latin typeface="Arial"/>
                <a:cs typeface="Arial"/>
              </a:rPr>
              <a:t>Can express their emotions in appropriate ways. 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912938" y="4446588"/>
            <a:ext cx="552291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1600" b="1">
                <a:solidFill>
                  <a:srgbClr val="292929"/>
                </a:solidFill>
                <a:latin typeface="Arial"/>
                <a:cs typeface="Arial"/>
              </a:rPr>
              <a:t>Usually can deal with life’s stresses and frustrations. 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912938" y="5049838"/>
            <a:ext cx="552291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1600" b="1">
                <a:solidFill>
                  <a:srgbClr val="292929"/>
                </a:solidFill>
                <a:latin typeface="Arial"/>
                <a:cs typeface="Arial"/>
              </a:rPr>
              <a:t>Have a positive outlook. 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912938" y="5634038"/>
            <a:ext cx="552291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1600" b="1">
                <a:solidFill>
                  <a:srgbClr val="292929"/>
                </a:solidFill>
                <a:latin typeface="Arial"/>
                <a:cs typeface="Arial"/>
              </a:rPr>
              <a:t>Make thoughtful and responsible decisions.</a:t>
            </a:r>
            <a:r>
              <a:rPr lang="en-US" sz="1600">
                <a:solidFill>
                  <a:srgbClr val="292929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7" name="Picture 16" descr="hom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70" y="402674"/>
            <a:ext cx="1334234" cy="1000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Social Health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AutoShape 50"/>
          <p:cNvSpPr>
            <a:spLocks noChangeArrowheads="1"/>
          </p:cNvSpPr>
          <p:nvPr/>
        </p:nvSpPr>
        <p:spPr bwMode="auto">
          <a:xfrm>
            <a:off x="1054100" y="1815974"/>
            <a:ext cx="7278688" cy="3236912"/>
          </a:xfrm>
          <a:prstGeom prst="roundRect">
            <a:avLst>
              <a:gd name="adj" fmla="val 4352"/>
            </a:avLst>
          </a:prstGeom>
          <a:noFill/>
          <a:ln w="38100">
            <a:solidFill>
              <a:srgbClr val="1D5EA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92225" y="4115594"/>
            <a:ext cx="6800850" cy="682625"/>
          </a:xfrm>
          <a:prstGeom prst="rect">
            <a:avLst/>
          </a:prstGeom>
          <a:solidFill>
            <a:srgbClr val="FCF3CC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5000"/>
              </a:lnSpc>
              <a:spcBef>
                <a:spcPct val="30000"/>
              </a:spcBef>
            </a:pPr>
            <a:endParaRPr lang="en-US" sz="2000" b="1">
              <a:solidFill>
                <a:srgbClr val="292929"/>
              </a:solidFill>
              <a:latin typeface="Arial"/>
              <a:cs typeface="Arial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92225" y="3432969"/>
            <a:ext cx="6800850" cy="682625"/>
          </a:xfrm>
          <a:prstGeom prst="rect">
            <a:avLst/>
          </a:prstGeom>
          <a:solidFill>
            <a:srgbClr val="FDDDC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5000"/>
              </a:lnSpc>
              <a:spcBef>
                <a:spcPct val="30000"/>
              </a:spcBef>
            </a:pPr>
            <a:endParaRPr lang="en-US" sz="2000" b="1">
              <a:solidFill>
                <a:srgbClr val="292929"/>
              </a:solidFill>
              <a:latin typeface="Arial"/>
              <a:cs typeface="Arial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92225" y="2750344"/>
            <a:ext cx="6800850" cy="682625"/>
          </a:xfrm>
          <a:prstGeom prst="rect">
            <a:avLst/>
          </a:prstGeom>
          <a:solidFill>
            <a:srgbClr val="FCF3CC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5000"/>
              </a:lnSpc>
              <a:spcBef>
                <a:spcPct val="30000"/>
              </a:spcBef>
            </a:pPr>
            <a:endParaRPr lang="en-US" sz="2000" b="1">
              <a:solidFill>
                <a:srgbClr val="292929"/>
              </a:solidFill>
              <a:latin typeface="Arial"/>
              <a:cs typeface="Arial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92225" y="1948656"/>
            <a:ext cx="6800850" cy="801688"/>
          </a:xfrm>
          <a:prstGeom prst="rect">
            <a:avLst/>
          </a:prstGeom>
          <a:solidFill>
            <a:srgbClr val="1D5EAB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5000"/>
              </a:lnSpc>
              <a:spcBef>
                <a:spcPct val="30000"/>
              </a:spcBef>
            </a:pPr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Tips for Maintaining Healthy Relationships to </a:t>
            </a:r>
            <a:br>
              <a:rPr lang="en-US" sz="2000" b="1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Care for Your Social Health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292225" y="2349500"/>
            <a:ext cx="68008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1292225" y="5199063"/>
            <a:ext cx="68008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1292225" y="2349500"/>
            <a:ext cx="0" cy="80168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8093075" y="2349500"/>
            <a:ext cx="0" cy="80168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>
            <a:off x="1292225" y="3151188"/>
            <a:ext cx="0" cy="6826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8093075" y="3151188"/>
            <a:ext cx="0" cy="6826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>
            <a:off x="1292225" y="3833813"/>
            <a:ext cx="0" cy="6826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8093075" y="3833813"/>
            <a:ext cx="0" cy="6826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>
            <a:off x="1292225" y="4516438"/>
            <a:ext cx="0" cy="6826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8093075" y="4516438"/>
            <a:ext cx="0" cy="6826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" name="Rectangle 63"/>
          <p:cNvSpPr>
            <a:spLocks noChangeArrowheads="1"/>
          </p:cNvSpPr>
          <p:nvPr/>
        </p:nvSpPr>
        <p:spPr bwMode="auto">
          <a:xfrm>
            <a:off x="1501775" y="2903538"/>
            <a:ext cx="4273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b="1" dirty="0">
                <a:latin typeface="Arial"/>
                <a:cs typeface="Arial"/>
              </a:rPr>
              <a:t>Seek and lend support when needed. </a:t>
            </a:r>
          </a:p>
        </p:txBody>
      </p:sp>
      <p:sp>
        <p:nvSpPr>
          <p:cNvPr id="21" name="Rectangle 64"/>
          <p:cNvSpPr>
            <a:spLocks noChangeArrowheads="1"/>
          </p:cNvSpPr>
          <p:nvPr/>
        </p:nvSpPr>
        <p:spPr bwMode="auto">
          <a:xfrm>
            <a:off x="1501775" y="3643313"/>
            <a:ext cx="4718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b="1" dirty="0">
                <a:latin typeface="Arial"/>
                <a:cs typeface="Arial"/>
              </a:rPr>
              <a:t>Communicate clearly and listen to others.</a:t>
            </a:r>
          </a:p>
        </p:txBody>
      </p:sp>
      <p:sp>
        <p:nvSpPr>
          <p:cNvPr id="22" name="Rectangle 65"/>
          <p:cNvSpPr>
            <a:spLocks noChangeArrowheads="1"/>
          </p:cNvSpPr>
          <p:nvPr/>
        </p:nvSpPr>
        <p:spPr bwMode="auto">
          <a:xfrm>
            <a:off x="1501775" y="4291140"/>
            <a:ext cx="5341313" cy="38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b="1" dirty="0">
                <a:latin typeface="Arial"/>
                <a:cs typeface="Arial"/>
              </a:rPr>
              <a:t>Show respect and care for yourself and others.</a:t>
            </a:r>
          </a:p>
        </p:txBody>
      </p:sp>
      <p:pic>
        <p:nvPicPr>
          <p:cNvPr id="23" name="Picture 22" descr="hand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825" y="5160462"/>
            <a:ext cx="2424894" cy="161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 descr="hug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160" y="5052886"/>
            <a:ext cx="1865414" cy="1722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 descr="relationsh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75" y="5052886"/>
            <a:ext cx="2334683" cy="1752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The Health Triangle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265145" y="1600201"/>
            <a:ext cx="4124610" cy="4807976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The 3 elements of Health are interconnected</a:t>
            </a:r>
          </a:p>
          <a:p>
            <a:r>
              <a:rPr lang="en-US" sz="2200" dirty="0" smtClean="0">
                <a:latin typeface="Arial"/>
                <a:cs typeface="Arial"/>
              </a:rPr>
              <a:t>To be truly health, you must maintain balance in all 3 areas.</a:t>
            </a:r>
          </a:p>
          <a:p>
            <a:r>
              <a:rPr lang="en-US" sz="2200" b="1" u="sng" dirty="0" smtClean="0">
                <a:solidFill>
                  <a:srgbClr val="FF6600"/>
                </a:solidFill>
                <a:latin typeface="Arial"/>
                <a:cs typeface="Arial"/>
              </a:rPr>
              <a:t>Wellness</a:t>
            </a:r>
            <a:r>
              <a:rPr lang="en-US" sz="2200" dirty="0" smtClean="0">
                <a:latin typeface="Arial"/>
                <a:cs typeface="Arial"/>
              </a:rPr>
              <a:t>- Overall state of well-being or total health.</a:t>
            </a:r>
          </a:p>
          <a:p>
            <a:pPr lvl="1"/>
            <a:r>
              <a:rPr lang="en-US" sz="2200" dirty="0" smtClean="0">
                <a:latin typeface="Arial"/>
                <a:cs typeface="Arial"/>
              </a:rPr>
              <a:t>High level of health in all 3 areas.</a:t>
            </a:r>
          </a:p>
          <a:p>
            <a:pPr>
              <a:buNone/>
            </a:pP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9" name="Content Placeholder 18" descr="triangle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3198" b="-13198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1076</TotalTime>
  <Words>1150</Words>
  <Application>Microsoft Office PowerPoint</Application>
  <PresentationFormat>On-screen Show (4:3)</PresentationFormat>
  <Paragraphs>168</Paragraphs>
  <Slides>30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Breeze</vt:lpstr>
      <vt:lpstr>Chapter One</vt:lpstr>
      <vt:lpstr>What are some characteristics of healthy people?</vt:lpstr>
      <vt:lpstr>Taking Charge of Your Health</vt:lpstr>
      <vt:lpstr>Foundation of Health is Balance</vt:lpstr>
      <vt:lpstr>Examples of…</vt:lpstr>
      <vt:lpstr>5 Tips for Physical Health</vt:lpstr>
      <vt:lpstr>Mental/Emotional Health</vt:lpstr>
      <vt:lpstr>Social Health</vt:lpstr>
      <vt:lpstr>The Health Triangle</vt:lpstr>
      <vt:lpstr>Health Continuum</vt:lpstr>
      <vt:lpstr>Get out your cell phones…</vt:lpstr>
      <vt:lpstr>Chapter One</vt:lpstr>
      <vt:lpstr>Influences on Your Health</vt:lpstr>
      <vt:lpstr>Influences</vt:lpstr>
      <vt:lpstr>Influences</vt:lpstr>
      <vt:lpstr>Influences</vt:lpstr>
      <vt:lpstr>Influences</vt:lpstr>
      <vt:lpstr>Charles Barkley</vt:lpstr>
      <vt:lpstr>Chapter One</vt:lpstr>
      <vt:lpstr>Identifying Health Risks</vt:lpstr>
      <vt:lpstr>Recognizing Risk Behaviors</vt:lpstr>
      <vt:lpstr>Risks &amp; Consequences</vt:lpstr>
      <vt:lpstr>How to Avoid or Reduce Risks</vt:lpstr>
      <vt:lpstr>Lifestyle Factors</vt:lpstr>
      <vt:lpstr>Chapter One</vt:lpstr>
      <vt:lpstr>Importance of Health Education</vt:lpstr>
      <vt:lpstr>Why Health Education?</vt:lpstr>
      <vt:lpstr>Becoming Health Literate</vt:lpstr>
      <vt:lpstr>Health Literacy</vt:lpstr>
      <vt:lpstr>What can you do?</vt:lpstr>
    </vt:vector>
  </TitlesOfParts>
  <Company>ISD 728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</dc:title>
  <dc:creator>user</dc:creator>
  <cp:lastModifiedBy>Ron Dejulio</cp:lastModifiedBy>
  <cp:revision>35</cp:revision>
  <dcterms:created xsi:type="dcterms:W3CDTF">2011-08-26T14:37:05Z</dcterms:created>
  <dcterms:modified xsi:type="dcterms:W3CDTF">2013-08-29T14:04:12Z</dcterms:modified>
</cp:coreProperties>
</file>