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89" autoAdjust="0"/>
  </p:normalViewPr>
  <p:slideViewPr>
    <p:cSldViewPr snapToGrid="0" snapToObjects="1" showGuides="1">
      <p:cViewPr>
        <p:scale>
          <a:sx n="105" d="100"/>
          <a:sy n="105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57F499-4ABB-304D-A3DC-8B07EB448E72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020E7B-1CBA-F847-95D5-E63961F4C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localhost\Users\nikole.cantu\Desktop\Health%20Folder\Unit%20Four\u4Videos\Heat%20exhaustion%20vs%20heat%20stroke---tips%20from%20Chris%20Longhurst,%20MD,%20Lucile%20Packard%20Children's%20Hospital.mp4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localhost\Users\nikole.cantu\Desktop\Health%20Folder\Unit%20Four\u4Videos\Heat%20exhaustion%20vs%20heat%20stroke---tips%20from%20Chris%20Longhurst,%20MD,%20Lucile%20Packard%20Children's%20Hospital.mp4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localhost\Users\nikole.cantu\Desktop\Health%20Folder\Unit%20Four\u4Videos\The%20Benefits%20and%20Effects%20of%20Exercise%20-%20YouTube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67" y="3498850"/>
            <a:ext cx="2768600" cy="293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979" y="295791"/>
            <a:ext cx="3492500" cy="1999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667" y="4374776"/>
            <a:ext cx="2819400" cy="127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5791"/>
            <a:ext cx="3225800" cy="199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874"/>
            <a:ext cx="8229600" cy="982781"/>
          </a:xfrm>
        </p:spPr>
        <p:txBody>
          <a:bodyPr/>
          <a:lstStyle/>
          <a:p>
            <a:r>
              <a:rPr lang="en-US" dirty="0" smtClean="0"/>
              <a:t>Elements of Physical Fitness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775" y="2401722"/>
            <a:ext cx="7662864" cy="326716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Flexibility</a:t>
            </a:r>
          </a:p>
          <a:p>
            <a:pPr lvl="1"/>
            <a:r>
              <a:rPr lang="en-US" sz="2400" i="1" dirty="0" smtClean="0"/>
              <a:t>Ability to move your body parts through their full range of motion</a:t>
            </a:r>
          </a:p>
          <a:p>
            <a:pPr lvl="2"/>
            <a:r>
              <a:rPr lang="en-US" sz="2400" i="1" dirty="0" smtClean="0">
                <a:solidFill>
                  <a:srgbClr val="0000FF"/>
                </a:solidFill>
              </a:rPr>
              <a:t>Sit-and-reach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Body Composition</a:t>
            </a:r>
          </a:p>
          <a:p>
            <a:pPr lvl="1"/>
            <a:r>
              <a:rPr lang="en-US" sz="2400" i="1" dirty="0" smtClean="0"/>
              <a:t>Ratio of fat to lean tissue in your body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7104" y="5057199"/>
            <a:ext cx="974197" cy="2094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21655"/>
            <a:ext cx="1612900" cy="1380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39" y="1021655"/>
            <a:ext cx="2857500" cy="1380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745" y="4904774"/>
            <a:ext cx="1748894" cy="152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071765"/>
            <a:ext cx="7662864" cy="32671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Aerobic Exercise</a:t>
            </a:r>
          </a:p>
          <a:p>
            <a:pPr lvl="1"/>
            <a:r>
              <a:rPr lang="en-US" i="1" dirty="0" smtClean="0"/>
              <a:t>Rhythmic activities that use large muscle groups for an extended period of time.  Raise heart rate and increase the use of oxygen.</a:t>
            </a:r>
          </a:p>
          <a:p>
            <a:pPr lvl="2"/>
            <a:r>
              <a:rPr lang="en-US" dirty="0" smtClean="0"/>
              <a:t>Great for improving </a:t>
            </a:r>
            <a:r>
              <a:rPr lang="en-US" dirty="0" err="1" smtClean="0"/>
              <a:t>Cardiorespiratory</a:t>
            </a:r>
            <a:r>
              <a:rPr lang="en-US" dirty="0" smtClean="0"/>
              <a:t> Endurance</a:t>
            </a:r>
          </a:p>
          <a:p>
            <a:pPr lvl="2"/>
            <a:r>
              <a:rPr lang="en-US" dirty="0" smtClean="0"/>
              <a:t>Target Heart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445" y="445330"/>
            <a:ext cx="1993194" cy="2085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483" y="1338086"/>
            <a:ext cx="3187700" cy="1629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111" y="4705350"/>
            <a:ext cx="1890889" cy="1935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0" y="5695950"/>
            <a:ext cx="3492500" cy="116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88736"/>
            <a:ext cx="1155700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967213"/>
            <a:ext cx="7947026" cy="3706135"/>
          </a:xfrm>
        </p:spPr>
        <p:txBody>
          <a:bodyPr>
            <a:normAutofit fontScale="92500" lnSpcReduction="10000"/>
          </a:bodyPr>
          <a:lstStyle/>
          <a:p>
            <a:r>
              <a:rPr lang="en-US" sz="2162" dirty="0" smtClean="0">
                <a:solidFill>
                  <a:srgbClr val="FF0000"/>
                </a:solidFill>
              </a:rPr>
              <a:t>Anaerobic Exercise</a:t>
            </a:r>
          </a:p>
          <a:p>
            <a:pPr lvl="1"/>
            <a:r>
              <a:rPr lang="en-US" sz="2162" i="1" dirty="0" smtClean="0"/>
              <a:t>Intense, short bursts of activity in which the muscles work so hard that they produce energy without using oxygen.</a:t>
            </a:r>
          </a:p>
          <a:p>
            <a:pPr lvl="2"/>
            <a:r>
              <a:rPr lang="en-US" sz="2162" dirty="0" smtClean="0"/>
              <a:t>Great for improving Muscular Strength and Endurance</a:t>
            </a:r>
          </a:p>
          <a:p>
            <a:pPr lvl="3"/>
            <a:r>
              <a:rPr lang="en-US" sz="2162" dirty="0" smtClean="0">
                <a:solidFill>
                  <a:srgbClr val="008000"/>
                </a:solidFill>
              </a:rPr>
              <a:t>Isometric Exercise</a:t>
            </a:r>
          </a:p>
          <a:p>
            <a:pPr lvl="4"/>
            <a:r>
              <a:rPr lang="en-US" sz="2162" i="1" dirty="0" smtClean="0"/>
              <a:t>Little to no movement of body part</a:t>
            </a:r>
          </a:p>
          <a:p>
            <a:pPr lvl="3"/>
            <a:r>
              <a:rPr lang="en-US" sz="2162" dirty="0" smtClean="0">
                <a:solidFill>
                  <a:srgbClr val="008000"/>
                </a:solidFill>
              </a:rPr>
              <a:t>Isotonic Exercise</a:t>
            </a:r>
          </a:p>
          <a:p>
            <a:pPr lvl="4"/>
            <a:r>
              <a:rPr lang="en-US" sz="2162" i="1" dirty="0" smtClean="0"/>
              <a:t>Combine movement of joints with contraction of muscles</a:t>
            </a:r>
          </a:p>
          <a:p>
            <a:pPr lvl="3"/>
            <a:r>
              <a:rPr lang="en-US" sz="2162" dirty="0" err="1" smtClean="0">
                <a:solidFill>
                  <a:srgbClr val="008000"/>
                </a:solidFill>
              </a:rPr>
              <a:t>Isokinetic</a:t>
            </a:r>
            <a:r>
              <a:rPr lang="en-US" sz="2162" dirty="0" smtClean="0">
                <a:solidFill>
                  <a:srgbClr val="008000"/>
                </a:solidFill>
              </a:rPr>
              <a:t> Exercise</a:t>
            </a:r>
          </a:p>
          <a:p>
            <a:pPr lvl="4"/>
            <a:r>
              <a:rPr lang="en-US" i="1" dirty="0" smtClean="0"/>
              <a:t>Exert resistance against a muscle as it moves through a range of motion at a steady rate of speed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445" y="445330"/>
            <a:ext cx="1993194" cy="2085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483" y="1338086"/>
            <a:ext cx="3187700" cy="1629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8736"/>
            <a:ext cx="1155700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41487"/>
            <a:ext cx="2133600" cy="191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118803"/>
            <a:ext cx="2387600" cy="340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576" y="241487"/>
            <a:ext cx="3167498" cy="2107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576" y="4020503"/>
            <a:ext cx="32512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D24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Safety First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D24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7 short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1716088"/>
            <a:ext cx="761365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65288" y="1897063"/>
            <a:ext cx="568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Use the correct safety equipment for an activity.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65288" y="2520950"/>
            <a:ext cx="6503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Pay attention to other people, objects, and the weather.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65288" y="3146425"/>
            <a:ext cx="6503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Play or exercise at your skill level and know your limits.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665288" y="3771900"/>
            <a:ext cx="6503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Warm up before exercise and cool down afterward.</a:t>
            </a:r>
            <a:r>
              <a:rPr lang="en-US" b="0"/>
              <a:t>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665288" y="4405313"/>
            <a:ext cx="6503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Stay within the areas designated for a given activity.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665288" y="5029200"/>
            <a:ext cx="6503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Obey all rules and restrictions. 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665288" y="5653088"/>
            <a:ext cx="6503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Practice good sportsmanship.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9" y="1042989"/>
            <a:ext cx="7828251" cy="56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3089" y="480176"/>
            <a:ext cx="6907838" cy="562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Watching the Weather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4D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Cold-Weather Risks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4D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4 box with 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835025" y="1882775"/>
            <a:ext cx="776763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79500" y="1941513"/>
            <a:ext cx="722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Tips for Cold-Weather Activity</a:t>
            </a:r>
            <a:r>
              <a:rPr lang="en-US" sz="2400" b="0"/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1176338" y="3108325"/>
            <a:ext cx="293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Warm up and cool down, even in cold weather.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4816475" y="2971800"/>
            <a:ext cx="3005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Drink plenty of fluids. Cold air can lead to dehydration.</a:t>
            </a:r>
            <a:r>
              <a:rPr lang="en-US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1176338" y="4554538"/>
            <a:ext cx="30972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Cover your nose and mouth to prevent breathing cold, dry air.</a:t>
            </a:r>
            <a:r>
              <a:rPr lang="en-US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4816475" y="4481513"/>
            <a:ext cx="3205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If you have asthma, talk to your doctor before exercising outdoors in cold weather.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0"/>
            <a:ext cx="8229600" cy="892075"/>
          </a:xfrm>
        </p:spPr>
        <p:txBody>
          <a:bodyPr/>
          <a:lstStyle/>
          <a:p>
            <a:r>
              <a:rPr lang="en-US" dirty="0" smtClean="0"/>
              <a:t>Cold-Weather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759294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Frostbite</a:t>
            </a:r>
          </a:p>
          <a:p>
            <a:pPr lvl="1"/>
            <a:r>
              <a:rPr lang="en-US" sz="2200" i="1" dirty="0" smtClean="0"/>
              <a:t>Damage to the skin and tissues caused by extreme cold.</a:t>
            </a:r>
          </a:p>
          <a:p>
            <a:pPr lvl="2"/>
            <a:r>
              <a:rPr lang="en-US" sz="2200" dirty="0" smtClean="0"/>
              <a:t>Skin becomes pale, hard, and numb</a:t>
            </a:r>
          </a:p>
          <a:p>
            <a:pPr lvl="2"/>
            <a:r>
              <a:rPr lang="en-US" sz="2200" dirty="0" smtClean="0"/>
              <a:t>Warm body part slowly, possibly seek medical help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7992" y="2402301"/>
            <a:ext cx="4462272" cy="423541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Hypothermia</a:t>
            </a:r>
          </a:p>
          <a:p>
            <a:pPr lvl="1"/>
            <a:r>
              <a:rPr lang="en-US" sz="2000" i="1" dirty="0" smtClean="0"/>
              <a:t>Dangerously low body temperature</a:t>
            </a:r>
          </a:p>
          <a:p>
            <a:pPr lvl="2"/>
            <a:r>
              <a:rPr lang="en-US" sz="2000" dirty="0" smtClean="0"/>
              <a:t>Occurs because of extreme cold, submersion in cold water, windy conditions</a:t>
            </a:r>
          </a:p>
          <a:p>
            <a:pPr lvl="2"/>
            <a:r>
              <a:rPr lang="en-US" sz="2000" dirty="0" smtClean="0"/>
              <a:t>Drowsiness, weakness, confusion, breathing and heart rate slow down, followed by shock and heart failure</a:t>
            </a:r>
          </a:p>
          <a:p>
            <a:pPr lvl="2"/>
            <a:r>
              <a:rPr lang="en-US" sz="2000" dirty="0" smtClean="0"/>
              <a:t>Requires emergency medical help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4" y="0"/>
            <a:ext cx="2406485" cy="278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64" y="827286"/>
            <a:ext cx="2997200" cy="1575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Hot-Weather Risks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591592"/>
            <a:ext cx="4050792" cy="36242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Heat Exhaustion</a:t>
            </a:r>
          </a:p>
          <a:p>
            <a:pPr lvl="1"/>
            <a:r>
              <a:rPr lang="en-US" i="1" dirty="0" smtClean="0"/>
              <a:t>Physical stress on the body caused by overheating</a:t>
            </a:r>
          </a:p>
          <a:p>
            <a:pPr lvl="1"/>
            <a:r>
              <a:rPr lang="en-US" dirty="0" smtClean="0"/>
              <a:t>Heavy sweating, clammy skin, dizziness, confusion, fainting, etc…</a:t>
            </a:r>
          </a:p>
          <a:p>
            <a:pPr lvl="1"/>
            <a:r>
              <a:rPr lang="en-US" dirty="0" smtClean="0"/>
              <a:t>Rest in shady area, drink cold water, fan your skin, seek medical help</a:t>
            </a:r>
          </a:p>
        </p:txBody>
      </p:sp>
      <p:pic>
        <p:nvPicPr>
          <p:cNvPr id="11" name="Heat exhaustion vs heat stroke---tips from Chris Longhurst, MD, Lucile Packard Children's Hospital.mp4">
            <a:hlinkClick r:id="" action="ppaction://media"/>
          </p:cNvPr>
          <p:cNvPicPr>
            <a:picLocks noGrp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5500" y="2784475"/>
            <a:ext cx="3767138" cy="36281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839" y="1350487"/>
            <a:ext cx="4114800" cy="1062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41" y="5560750"/>
            <a:ext cx="1493286" cy="1163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75" y="628331"/>
            <a:ext cx="1057711" cy="178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Hot-Weather Risks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591592"/>
            <a:ext cx="4000601" cy="36242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Overexertion</a:t>
            </a:r>
          </a:p>
          <a:p>
            <a:pPr lvl="1"/>
            <a:r>
              <a:rPr lang="en-US" sz="2000" i="1" dirty="0" smtClean="0"/>
              <a:t>Overworking the body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Heatstroke</a:t>
            </a:r>
          </a:p>
          <a:p>
            <a:pPr lvl="1"/>
            <a:r>
              <a:rPr lang="en-US" sz="2000" i="1" dirty="0" smtClean="0"/>
              <a:t>Dangerous condition in which the body loses its ability to cool itself</a:t>
            </a:r>
          </a:p>
          <a:p>
            <a:pPr lvl="1"/>
            <a:r>
              <a:rPr lang="en-US" sz="2000" dirty="0" smtClean="0"/>
              <a:t>Can cause sudden death, seek medical help</a:t>
            </a:r>
            <a:endParaRPr lang="en-US" sz="2000" dirty="0"/>
          </a:p>
        </p:txBody>
      </p:sp>
      <p:pic>
        <p:nvPicPr>
          <p:cNvPr id="11" name="Heat exhaustion vs heat stroke---tips from Chris Longhurst, MD, Lucile Packard Children's Hospital.mp4">
            <a:hlinkClick r:id="" action="ppaction://media"/>
          </p:cNvPr>
          <p:cNvPicPr>
            <a:picLocks noGrp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5500" y="2784475"/>
            <a:ext cx="3767138" cy="36281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839" y="1350487"/>
            <a:ext cx="4114800" cy="1062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553" y="5634086"/>
            <a:ext cx="1493286" cy="1163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75" y="628331"/>
            <a:ext cx="1057711" cy="178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Activity and Your Health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Physical Activity</a:t>
            </a:r>
          </a:p>
          <a:p>
            <a:pPr lvl="1"/>
            <a:r>
              <a:rPr lang="en-US" i="1" dirty="0" smtClean="0"/>
              <a:t>Any form of movement that causes your body to use energy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Benefits all systems in body as well as mental/emotional and social health.</a:t>
            </a:r>
          </a:p>
          <a:p>
            <a:pPr lvl="1"/>
            <a:r>
              <a:rPr lang="en-US" dirty="0" smtClean="0"/>
              <a:t>Not just “working out.” Can include daily activities as well.</a:t>
            </a:r>
            <a:endParaRPr lang="en-US" dirty="0"/>
          </a:p>
        </p:txBody>
      </p:sp>
      <p:pic>
        <p:nvPicPr>
          <p:cNvPr id="7" name="The Benefits and Effects of Exercise - YouTube.mp4">
            <a:hlinkClick r:id="" action="ppaction://media"/>
          </p:cNvPr>
          <p:cNvPicPr>
            <a:picLocks noGrp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2455333"/>
            <a:ext cx="3767138" cy="39947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4D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Sun and Wind Protection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4D3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4 circles 1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73275"/>
            <a:ext cx="81200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5975" y="2219325"/>
            <a:ext cx="743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Sun and wind can pose a hazard in both hot and cold weather and can lead to: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746125" y="3881438"/>
            <a:ext cx="168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Windburn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2747963" y="3881438"/>
            <a:ext cx="168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Sunburn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686300" y="3698875"/>
            <a:ext cx="168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Skin 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Cancer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6696075" y="3698875"/>
            <a:ext cx="168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Eye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Minor Injuries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book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1857375"/>
            <a:ext cx="42545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73475" y="2235200"/>
            <a:ext cx="229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1D5EAB"/>
                </a:solidFill>
                <a:latin typeface="Comic Sans MS" charset="0"/>
              </a:rPr>
              <a:t>Minor Injuries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249613" y="2789238"/>
            <a:ext cx="3224212" cy="0"/>
          </a:xfrm>
          <a:prstGeom prst="line">
            <a:avLst/>
          </a:prstGeom>
          <a:noFill/>
          <a:ln w="28575">
            <a:solidFill>
              <a:srgbClr val="1D5EAB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76600" y="2965450"/>
            <a:ext cx="304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omic Sans MS" charset="0"/>
              </a:rPr>
              <a:t>Blisters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76600" y="3702050"/>
            <a:ext cx="304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omic Sans MS" charset="0"/>
              </a:rPr>
              <a:t>Muscle Cramps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76600" y="4438650"/>
            <a:ext cx="304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omic Sans MS" charset="0"/>
              </a:rPr>
              <a:t>Strains 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276600" y="5175250"/>
            <a:ext cx="304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omic Sans MS" charset="0"/>
              </a:rPr>
              <a:t>Tendonitis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88" y="4057650"/>
            <a:ext cx="1672512" cy="223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288" y="1308100"/>
            <a:ext cx="1672512" cy="1481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96" y="2101850"/>
            <a:ext cx="2062254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Minor Injuries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82650" y="3773488"/>
            <a:ext cx="7716838" cy="72707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1D5EAB"/>
                </a:solidFill>
              </a:rPr>
              <a:t>Ice</a:t>
            </a:r>
            <a:r>
              <a:rPr lang="en-US" sz="2000" b="0">
                <a:solidFill>
                  <a:srgbClr val="292929"/>
                </a:solidFill>
              </a:rPr>
              <a:t> the affected area for 10 to 15 minutes at a time, three times </a:t>
            </a:r>
            <a:br>
              <a:rPr lang="en-US" sz="2000" b="0">
                <a:solidFill>
                  <a:srgbClr val="292929"/>
                </a:solidFill>
              </a:rPr>
            </a:br>
            <a:r>
              <a:rPr lang="en-US" sz="2000" b="0">
                <a:solidFill>
                  <a:srgbClr val="292929"/>
                </a:solidFill>
              </a:rPr>
              <a:t>a day for two days after the injury.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82650" y="3044825"/>
            <a:ext cx="7716838" cy="727075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1D5EAB"/>
                </a:solidFill>
              </a:rPr>
              <a:t>Rest</a:t>
            </a:r>
            <a:r>
              <a:rPr lang="en-US" sz="2000" b="0">
                <a:solidFill>
                  <a:srgbClr val="292929"/>
                </a:solidFill>
              </a:rPr>
              <a:t> the muscle or joint for at least a day.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82650" y="2319338"/>
            <a:ext cx="7716838" cy="72707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1D5EAB"/>
                </a:solidFill>
              </a:rPr>
              <a:t>Protect</a:t>
            </a:r>
            <a:r>
              <a:rPr lang="en-US" sz="2000" b="0">
                <a:solidFill>
                  <a:srgbClr val="292929"/>
                </a:solidFill>
              </a:rPr>
              <a:t> the affected area with a bandage or splint to prevent further injury.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82650" y="1735138"/>
            <a:ext cx="7716838" cy="584200"/>
          </a:xfrm>
          <a:prstGeom prst="rect">
            <a:avLst/>
          </a:prstGeom>
          <a:solidFill>
            <a:srgbClr val="1D5EAB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400">
                <a:solidFill>
                  <a:schemeClr val="bg1"/>
                </a:solidFill>
              </a:rPr>
              <a:t>The P.R.I.C.E. Procedure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608138" y="2284413"/>
            <a:ext cx="0" cy="8016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608138" y="3086100"/>
            <a:ext cx="0" cy="6826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608138" y="3768725"/>
            <a:ext cx="0" cy="6826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608138" y="4451350"/>
            <a:ext cx="0" cy="6826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82650" y="5221288"/>
            <a:ext cx="7716838" cy="727075"/>
          </a:xfrm>
          <a:prstGeom prst="rect">
            <a:avLst/>
          </a:prstGeom>
          <a:solidFill>
            <a:srgbClr val="FCF3CC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1D5EAB"/>
                </a:solidFill>
              </a:rPr>
              <a:t>Elevate</a:t>
            </a:r>
            <a:r>
              <a:rPr lang="en-US" sz="2000">
                <a:solidFill>
                  <a:srgbClr val="292929"/>
                </a:solidFill>
              </a:rPr>
              <a:t> </a:t>
            </a:r>
            <a:r>
              <a:rPr lang="en-US" sz="2000" b="0">
                <a:solidFill>
                  <a:srgbClr val="292929"/>
                </a:solidFill>
              </a:rPr>
              <a:t>the injured area above the level of your heart to keep </a:t>
            </a:r>
            <a:br>
              <a:rPr lang="en-US" sz="2000" b="0">
                <a:solidFill>
                  <a:srgbClr val="292929"/>
                </a:solidFill>
              </a:rPr>
            </a:br>
            <a:r>
              <a:rPr lang="en-US" sz="2000" b="0">
                <a:solidFill>
                  <a:srgbClr val="292929"/>
                </a:solidFill>
              </a:rPr>
              <a:t>the swelling down.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82650" y="4494213"/>
            <a:ext cx="7716838" cy="727075"/>
          </a:xfrm>
          <a:prstGeom prst="rect">
            <a:avLst/>
          </a:prstGeom>
          <a:solidFill>
            <a:srgbClr val="FDDDCE"/>
          </a:solidFill>
          <a:ln w="9525">
            <a:noFill/>
            <a:miter lim="800000"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>
                <a:solidFill>
                  <a:srgbClr val="1D5EAB"/>
                </a:solidFill>
              </a:rPr>
              <a:t>Compress</a:t>
            </a:r>
            <a:r>
              <a:rPr lang="en-US" sz="2000">
                <a:solidFill>
                  <a:srgbClr val="292929"/>
                </a:solidFill>
              </a:rPr>
              <a:t> </a:t>
            </a:r>
            <a:r>
              <a:rPr lang="en-US" sz="2000" b="0">
                <a:solidFill>
                  <a:srgbClr val="292929"/>
                </a:solidFill>
              </a:rPr>
              <a:t>the affected area to reduce swelling.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11" grpId="0" autoUpdateAnimBg="0"/>
      <p:bldP spid="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884238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 Injuries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3088" y="1814513"/>
            <a:ext cx="8266112" cy="4471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 injuries require immediate medical care.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3 blue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885825" y="2566988"/>
            <a:ext cx="7570788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1184275" y="2887663"/>
            <a:ext cx="683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Fractures are broken bones.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1184275" y="3911600"/>
            <a:ext cx="683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Dislocations occur when a bone pops out of its normal position in a joint.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184275" y="5151438"/>
            <a:ext cx="683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 concussion is an injury to the brain that can result in a severe headache, unconsciousness, or memory loss.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180374"/>
            <a:ext cx="3238500" cy="1613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965" y="180374"/>
            <a:ext cx="2759466" cy="1634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0568" y="2770094"/>
            <a:ext cx="7662864" cy="326716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Physical Fitness</a:t>
            </a:r>
          </a:p>
          <a:p>
            <a:pPr lvl="1"/>
            <a:r>
              <a:rPr lang="en-US" i="1" dirty="0" smtClean="0"/>
              <a:t>Ability to carry out daily tasks easily and have enough reserve energy to respond to unexpected demands.</a:t>
            </a:r>
          </a:p>
          <a:p>
            <a:pPr lvl="1"/>
            <a:r>
              <a:rPr lang="en-US" dirty="0" smtClean="0"/>
              <a:t>Teens should try for at least 60 minutes every day</a:t>
            </a:r>
          </a:p>
          <a:p>
            <a:pPr lvl="1"/>
            <a:r>
              <a:rPr lang="en-US" dirty="0" smtClean="0"/>
              <a:t>Strengthen bones, boost energy, improve posture, healthy weight, reduce risk of serious diseases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Exercise</a:t>
            </a:r>
          </a:p>
          <a:p>
            <a:pPr lvl="1"/>
            <a:r>
              <a:rPr lang="en-US" i="1" dirty="0" smtClean="0"/>
              <a:t>Purposeful physical activity that is planned, structured, and repetitive, and that improves or maintains physical fitness.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639" y="1488141"/>
            <a:ext cx="3302000" cy="149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" y="1202266"/>
            <a:ext cx="3996267" cy="156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1331913"/>
            <a:ext cx="60928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688" y="621771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Physical Benefits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 pie dark col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1728788"/>
            <a:ext cx="7424737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Mental and Emotional Benefits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09938" y="3262313"/>
            <a:ext cx="2878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D5EAB"/>
                </a:solidFill>
              </a:rPr>
              <a:t>Mental and Emotional Benefits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16138" y="2581275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Stress Relief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59400" y="2428875"/>
            <a:ext cx="247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Mood Enhancement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87600" y="4610100"/>
            <a:ext cx="163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Improved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Self-Esteem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43488" y="4762500"/>
            <a:ext cx="2471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Better Sleep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D5EA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Benefits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D5EA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9" descr="GO 6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213" y="1908175"/>
            <a:ext cx="63627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955800" y="2065338"/>
            <a:ext cx="524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Spend time with friends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955800" y="2735263"/>
            <a:ext cx="524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Make new friends 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955800" y="3413125"/>
            <a:ext cx="591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Develop skills to improve your relationships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955800" y="4083050"/>
            <a:ext cx="524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Increase self-esteem 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955800" y="4772025"/>
            <a:ext cx="524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Give you confidence 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55800" y="5432425"/>
            <a:ext cx="524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Manage stress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3949"/>
            <a:ext cx="3505200" cy="23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1529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3088" y="1019175"/>
            <a:ext cx="8113712" cy="93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D246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Risks of Being Inactive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D246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0" descr="ONE LARGE BOX WITH HEADER 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813" y="1528763"/>
            <a:ext cx="7623175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68413" y="1674813"/>
            <a:ext cx="6910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Health Problems that May Result from Being Sedentary</a:t>
            </a:r>
            <a:r>
              <a:rPr lang="en-US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639888" y="2255838"/>
            <a:ext cx="6764337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88925" indent="-288925">
              <a:spcBef>
                <a:spcPct val="10000"/>
              </a:spcBef>
              <a:buClr>
                <a:srgbClr val="D24637"/>
              </a:buClr>
              <a:buFont typeface="Wingdings" charset="2"/>
              <a:buChar char="§"/>
            </a:pPr>
            <a:r>
              <a:rPr lang="en-US" sz="2400"/>
              <a:t>Unhealthful weight gain and obesity</a:t>
            </a:r>
          </a:p>
          <a:p>
            <a:pPr marL="288925" indent="-288925">
              <a:spcBef>
                <a:spcPct val="10000"/>
              </a:spcBef>
              <a:buClr>
                <a:srgbClr val="D24637"/>
              </a:buClr>
              <a:buFont typeface="Wingdings" charset="2"/>
              <a:buChar char="§"/>
            </a:pPr>
            <a:r>
              <a:rPr lang="en-US" sz="2400"/>
              <a:t>Cardiovascular disease</a:t>
            </a:r>
          </a:p>
          <a:p>
            <a:pPr marL="288925" indent="-288925">
              <a:spcBef>
                <a:spcPct val="10000"/>
              </a:spcBef>
              <a:buClr>
                <a:srgbClr val="D24637"/>
              </a:buClr>
              <a:buFont typeface="Wingdings" charset="2"/>
              <a:buChar char="§"/>
            </a:pPr>
            <a:r>
              <a:rPr lang="en-US" sz="2400"/>
              <a:t>Type 2 diabetes</a:t>
            </a:r>
          </a:p>
          <a:p>
            <a:pPr marL="288925" indent="-288925">
              <a:spcBef>
                <a:spcPct val="10000"/>
              </a:spcBef>
              <a:buClr>
                <a:srgbClr val="D24637"/>
              </a:buClr>
              <a:buFont typeface="Wingdings" charset="2"/>
              <a:buChar char="§"/>
            </a:pPr>
            <a:r>
              <a:rPr lang="en-US" sz="2400"/>
              <a:t>Certain types of cancer</a:t>
            </a:r>
          </a:p>
          <a:p>
            <a:pPr marL="288925" indent="-288925">
              <a:spcBef>
                <a:spcPct val="10000"/>
              </a:spcBef>
              <a:buClr>
                <a:srgbClr val="D24637"/>
              </a:buClr>
              <a:buFont typeface="Wingdings" charset="2"/>
              <a:buChar char="§"/>
            </a:pPr>
            <a:r>
              <a:rPr lang="en-US" sz="2400"/>
              <a:t>Asthma and other breathing problems</a:t>
            </a:r>
          </a:p>
          <a:p>
            <a:pPr marL="288925" indent="-288925">
              <a:spcBef>
                <a:spcPct val="10000"/>
              </a:spcBef>
              <a:buClr>
                <a:srgbClr val="D24637"/>
              </a:buClr>
              <a:buFont typeface="Wingdings" charset="2"/>
              <a:buChar char="§"/>
            </a:pPr>
            <a:r>
              <a:rPr lang="en-US" sz="2400"/>
              <a:t>Osteoporosis</a:t>
            </a:r>
          </a:p>
          <a:p>
            <a:pPr marL="288925" indent="-288925">
              <a:spcBef>
                <a:spcPct val="10000"/>
              </a:spcBef>
              <a:buClr>
                <a:srgbClr val="D24637"/>
              </a:buClr>
              <a:buFont typeface="Wingdings" charset="2"/>
              <a:buChar char="§"/>
            </a:pPr>
            <a:r>
              <a:rPr lang="en-US" sz="2400"/>
              <a:t>Osteoarthritis</a:t>
            </a:r>
          </a:p>
          <a:p>
            <a:pPr marL="288925" indent="-288925">
              <a:spcBef>
                <a:spcPct val="10000"/>
              </a:spcBef>
              <a:buClr>
                <a:srgbClr val="D24637"/>
              </a:buClr>
              <a:buFont typeface="Wingdings" charset="2"/>
              <a:buChar char="§"/>
            </a:pPr>
            <a:r>
              <a:rPr lang="en-US" sz="2400"/>
              <a:t>Psychological problems</a:t>
            </a:r>
          </a:p>
          <a:p>
            <a:pPr marL="288925" indent="-288925">
              <a:spcBef>
                <a:spcPct val="10000"/>
              </a:spcBef>
              <a:buClr>
                <a:srgbClr val="D24637"/>
              </a:buClr>
              <a:buFont typeface="Wingdings" charset="2"/>
              <a:buChar char="§"/>
            </a:pPr>
            <a:r>
              <a:rPr lang="en-US" sz="2400"/>
              <a:t>Premature death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88" y="338667"/>
            <a:ext cx="783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Sedentary</a:t>
            </a:r>
            <a:r>
              <a:rPr lang="en-US" dirty="0" smtClean="0"/>
              <a:t> – </a:t>
            </a:r>
            <a:r>
              <a:rPr lang="en-US" i="1" dirty="0" smtClean="0"/>
              <a:t>involves little physical activity, such as, watching television, playing video games, surfing internet.  Can lead to health problems.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17494"/>
            <a:ext cx="16256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611094"/>
            <a:ext cx="1625600" cy="162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2857499"/>
            <a:ext cx="2552700" cy="318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617" y="4273550"/>
            <a:ext cx="3492500" cy="23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617" y="237066"/>
            <a:ext cx="2857500" cy="262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1411"/>
            <a:ext cx="8229600" cy="969823"/>
          </a:xfrm>
        </p:spPr>
        <p:txBody>
          <a:bodyPr/>
          <a:lstStyle/>
          <a:p>
            <a:r>
              <a:rPr lang="en-US" dirty="0" smtClean="0"/>
              <a:t>Elements of Physical Fitness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775" y="2531301"/>
            <a:ext cx="7662864" cy="3267169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Cardiorespiratory</a:t>
            </a:r>
            <a:r>
              <a:rPr lang="en-US" sz="1800" dirty="0" smtClean="0">
                <a:solidFill>
                  <a:srgbClr val="FF0000"/>
                </a:solidFill>
              </a:rPr>
              <a:t> Endurance</a:t>
            </a:r>
          </a:p>
          <a:p>
            <a:pPr lvl="1"/>
            <a:r>
              <a:rPr lang="en-US" sz="1800" i="1" dirty="0" smtClean="0"/>
              <a:t>Ability of your heart, lungs, and blood vessels to send fuel and oxygen to your tissues during long periods of moderate to vigorous activity – </a:t>
            </a:r>
            <a:r>
              <a:rPr lang="en-US" sz="1800" i="1" dirty="0" smtClean="0">
                <a:solidFill>
                  <a:srgbClr val="0000FF"/>
                </a:solidFill>
              </a:rPr>
              <a:t>3 minute step test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Muscular Strength</a:t>
            </a:r>
          </a:p>
          <a:p>
            <a:pPr lvl="1"/>
            <a:r>
              <a:rPr lang="en-US" sz="1800" i="1" dirty="0" smtClean="0"/>
              <a:t>Amount of force your muscles can exert – </a:t>
            </a:r>
            <a:r>
              <a:rPr lang="en-US" sz="1800" i="1" dirty="0" smtClean="0">
                <a:solidFill>
                  <a:srgbClr val="0000FF"/>
                </a:solidFill>
              </a:rPr>
              <a:t>curl-ups (sit-ups) and push-ups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Muscular Endurance</a:t>
            </a:r>
          </a:p>
          <a:p>
            <a:pPr lvl="1"/>
            <a:r>
              <a:rPr lang="en-US" sz="1800" i="1" dirty="0" smtClean="0"/>
              <a:t>Ability of your muscles to perform physical tasks over a period of time without tiring – </a:t>
            </a:r>
            <a:r>
              <a:rPr lang="en-US" sz="1800" i="1" dirty="0" smtClean="0">
                <a:solidFill>
                  <a:srgbClr val="0000FF"/>
                </a:solidFill>
              </a:rPr>
              <a:t>curl-ups and push-ups</a:t>
            </a:r>
          </a:p>
          <a:p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0814" y="4741118"/>
            <a:ext cx="1236068" cy="2997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37" y="1151234"/>
            <a:ext cx="1612900" cy="1380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39" y="1151234"/>
            <a:ext cx="2857500" cy="1380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033" y="5329767"/>
            <a:ext cx="1748894" cy="152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139</TotalTime>
  <Words>858</Words>
  <Application>Microsoft Office PowerPoint</Application>
  <PresentationFormat>On-screen Show (4:3)</PresentationFormat>
  <Paragraphs>132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Genesis</vt:lpstr>
      <vt:lpstr>Chapter 12</vt:lpstr>
      <vt:lpstr>Physical Activity and Your Health</vt:lpstr>
      <vt:lpstr>Physical Benefits</vt:lpstr>
      <vt:lpstr>PowerPoint Presentation</vt:lpstr>
      <vt:lpstr>PowerPoint Presentation</vt:lpstr>
      <vt:lpstr>PowerPoint Presentation</vt:lpstr>
      <vt:lpstr>PowerPoint Presentation</vt:lpstr>
      <vt:lpstr>Chapter 12</vt:lpstr>
      <vt:lpstr>Elements of Physical Fitness</vt:lpstr>
      <vt:lpstr>Elements of Physical Fitness</vt:lpstr>
      <vt:lpstr>Getting Fit</vt:lpstr>
      <vt:lpstr>Getting Fit</vt:lpstr>
      <vt:lpstr>Chapter 12</vt:lpstr>
      <vt:lpstr>PowerPoint Presentation</vt:lpstr>
      <vt:lpstr>PowerPoint Presentation</vt:lpstr>
      <vt:lpstr>PowerPoint Presentation</vt:lpstr>
      <vt:lpstr>Cold-Weather</vt:lpstr>
      <vt:lpstr>Hot-Weather Risks</vt:lpstr>
      <vt:lpstr>Hot-Weather Risks</vt:lpstr>
      <vt:lpstr>PowerPoint Presentation</vt:lpstr>
      <vt:lpstr>PowerPoint Presentation</vt:lpstr>
      <vt:lpstr>PowerPoint Presentation</vt:lpstr>
      <vt:lpstr>PowerPoint Presentation</vt:lpstr>
    </vt:vector>
  </TitlesOfParts>
  <Company>ISD 728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Administrator</dc:creator>
  <cp:lastModifiedBy>Ron Dejulio</cp:lastModifiedBy>
  <cp:revision>14</cp:revision>
  <dcterms:created xsi:type="dcterms:W3CDTF">2011-12-20T12:53:23Z</dcterms:created>
  <dcterms:modified xsi:type="dcterms:W3CDTF">2013-08-28T14:10:03Z</dcterms:modified>
</cp:coreProperties>
</file>