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</p:sldMasterIdLst>
  <p:notesMasterIdLst>
    <p:notesMasterId r:id="rId29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76D6F-26ED-3648-AD30-7C5D794730C6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F0F97-FD22-3041-B20B-2928A4387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F0F97-FD22-3041-B20B-2928A438713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F0F97-FD22-3041-B20B-2928A438713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F0F97-FD22-3041-B20B-2928A438713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F0F97-FD22-3041-B20B-2928A43871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F0F97-FD22-3041-B20B-2928A438713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8/28/2013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7593-4FA2-EC41-A332-8C1CA64C88E0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2F96-CF7A-6146-A62A-2895221DB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7C57593-4FA2-EC41-A332-8C1CA64C88E0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4AE2F96-CF7A-6146-A62A-2895221DB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7593-4FA2-EC41-A332-8C1CA64C88E0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2F96-CF7A-6146-A62A-2895221DB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7593-4FA2-EC41-A332-8C1CA64C88E0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AE2F96-CF7A-6146-A62A-2895221DB9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7C57593-4FA2-EC41-A332-8C1CA64C88E0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4AE2F96-CF7A-6146-A62A-2895221DB9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7C57593-4FA2-EC41-A332-8C1CA64C88E0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4AE2F96-CF7A-6146-A62A-2895221DB9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7593-4FA2-EC41-A332-8C1CA64C88E0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AE2F96-CF7A-6146-A62A-2895221DB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7593-4FA2-EC41-A332-8C1CA64C88E0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AE2F96-CF7A-6146-A62A-2895221DB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7593-4FA2-EC41-A332-8C1CA64C88E0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AE2F96-CF7A-6146-A62A-2895221DB9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7C57593-4FA2-EC41-A332-8C1CA64C88E0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4AE2F96-CF7A-6146-A62A-2895221DB9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7C57593-4FA2-EC41-A332-8C1CA64C88E0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AE2F96-CF7A-6146-A62A-2895221DB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\\localhost\Users\kurran.sagan\Desktop\Unit%20%234%20Nutrition:Fitness\TEEN%20TRUTH%20BODY%20IMAGE%20Trailer%20-%20YouTube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\\localhost\Users\kurran.sagan\Desktop\Unit%20%234%20Nutrition:Fitness\Why%20fad%20diets%20don't%20work%20-%20YouTube.mp4" TargetMode="Externa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\\localhost\Users\kurran.sagan\Desktop\Unit%20%234%20Nutrition:Fitness\Dying%20to%20Be%20Thin%20Anorexia%20(College%20Health%20Guru)%20-%20YouTube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\\localhost\Users\kurran.sagan\Desktop\Unit%20%234%20Nutrition:Fitness\Understanding%20Bulimia%20(College%20Health%20Guru)%20-%20YouTube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ideo" Target="file:///\\localhost\Users\kurran.sagan\Desktop\Unit%20%234%20Nutrition:Fitness\Body%20Mass%20Index%20-%20YouTube.mp4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97" y="237853"/>
            <a:ext cx="2968415" cy="2727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340" y="237853"/>
            <a:ext cx="2032000" cy="149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197" y="3490221"/>
            <a:ext cx="1524000" cy="23771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600" y="4344986"/>
            <a:ext cx="2641600" cy="1955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8612" y="2000488"/>
            <a:ext cx="2704728" cy="1930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73088" y="1019175"/>
            <a:ext cx="8113712" cy="930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1D5EA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Healthful Ways to Lose Weight 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1D5EA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55663" y="3556000"/>
            <a:ext cx="7670800" cy="536575"/>
          </a:xfrm>
          <a:prstGeom prst="rect">
            <a:avLst/>
          </a:prstGeom>
          <a:solidFill>
            <a:srgbClr val="FCF3CC"/>
          </a:solidFill>
          <a:ln w="9525">
            <a:noFill/>
            <a:miter lim="800000"/>
            <a:headEnd/>
            <a:tailEnd/>
          </a:ln>
        </p:spPr>
        <p:txBody>
          <a:bodyPr lIns="274320" anchor="ctr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2000">
                <a:solidFill>
                  <a:srgbClr val="292929"/>
                </a:solidFill>
              </a:rPr>
              <a:t>Eat nutritious snacks.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55663" y="3035300"/>
            <a:ext cx="7670800" cy="536575"/>
          </a:xfrm>
          <a:prstGeom prst="rect">
            <a:avLst/>
          </a:prstGeom>
          <a:solidFill>
            <a:srgbClr val="FDDDCE"/>
          </a:solidFill>
          <a:ln w="9525">
            <a:noFill/>
            <a:miter lim="800000"/>
            <a:headEnd/>
            <a:tailEnd/>
          </a:ln>
        </p:spPr>
        <p:txBody>
          <a:bodyPr lIns="274320" anchor="ctr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2000">
                <a:solidFill>
                  <a:srgbClr val="292929"/>
                </a:solidFill>
              </a:rPr>
              <a:t>Choose higher-calorie, nutrient-rich foods.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5663" y="2319338"/>
            <a:ext cx="7670800" cy="727075"/>
          </a:xfrm>
          <a:prstGeom prst="rect">
            <a:avLst/>
          </a:prstGeom>
          <a:solidFill>
            <a:srgbClr val="FCF3CC"/>
          </a:solidFill>
          <a:ln w="9525">
            <a:noFill/>
            <a:miter lim="800000"/>
            <a:headEnd/>
            <a:tailEnd/>
          </a:ln>
        </p:spPr>
        <p:txBody>
          <a:bodyPr lIns="274320" anchor="ctr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2000">
                <a:solidFill>
                  <a:srgbClr val="292929"/>
                </a:solidFill>
              </a:rPr>
              <a:t>Select foods from the five major food groups that are higher in calories.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55663" y="1735138"/>
            <a:ext cx="7670800" cy="584200"/>
          </a:xfrm>
          <a:prstGeom prst="rect">
            <a:avLst/>
          </a:prstGeom>
          <a:solidFill>
            <a:srgbClr val="1D5EAB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5000"/>
              </a:lnSpc>
              <a:spcBef>
                <a:spcPct val="30000"/>
              </a:spcBef>
            </a:pPr>
            <a:r>
              <a:rPr lang="en-US" sz="2400" b="1">
                <a:solidFill>
                  <a:schemeClr val="bg1"/>
                </a:solidFill>
              </a:rPr>
              <a:t>Healthful Ways to </a:t>
            </a:r>
            <a:r>
              <a:rPr lang="en-US" sz="2400" b="1">
                <a:solidFill>
                  <a:srgbClr val="FFCC00"/>
                </a:solidFill>
              </a:rPr>
              <a:t>Gain</a:t>
            </a:r>
            <a:r>
              <a:rPr lang="en-US" sz="2400" b="1">
                <a:solidFill>
                  <a:schemeClr val="bg1"/>
                </a:solidFill>
              </a:rPr>
              <a:t> Weight</a:t>
            </a:r>
            <a:r>
              <a:rPr lang="en-US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855663" y="4086225"/>
            <a:ext cx="7670800" cy="536575"/>
          </a:xfrm>
          <a:prstGeom prst="rect">
            <a:avLst/>
          </a:prstGeom>
          <a:solidFill>
            <a:srgbClr val="FDDDCE"/>
          </a:solidFill>
          <a:ln w="9525">
            <a:noFill/>
            <a:miter lim="800000"/>
            <a:headEnd/>
            <a:tailEnd/>
          </a:ln>
        </p:spPr>
        <p:txBody>
          <a:bodyPr lIns="274320" anchor="ctr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2000">
                <a:solidFill>
                  <a:srgbClr val="292929"/>
                </a:solidFill>
              </a:rPr>
              <a:t>Get regular physical activity.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73088" y="1019175"/>
            <a:ext cx="8113712" cy="930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1D5EA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Physical Activity and Weight Management 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1D5EA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438" y="1635125"/>
            <a:ext cx="6253162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638300" y="5264150"/>
            <a:ext cx="65833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>
                <a:solidFill>
                  <a:srgbClr val="292929"/>
                </a:solidFill>
              </a:rPr>
              <a:t>This graph shows how many calories a person weighing 125 to 175 pounds can burn doing each activity for 10 minutes.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73088" y="1019175"/>
            <a:ext cx="8113712" cy="930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1D5EA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Physical Activity and Weight Management 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1D5EA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4 box with room for hea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0788" y="1860550"/>
            <a:ext cx="6805612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81150" y="2212975"/>
            <a:ext cx="600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1D5EAB"/>
                </a:solidFill>
              </a:rPr>
              <a:t>What Can Physical Activity Do for You?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958975" y="3055938"/>
            <a:ext cx="2376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/>
              <a:t>It helps relieve stress.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702175" y="2946400"/>
            <a:ext cx="23764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/>
              <a:t>It promotes a normal appetite response.</a:t>
            </a:r>
            <a:r>
              <a:rPr lang="en-US"/>
              <a:t>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958975" y="4384675"/>
            <a:ext cx="23764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/>
              <a:t>It increases self-esteem, which helps you keep your plan on track.</a:t>
            </a:r>
            <a:r>
              <a:rPr lang="en-US"/>
              <a:t> 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702175" y="4686300"/>
            <a:ext cx="2376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/>
              <a:t>It helps you feel more energetic.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53" y="266136"/>
            <a:ext cx="3378200" cy="241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381" y="418536"/>
            <a:ext cx="3581400" cy="226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0" y="2925414"/>
            <a:ext cx="2857500" cy="22263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3932586"/>
            <a:ext cx="2438400" cy="2438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525" y="2925414"/>
            <a:ext cx="1991647" cy="345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Image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 smtClean="0"/>
              <a:t>The way </a:t>
            </a:r>
            <a:r>
              <a:rPr lang="en-US" b="1" i="1" u="sng" dirty="0" smtClean="0"/>
              <a:t>you</a:t>
            </a:r>
            <a:r>
              <a:rPr lang="en-US" i="1" dirty="0" smtClean="0"/>
              <a:t> see your body</a:t>
            </a:r>
          </a:p>
          <a:p>
            <a:pPr lvl="1"/>
            <a:r>
              <a:rPr lang="en-US" dirty="0" smtClean="0"/>
              <a:t>Many feel insecure about their changing bodies.</a:t>
            </a:r>
          </a:p>
          <a:p>
            <a:pPr lvl="1"/>
            <a:r>
              <a:rPr lang="en-US" dirty="0" smtClean="0"/>
              <a:t>The sooner one accepts their body, the happier they will be.</a:t>
            </a:r>
          </a:p>
          <a:p>
            <a:pPr lvl="1"/>
            <a:r>
              <a:rPr lang="en-US" dirty="0" smtClean="0"/>
              <a:t>Influenced by models, athletes, actors, and media.</a:t>
            </a:r>
          </a:p>
          <a:p>
            <a:pPr lvl="1"/>
            <a:r>
              <a:rPr lang="en-US" dirty="0" smtClean="0"/>
              <a:t>Overweight and underweight teens may feel pressured by their friends and others to look a certain way.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Body Image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Body Image</a:t>
            </a:r>
            <a:endParaRPr lang="en-US" dirty="0"/>
          </a:p>
        </p:txBody>
      </p:sp>
      <p:pic>
        <p:nvPicPr>
          <p:cNvPr id="10" name="TEEN TRUTH BODY IMAGE Trailer - YouTube.mp4">
            <a:hlinkClick r:id="" action="ppaction://media"/>
          </p:cNvPr>
          <p:cNvPicPr>
            <a:picLocks noGrp="1"/>
          </p:cNvPicPr>
          <p:nvPr>
            <p:ph sz="quarter" idx="4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95800" y="2438399"/>
            <a:ext cx="4518534" cy="325379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Fad Diets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273" i="1" dirty="0" smtClean="0"/>
              <a:t>Weight-loss plans that tend to be popular for only a short time.</a:t>
            </a:r>
          </a:p>
          <a:p>
            <a:pPr lvl="1"/>
            <a:r>
              <a:rPr lang="en-US" sz="3636" dirty="0" smtClean="0"/>
              <a:t>Typically promise quick, easy results</a:t>
            </a:r>
          </a:p>
          <a:p>
            <a:pPr lvl="1"/>
            <a:r>
              <a:rPr lang="en-US" sz="3636" dirty="0" smtClean="0"/>
              <a:t>Usually lose weight temporarily, but regain when diet is over.</a:t>
            </a:r>
          </a:p>
          <a:p>
            <a:pPr lvl="1"/>
            <a:r>
              <a:rPr lang="en-US" sz="3636" dirty="0" smtClean="0">
                <a:solidFill>
                  <a:srgbClr val="FF0000"/>
                </a:solidFill>
              </a:rPr>
              <a:t>Weight-Cycling</a:t>
            </a:r>
            <a:r>
              <a:rPr lang="en-US" sz="3636" dirty="0" smtClean="0"/>
              <a:t>: </a:t>
            </a:r>
            <a:r>
              <a:rPr lang="en-US" sz="3636" i="1" dirty="0" smtClean="0"/>
              <a:t>repeated pattern of losing and regaining body weight</a:t>
            </a:r>
            <a:r>
              <a:rPr lang="en-US" sz="3636" dirty="0" smtClean="0"/>
              <a:t>.</a:t>
            </a:r>
          </a:p>
          <a:p>
            <a:pPr lvl="1"/>
            <a:r>
              <a:rPr lang="en-US" sz="3636" dirty="0" smtClean="0"/>
              <a:t>Can </a:t>
            </a:r>
            <a:r>
              <a:rPr lang="en-US" sz="3636" dirty="0" smtClean="0">
                <a:solidFill>
                  <a:srgbClr val="0000FF"/>
                </a:solidFill>
              </a:rPr>
              <a:t>pose</a:t>
            </a:r>
            <a:r>
              <a:rPr lang="en-US" sz="3636" dirty="0" smtClean="0"/>
              <a:t> serious health risks</a:t>
            </a:r>
          </a:p>
          <a:p>
            <a:pPr lvl="1"/>
            <a:r>
              <a:rPr lang="en-US" sz="3636" dirty="0" smtClean="0"/>
              <a:t>Most teens should not diet </a:t>
            </a:r>
            <a:endParaRPr lang="en-US" sz="3636" dirty="0"/>
          </a:p>
        </p:txBody>
      </p:sp>
      <p:pic>
        <p:nvPicPr>
          <p:cNvPr id="7" name="Why fad diets don't work - YouTube.mp4">
            <a:hlinkClick r:id="" action="ppaction://media"/>
          </p:cNvPr>
          <p:cNvPicPr>
            <a:picLocks noGrp="1"/>
          </p:cNvPicPr>
          <p:nvPr>
            <p:ph sz="quarter" idx="4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00600" y="2438400"/>
            <a:ext cx="3886200" cy="3581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Fad Diets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338" y="198376"/>
            <a:ext cx="3289300" cy="1889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78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Fad Diets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Miracle Foods</a:t>
            </a:r>
          </a:p>
          <a:p>
            <a:pPr lvl="1"/>
            <a:r>
              <a:rPr lang="en-US" dirty="0" smtClean="0"/>
              <a:t>Promise you can “burn fat” by eating lots of single food types.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Magic Combinations</a:t>
            </a:r>
          </a:p>
          <a:p>
            <a:pPr lvl="1"/>
            <a:r>
              <a:rPr lang="en-US" dirty="0" smtClean="0"/>
              <a:t>Certain foods will trigger weight loss when combined with other foods.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Liquid Diets</a:t>
            </a:r>
          </a:p>
          <a:p>
            <a:pPr lvl="1"/>
            <a:r>
              <a:rPr lang="en-US" dirty="0" smtClean="0"/>
              <a:t>Replace solid food with ultra-low-calorie liquid formulas.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Diet Pills</a:t>
            </a:r>
          </a:p>
          <a:p>
            <a:pPr lvl="1"/>
            <a:r>
              <a:rPr lang="en-US" dirty="0" smtClean="0"/>
              <a:t>Claim to suppress your appetite.  “Block” or “Flush” fat from body.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Fasting</a:t>
            </a:r>
          </a:p>
          <a:p>
            <a:pPr lvl="1"/>
            <a:r>
              <a:rPr lang="en-US" dirty="0" smtClean="0"/>
              <a:t>Deprives body of needed nutrients.  Short-term can be safe but long-term may lead to serious health consequences.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01" y="5309403"/>
            <a:ext cx="2641600" cy="1548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0" y="0"/>
            <a:ext cx="2324100" cy="1983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700" y="5309402"/>
            <a:ext cx="3251200" cy="1548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11" dirty="0" smtClean="0">
                <a:solidFill>
                  <a:srgbClr val="000090"/>
                </a:solidFill>
              </a:rPr>
              <a:t>Eating Disorders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22" i="1" dirty="0" smtClean="0"/>
              <a:t>Extreme, harmful eating behaviors that can cause serious illness or even death</a:t>
            </a:r>
            <a:endParaRPr lang="en-US" sz="2222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Anorexia Nervosa</a:t>
            </a:r>
          </a:p>
          <a:p>
            <a:pPr lvl="1"/>
            <a:r>
              <a:rPr lang="en-US" i="1" dirty="0" smtClean="0"/>
              <a:t>An irrational fear of weight gain leads people to starve themselves.</a:t>
            </a:r>
          </a:p>
          <a:p>
            <a:pPr lvl="2"/>
            <a:r>
              <a:rPr lang="en-US" dirty="0" smtClean="0"/>
              <a:t>Avoid food and meals</a:t>
            </a:r>
          </a:p>
          <a:p>
            <a:pPr lvl="2"/>
            <a:r>
              <a:rPr lang="en-US" dirty="0" smtClean="0"/>
              <a:t>Eating only a few kinds of food in small amounts</a:t>
            </a:r>
          </a:p>
          <a:p>
            <a:pPr lvl="2"/>
            <a:r>
              <a:rPr lang="en-US" dirty="0" smtClean="0"/>
              <a:t>Weighing or counting calories in everything they eat</a:t>
            </a:r>
          </a:p>
          <a:p>
            <a:pPr lvl="2"/>
            <a:r>
              <a:rPr lang="en-US" dirty="0" smtClean="0"/>
              <a:t>Exercising excessively</a:t>
            </a:r>
          </a:p>
          <a:p>
            <a:pPr lvl="2"/>
            <a:r>
              <a:rPr lang="en-US" dirty="0" smtClean="0"/>
              <a:t>Weighing themselves repeatedly</a:t>
            </a:r>
          </a:p>
          <a:p>
            <a:pPr lvl="3"/>
            <a:r>
              <a:rPr lang="en-US" dirty="0" smtClean="0"/>
              <a:t>Can lead to serious consequences for body and sudden cardiac death</a:t>
            </a:r>
            <a:endParaRPr lang="en-US" dirty="0"/>
          </a:p>
        </p:txBody>
      </p:sp>
      <p:pic>
        <p:nvPicPr>
          <p:cNvPr id="7" name="Dying to Be Thin Anorexia (College Health Guru) - YouTube.mp4">
            <a:hlinkClick r:id="" action="ppaction://media"/>
          </p:cNvPr>
          <p:cNvPicPr>
            <a:picLocks noGrp="1"/>
          </p:cNvPicPr>
          <p:nvPr>
            <p:ph sz="quarter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45050" y="2110814"/>
            <a:ext cx="3886200" cy="405075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Bulimia</a:t>
            </a:r>
          </a:p>
          <a:p>
            <a:pPr lvl="1"/>
            <a:r>
              <a:rPr lang="en-US" i="1" dirty="0" smtClean="0"/>
              <a:t>Cycles of overeating and purging, or attempts to rid the body of food.  Binging and purging.</a:t>
            </a:r>
          </a:p>
          <a:p>
            <a:pPr lvl="1"/>
            <a:r>
              <a:rPr lang="en-US" dirty="0" smtClean="0"/>
              <a:t>Vomit, laxatives, fasting, exercise excessively</a:t>
            </a:r>
          </a:p>
          <a:p>
            <a:pPr lvl="1"/>
            <a:r>
              <a:rPr lang="en-US" dirty="0" smtClean="0"/>
              <a:t>Normal weight range for height</a:t>
            </a:r>
          </a:p>
          <a:p>
            <a:pPr lvl="2"/>
            <a:r>
              <a:rPr lang="en-US" dirty="0" smtClean="0"/>
              <a:t>Dehydration, sore throat, swollen glands, damaged teeth, stomach, intestines, or kidneys, irregular heart rhythms, heart failure, death.</a:t>
            </a:r>
          </a:p>
        </p:txBody>
      </p:sp>
      <p:pic>
        <p:nvPicPr>
          <p:cNvPr id="5" name="Understanding Bulimia (College Health Guru) - YouTube.mp4">
            <a:hlinkClick r:id="" action="ppaction://media"/>
          </p:cNvPr>
          <p:cNvPicPr>
            <a:picLocks noGrp="1"/>
          </p:cNvPicPr>
          <p:nvPr>
            <p:ph sz="quarter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45050" y="2025008"/>
            <a:ext cx="3886200" cy="413655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6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Disorders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Binge Eating</a:t>
            </a:r>
          </a:p>
          <a:p>
            <a:pPr lvl="1"/>
            <a:r>
              <a:rPr lang="en-US" i="1" dirty="0" smtClean="0"/>
              <a:t>People overeat compulsively</a:t>
            </a:r>
          </a:p>
          <a:p>
            <a:pPr lvl="1"/>
            <a:r>
              <a:rPr lang="en-US" dirty="0" smtClean="0"/>
              <a:t>Large amount of food in a short period of time</a:t>
            </a:r>
          </a:p>
          <a:p>
            <a:pPr lvl="2"/>
            <a:r>
              <a:rPr lang="en-US" dirty="0" smtClean="0"/>
              <a:t>Consequences</a:t>
            </a:r>
          </a:p>
          <a:p>
            <a:pPr lvl="3"/>
            <a:r>
              <a:rPr lang="en-US" dirty="0" smtClean="0"/>
              <a:t>Overweight / obese</a:t>
            </a:r>
          </a:p>
          <a:p>
            <a:pPr lvl="3"/>
            <a:r>
              <a:rPr lang="en-US" dirty="0" smtClean="0"/>
              <a:t>High blood pressure</a:t>
            </a:r>
          </a:p>
          <a:p>
            <a:pPr lvl="3"/>
            <a:r>
              <a:rPr lang="en-US" dirty="0" smtClean="0"/>
              <a:t>Type 2 diabetes</a:t>
            </a:r>
          </a:p>
          <a:p>
            <a:pPr lvl="3"/>
            <a:r>
              <a:rPr lang="en-US" dirty="0" smtClean="0"/>
              <a:t>Cardiovascular disease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461" y="228600"/>
            <a:ext cx="1900539" cy="215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448" y="3429000"/>
            <a:ext cx="3022600" cy="2679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8" y="4880220"/>
            <a:ext cx="44196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848" y="789410"/>
            <a:ext cx="2743200" cy="1394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30288" y="2874963"/>
            <a:ext cx="8113712" cy="930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1D5EA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Your Energy Balance 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1D5EA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3088" y="1814513"/>
            <a:ext cx="8266112" cy="4471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balance is the balance between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744913" y="3867150"/>
            <a:ext cx="1249362" cy="1081088"/>
          </a:xfrm>
          <a:prstGeom prst="triangle">
            <a:avLst>
              <a:gd name="adj" fmla="val 50000"/>
            </a:avLst>
          </a:prstGeom>
          <a:solidFill>
            <a:srgbClr val="1D5EAB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113867">
                <a:alpha val="74998"/>
              </a:srgbClr>
            </a:prst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587500" y="2982913"/>
            <a:ext cx="6105525" cy="857250"/>
            <a:chOff x="1000" y="1879"/>
            <a:chExt cx="3846" cy="540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1027" y="2419"/>
              <a:ext cx="3450" cy="0"/>
            </a:xfrm>
            <a:prstGeom prst="line">
              <a:avLst/>
            </a:prstGeom>
            <a:noFill/>
            <a:ln w="50800">
              <a:solidFill>
                <a:srgbClr val="1D5EA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000" y="1879"/>
              <a:ext cx="142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rgbClr val="1D5EAB"/>
                  </a:solidFill>
                </a:rPr>
                <a:t>the calories you take in 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418" y="1879"/>
              <a:ext cx="142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rgbClr val="1D5EAB"/>
                  </a:solidFill>
                </a:rPr>
                <a:t>the calories you burn 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1721"/>
            <a:ext cx="3670300" cy="14097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698" y="101721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55754"/>
            <a:ext cx="3403600" cy="142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339" y="455754"/>
            <a:ext cx="1104900" cy="1422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266950"/>
            <a:ext cx="3505200" cy="2324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2266950"/>
            <a:ext cx="2997200" cy="271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73088" y="1019175"/>
            <a:ext cx="8113712" cy="930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D2463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Lifelong Nutritional Needs 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D2463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3 boxes lead to 3 box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8" y="2185988"/>
            <a:ext cx="816927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38175" y="1828800"/>
            <a:ext cx="5316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Factors that Affect Your Nutritional Needs</a:t>
            </a:r>
            <a:r>
              <a:rPr lang="en-US" sz="2000"/>
              <a:t>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gray">
          <a:xfrm>
            <a:off x="777875" y="2466975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Age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gray">
          <a:xfrm>
            <a:off x="777875" y="3711575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Gender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gray">
          <a:xfrm>
            <a:off x="777875" y="4989513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Activity Level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390900" y="2355850"/>
            <a:ext cx="5059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/>
              <a:t>As you get older, your calorie needs will change based on your activity level. 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390900" y="3632200"/>
            <a:ext cx="5059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Females tend to need fewer calories but more of some nutrients than males. 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390900" y="4891088"/>
            <a:ext cx="5059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/>
              <a:t>The more active you are, the more calories your body needs.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713" y="5446712"/>
            <a:ext cx="2362200" cy="14112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837" y="346075"/>
            <a:ext cx="2222500" cy="187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73088" y="1019175"/>
            <a:ext cx="8113712" cy="930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Vegetarian Diets </a:t>
            </a:r>
            <a:r>
              <a:rPr lang="en-US" sz="2800" b="1" kern="0" dirty="0" smtClean="0">
                <a:solidFill>
                  <a:srgbClr val="1D5EAB"/>
                </a:solidFill>
                <a:latin typeface="+mj-lt"/>
                <a:ea typeface="+mj-ea"/>
                <a:cs typeface="+mj-cs"/>
              </a:rPr>
              <a:t>– eats mostly or only plant-based foods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D5EA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10" descr="4 box with room for numb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0163" y="2078038"/>
            <a:ext cx="6278562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579563" y="1828800"/>
            <a:ext cx="2738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Types of Vegetarians</a:t>
            </a:r>
            <a:endParaRPr lang="en-US" sz="2000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222500" y="2500313"/>
            <a:ext cx="50593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Vegans</a:t>
            </a:r>
            <a:r>
              <a:rPr lang="en-US" sz="2100" dirty="0"/>
              <a:t> eat only plant-based foods. 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22500" y="3254375"/>
            <a:ext cx="505936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Lacto-</a:t>
            </a:r>
            <a:r>
              <a:rPr lang="en-US" sz="2100" dirty="0" err="1">
                <a:solidFill>
                  <a:srgbClr val="FF0000"/>
                </a:solidFill>
              </a:rPr>
              <a:t>ovo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/>
              <a:t>vegetarians also include dairy foods and eggs in their diet. 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222500" y="4159250"/>
            <a:ext cx="505936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Lacto</a:t>
            </a:r>
            <a:r>
              <a:rPr lang="en-US" sz="2100" dirty="0"/>
              <a:t> vegetarians include dairy foods in their diet.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2222500" y="5065713"/>
            <a:ext cx="505936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100" dirty="0" err="1">
                <a:solidFill>
                  <a:srgbClr val="FF0000"/>
                </a:solidFill>
              </a:rPr>
              <a:t>Ovo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/>
              <a:t>vegetarians include eggs in </a:t>
            </a:r>
            <a:br>
              <a:rPr lang="en-US" sz="2100" dirty="0"/>
            </a:br>
            <a:r>
              <a:rPr lang="en-US" sz="2100" dirty="0"/>
              <a:t>their diet.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650" y="4660900"/>
            <a:ext cx="2708512" cy="2197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0" y="4080074"/>
            <a:ext cx="1561903" cy="16252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2263" y="0"/>
            <a:ext cx="4419600" cy="10778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660" y="6137275"/>
            <a:ext cx="6198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Dietary Supplements </a:t>
            </a:r>
            <a:r>
              <a:rPr lang="en-US" dirty="0" smtClean="0"/>
              <a:t>– products that supply one of more nutrients as a supplement to, not a substitute for, healthful foods.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73088" y="1019175"/>
            <a:ext cx="8113712" cy="930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1D5EA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Health Conditions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1D5EA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7 boxes with subtex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" y="1698625"/>
            <a:ext cx="8015288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71525" y="1833563"/>
            <a:ext cx="229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Diabetics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71525" y="2493963"/>
            <a:ext cx="229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Food Allergies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71525" y="3136900"/>
            <a:ext cx="2446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Lactose Intolerance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71525" y="3797300"/>
            <a:ext cx="229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Gluten Intolerance 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71525" y="4440238"/>
            <a:ext cx="229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Celiac Disease 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71525" y="5073650"/>
            <a:ext cx="2500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High Blood Pressure 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771525" y="5715000"/>
            <a:ext cx="229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High Cholesterol 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363913" y="1839913"/>
            <a:ext cx="5053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/>
              <a:t>Control carbohydrate intake to control blood sugar. 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363913" y="2509838"/>
            <a:ext cx="532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/>
              <a:t>Avoid the foods and food ingredients they are allergic to. 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363913" y="3151188"/>
            <a:ext cx="5053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/>
              <a:t>Consume less lactose. 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3363913" y="3811588"/>
            <a:ext cx="5053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/>
              <a:t>Avoid glutens. 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363913" y="4454525"/>
            <a:ext cx="5053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/>
              <a:t>Avoid grains and grain-based products. 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3363913" y="5087938"/>
            <a:ext cx="5053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/>
              <a:t>Reduce salt intake. 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3363913" y="5729288"/>
            <a:ext cx="5053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/>
              <a:t>Reduce intake of saturated fats and trans fats.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3088" y="0"/>
            <a:ext cx="8113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Foods that people eat can </a:t>
            </a:r>
            <a:r>
              <a:rPr lang="en-US" dirty="0" smtClean="0">
                <a:solidFill>
                  <a:srgbClr val="0000FF"/>
                </a:solidFill>
              </a:rPr>
              <a:t>trigger</a:t>
            </a:r>
            <a:r>
              <a:rPr lang="en-US" dirty="0" smtClean="0"/>
              <a:t> certain diseases or health conditions.  People with these conditions may need to avoid or limit certain foods in order to avoid health problems.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73088" y="1019175"/>
            <a:ext cx="8113712" cy="930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1D5EA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Nutrition for Athletes 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1D5EA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4 box with room for hea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363" y="1787525"/>
            <a:ext cx="7913687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655763" y="2835275"/>
            <a:ext cx="2673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/>
              <a:t>a balanced diet that supplies enough nutrients to support health.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868863" y="2973388"/>
            <a:ext cx="25638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/>
              <a:t>more calories to provide additional fuel.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655763" y="4583113"/>
            <a:ext cx="25638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/>
              <a:t>more protein and carbohydrates than inactive people.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868863" y="4419600"/>
            <a:ext cx="25638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/>
              <a:t>more calories from nutrient-dense foods and foods higher in carbohydrates.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146175" y="2084388"/>
            <a:ext cx="7031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1D5EAB"/>
                </a:solidFill>
              </a:rPr>
              <a:t>Athletes need: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Teen girls 9 cups of </a:t>
            </a:r>
            <a:r>
              <a:rPr lang="en-US" dirty="0" err="1" smtClean="0"/>
              <a:t>noncaffeinated</a:t>
            </a:r>
            <a:r>
              <a:rPr lang="en-US" dirty="0" smtClean="0"/>
              <a:t> fluids each day</a:t>
            </a:r>
          </a:p>
          <a:p>
            <a:r>
              <a:rPr lang="en-US" dirty="0" smtClean="0"/>
              <a:t>Teen boys 13 cups</a:t>
            </a:r>
          </a:p>
          <a:p>
            <a:r>
              <a:rPr lang="en-US" dirty="0" smtClean="0"/>
              <a:t>Dehydration can lead to:</a:t>
            </a:r>
          </a:p>
          <a:p>
            <a:pPr lvl="1"/>
            <a:r>
              <a:rPr lang="en-US" i="1" dirty="0" smtClean="0"/>
              <a:t>Fatigue, dizziness, light-headedness, cramping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Electrolytes</a:t>
            </a:r>
          </a:p>
          <a:p>
            <a:pPr lvl="1"/>
            <a:r>
              <a:rPr lang="en-US" i="1" dirty="0" smtClean="0"/>
              <a:t>Minerals that help maintain the body’s fluid balance</a:t>
            </a:r>
          </a:p>
          <a:p>
            <a:pPr lvl="2"/>
            <a:r>
              <a:rPr lang="en-US" dirty="0" smtClean="0"/>
              <a:t>Sodium, chloride, and potassium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To prevent dehydration…drink before, during, and after your exercise.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985" y="0"/>
            <a:ext cx="1437260" cy="1624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550" y="228600"/>
            <a:ext cx="1358900" cy="1396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185" y="5645997"/>
            <a:ext cx="3403600" cy="1127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8525" y="2403879"/>
            <a:ext cx="1246519" cy="147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3088" y="1019175"/>
            <a:ext cx="8113712" cy="930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1D5EA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Avoiding Performance Enhancers 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1D5EA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0" descr="4 boxes lead into 4 box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050" y="1787525"/>
            <a:ext cx="8180388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804863" y="2073275"/>
            <a:ext cx="2490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Anabolic Steroids</a:t>
            </a:r>
            <a:r>
              <a:rPr lang="en-US" sz="20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804863" y="3105150"/>
            <a:ext cx="233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Androstenedione 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804863" y="4165600"/>
            <a:ext cx="233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Creatine</a:t>
            </a:r>
            <a:r>
              <a:rPr lang="en-US" sz="20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804863" y="5241925"/>
            <a:ext cx="233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Energy Drinks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3397250" y="1828800"/>
            <a:ext cx="5334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/>
              <a:t>These dangerous drugs have the same effect as male hormones (known as androgens) and are used to boost muscle growth. 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397250" y="3028950"/>
            <a:ext cx="533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/>
              <a:t>Andro is a weaker form of the androgens that the body produces naturally. It is used to build muscle. 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3397250" y="4087813"/>
            <a:ext cx="533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/>
              <a:t>This compound helps release energy and can cause cramps, nausea, and heart, liver, and kidney damage. 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3397250" y="5030788"/>
            <a:ext cx="5334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/>
              <a:t>Energy drinks contain high amounts of caffeine and provide energy by increasing your heart rate. These beverages can lead to dehydration.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3088" y="240255"/>
            <a:ext cx="8113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Performance Enhancers </a:t>
            </a:r>
            <a:r>
              <a:rPr lang="en-US" dirty="0" smtClean="0"/>
              <a:t>– substances that boost athletic ability.  Many pose health risks, especially for teens.  Illegal by many sports organizations.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583" y="593725"/>
            <a:ext cx="1016000" cy="1355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Before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Provides your body with energy it needs throughout competition</a:t>
            </a:r>
          </a:p>
          <a:p>
            <a:pPr lvl="1"/>
            <a:r>
              <a:rPr lang="en-US" dirty="0" smtClean="0"/>
              <a:t>Eat 3-4 hour before competition</a:t>
            </a:r>
          </a:p>
          <a:p>
            <a:pPr lvl="1"/>
            <a:r>
              <a:rPr lang="en-US" dirty="0" smtClean="0"/>
              <a:t>Choose meals that are high in Carbohydrates and low in fat and protein</a:t>
            </a:r>
          </a:p>
          <a:p>
            <a:pPr lvl="2"/>
            <a:r>
              <a:rPr lang="en-US" dirty="0" smtClean="0"/>
              <a:t>Fat and protein stay in digestive system longer</a:t>
            </a:r>
          </a:p>
          <a:p>
            <a:pPr lvl="1"/>
            <a:r>
              <a:rPr lang="en-US" dirty="0" smtClean="0"/>
              <a:t>Pasta, rice, vegetables, breads, fruits</a:t>
            </a:r>
          </a:p>
          <a:p>
            <a:pPr lvl="1"/>
            <a:r>
              <a:rPr lang="en-US" dirty="0" smtClean="0"/>
              <a:t>Drink plenty of fluids before, during, after competition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73088" y="1019175"/>
            <a:ext cx="8113712" cy="930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1D5EA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Many Calories?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1D5EA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5" descr="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8" y="1946275"/>
            <a:ext cx="8255000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Metabolism</a:t>
            </a:r>
          </a:p>
          <a:p>
            <a:pPr lvl="1"/>
            <a:r>
              <a:rPr lang="en-US" dirty="0" smtClean="0"/>
              <a:t>The process by which the body breaks down substances and gets energy from food.</a:t>
            </a:r>
          </a:p>
          <a:p>
            <a:pPr lvl="2"/>
            <a:r>
              <a:rPr lang="en-US" dirty="0" smtClean="0"/>
              <a:t>Converts foods into fuel</a:t>
            </a:r>
          </a:p>
          <a:p>
            <a:pPr lvl="2"/>
            <a:r>
              <a:rPr lang="en-US" dirty="0" smtClean="0"/>
              <a:t>3,500 calories = 1 pound</a:t>
            </a:r>
          </a:p>
          <a:p>
            <a:pPr lvl="2"/>
            <a:r>
              <a:rPr lang="en-US" dirty="0" smtClean="0"/>
              <a:t>Healthy way to gain or lose weight is 1-2 pounds per week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Rule</a:t>
            </a:r>
            <a:r>
              <a:rPr lang="en-US" dirty="0" smtClean="0"/>
              <a:t>:  </a:t>
            </a:r>
            <a:r>
              <a:rPr lang="en-US" i="1" dirty="0" smtClean="0"/>
              <a:t>foods high in fat will also be high in calories.</a:t>
            </a:r>
          </a:p>
          <a:p>
            <a:r>
              <a:rPr lang="en-US" dirty="0" smtClean="0"/>
              <a:t>1 gram fat = 9 calories</a:t>
            </a:r>
          </a:p>
          <a:p>
            <a:r>
              <a:rPr lang="en-US" dirty="0" smtClean="0"/>
              <a:t>1 gram </a:t>
            </a:r>
            <a:r>
              <a:rPr lang="en-US" dirty="0" err="1" smtClean="0"/>
              <a:t>carbs</a:t>
            </a:r>
            <a:r>
              <a:rPr lang="en-US" dirty="0" smtClean="0"/>
              <a:t> &amp; protein = 4 calories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068" y="76200"/>
            <a:ext cx="2286000" cy="223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a Healthy Weight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Heavier than the standard weight for your height. </a:t>
            </a:r>
          </a:p>
          <a:p>
            <a:endParaRPr lang="en-US" dirty="0" smtClean="0"/>
          </a:p>
          <a:p>
            <a:r>
              <a:rPr lang="en-US" sz="3097" dirty="0" smtClean="0"/>
              <a:t>BMI is helpful but does not tell the whole story.  Very important to also consider your </a:t>
            </a:r>
            <a:r>
              <a:rPr lang="en-US" sz="3097" b="1" u="sng" dirty="0" smtClean="0"/>
              <a:t>body composition </a:t>
            </a:r>
            <a:r>
              <a:rPr lang="en-US" sz="3097" dirty="0" smtClean="0"/>
              <a:t>– </a:t>
            </a:r>
            <a:r>
              <a:rPr lang="en-US" sz="3097" i="1" dirty="0" smtClean="0">
                <a:solidFill>
                  <a:srgbClr val="0000FF"/>
                </a:solidFill>
              </a:rPr>
              <a:t>ratio of fat to lean tissue.  </a:t>
            </a:r>
            <a:r>
              <a:rPr lang="en-US" sz="3097" i="1" dirty="0" smtClean="0"/>
              <a:t>Many people believe this is more important than body weight.</a:t>
            </a:r>
            <a:endParaRPr lang="en-US" sz="3097" i="1" dirty="0"/>
          </a:p>
        </p:txBody>
      </p:sp>
      <p:pic>
        <p:nvPicPr>
          <p:cNvPr id="9" name="Body Mass Index - YouTube.mp4">
            <a:hlinkClick r:id="" action="ppaction://media"/>
          </p:cNvPr>
          <p:cNvPicPr>
            <a:picLocks noGrp="1"/>
          </p:cNvPicPr>
          <p:nvPr>
            <p:ph sz="quarter" idx="4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00600" y="2696233"/>
            <a:ext cx="3886200" cy="332356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Overweight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Body Mass Index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Weight and Your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i="1" dirty="0" smtClean="0"/>
              <a:t>Having an excess of body fat.</a:t>
            </a:r>
          </a:p>
          <a:p>
            <a:pPr lvl="1"/>
            <a:r>
              <a:rPr lang="en-US" dirty="0" smtClean="0"/>
              <a:t>17% of teens in the US are overweight.  This percentage has tripled since the 1980’s.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i="1" dirty="0" smtClean="0"/>
              <a:t>Below the standard weight range for your height.</a:t>
            </a:r>
          </a:p>
          <a:p>
            <a:pPr lvl="1"/>
            <a:r>
              <a:rPr lang="en-US" dirty="0" smtClean="0"/>
              <a:t>May have trouble fighting off disease.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Obese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Underweight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190" y="5156200"/>
            <a:ext cx="2463800" cy="15011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870907"/>
            <a:ext cx="2286000" cy="1786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73088" y="1019175"/>
            <a:ext cx="8113712" cy="930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1D5EA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Weighing Too Much 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1D5EA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10" descr="GO 7 box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1338" y="2201863"/>
            <a:ext cx="51943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470025" y="1835150"/>
            <a:ext cx="586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1D5EAB"/>
                </a:solidFill>
              </a:rPr>
              <a:t>Health Problems Associated with Being Overweight</a:t>
            </a:r>
            <a:r>
              <a:rPr lang="en-US">
                <a:solidFill>
                  <a:srgbClr val="1D5EAB"/>
                </a:solidFill>
              </a:rPr>
              <a:t> 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063750" y="2332038"/>
            <a:ext cx="4708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Hypertension 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063750" y="2892425"/>
            <a:ext cx="4708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Cardiovascular disease</a:t>
            </a:r>
            <a:r>
              <a:rPr lang="en-US"/>
              <a:t> 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063750" y="3435350"/>
            <a:ext cx="4708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Type 2 diabetes</a:t>
            </a:r>
            <a:r>
              <a:rPr lang="en-US"/>
              <a:t> 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063750" y="3987800"/>
            <a:ext cx="4708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Osteoarthritis</a:t>
            </a:r>
            <a:r>
              <a:rPr lang="en-US"/>
              <a:t> 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2063750" y="4540250"/>
            <a:ext cx="4708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Gallbladder disease</a:t>
            </a:r>
            <a:r>
              <a:rPr lang="en-US"/>
              <a:t> 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2063750" y="5102225"/>
            <a:ext cx="4708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Asthma and other respiratory problems</a:t>
            </a:r>
            <a:r>
              <a:rPr lang="en-US"/>
              <a:t> 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2063750" y="5637213"/>
            <a:ext cx="4708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Certain types of cancer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73088" y="1019175"/>
            <a:ext cx="8113712" cy="930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D2463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Managing Your Weight 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D2463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8" descr="5 boxes lead into 5 box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675" y="1781175"/>
            <a:ext cx="808355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55663" y="1878013"/>
            <a:ext cx="2236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Target a healthy weight.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855663" y="2828925"/>
            <a:ext cx="2236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Set realistic goals.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855663" y="3525838"/>
            <a:ext cx="2236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Personalize your plan.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855663" y="4349750"/>
            <a:ext cx="2417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Put your goals and plan in writing.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855663" y="5146675"/>
            <a:ext cx="2236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Evaluate your progress.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3517900" y="1974850"/>
            <a:ext cx="5041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/>
              <a:t>Learn your ideal weight range. 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3517900" y="2787650"/>
            <a:ext cx="5041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/>
              <a:t>Eat healthfully and exercise regularly. 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517900" y="3629025"/>
            <a:ext cx="5041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/>
              <a:t>Eat foods you enjoy. 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3517900" y="4460875"/>
            <a:ext cx="5041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/>
              <a:t>Write down your goals and your plan. 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3517900" y="5265738"/>
            <a:ext cx="5041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/>
              <a:t>Track your weight on a weekly basis.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73088" y="1019175"/>
            <a:ext cx="8113712" cy="930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1D5EA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Healthful Ways to Lose Weight 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1D5EA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55663" y="3365500"/>
            <a:ext cx="7670800" cy="536575"/>
          </a:xfrm>
          <a:prstGeom prst="rect">
            <a:avLst/>
          </a:prstGeom>
          <a:solidFill>
            <a:srgbClr val="FCF3CC"/>
          </a:solidFill>
          <a:ln w="9525">
            <a:noFill/>
            <a:miter lim="800000"/>
            <a:headEnd/>
            <a:tailEnd/>
          </a:ln>
        </p:spPr>
        <p:txBody>
          <a:bodyPr lIns="274320" anchor="ctr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2000">
                <a:solidFill>
                  <a:srgbClr val="292929"/>
                </a:solidFill>
              </a:rPr>
              <a:t>Eat fewer foods that are high in fats and added sugars.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55663" y="2844800"/>
            <a:ext cx="7670800" cy="536575"/>
          </a:xfrm>
          <a:prstGeom prst="rect">
            <a:avLst/>
          </a:prstGeom>
          <a:solidFill>
            <a:srgbClr val="FDDDCE"/>
          </a:solidFill>
          <a:ln w="9525">
            <a:noFill/>
            <a:miter lim="800000"/>
            <a:headEnd/>
            <a:tailEnd/>
          </a:ln>
        </p:spPr>
        <p:txBody>
          <a:bodyPr lIns="274320" anchor="ctr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2000">
                <a:solidFill>
                  <a:srgbClr val="292929"/>
                </a:solidFill>
              </a:rPr>
              <a:t>Watch portion sizes.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55663" y="2319338"/>
            <a:ext cx="7670800" cy="536575"/>
          </a:xfrm>
          <a:prstGeom prst="rect">
            <a:avLst/>
          </a:prstGeom>
          <a:solidFill>
            <a:srgbClr val="FCF3CC"/>
          </a:solidFill>
          <a:ln w="9525">
            <a:noFill/>
            <a:miter lim="800000"/>
            <a:headEnd/>
            <a:tailEnd/>
          </a:ln>
        </p:spPr>
        <p:txBody>
          <a:bodyPr lIns="274320" anchor="ctr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2000">
                <a:solidFill>
                  <a:srgbClr val="292929"/>
                </a:solidFill>
              </a:rPr>
              <a:t>Choose nutrient-dense foods.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55663" y="1735138"/>
            <a:ext cx="7670800" cy="584200"/>
          </a:xfrm>
          <a:prstGeom prst="rect">
            <a:avLst/>
          </a:prstGeom>
          <a:solidFill>
            <a:srgbClr val="1D5EAB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5000"/>
              </a:lnSpc>
              <a:spcBef>
                <a:spcPct val="30000"/>
              </a:spcBef>
            </a:pPr>
            <a:r>
              <a:rPr lang="en-US" sz="2400" b="1">
                <a:solidFill>
                  <a:schemeClr val="bg1"/>
                </a:solidFill>
              </a:rPr>
              <a:t>Healthful Ways to </a:t>
            </a:r>
            <a:r>
              <a:rPr lang="en-US" sz="2400" b="1">
                <a:solidFill>
                  <a:srgbClr val="FFCC00"/>
                </a:solidFill>
              </a:rPr>
              <a:t>Lose</a:t>
            </a:r>
            <a:r>
              <a:rPr lang="en-US" sz="2400" b="1">
                <a:solidFill>
                  <a:schemeClr val="bg1"/>
                </a:solidFill>
              </a:rPr>
              <a:t> Weight</a:t>
            </a:r>
            <a:r>
              <a:rPr lang="en-US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855663" y="4422775"/>
            <a:ext cx="7670800" cy="536575"/>
          </a:xfrm>
          <a:prstGeom prst="rect">
            <a:avLst/>
          </a:prstGeom>
          <a:solidFill>
            <a:srgbClr val="FCF3CC"/>
          </a:solidFill>
          <a:ln w="9525">
            <a:noFill/>
            <a:miter lim="800000"/>
            <a:headEnd/>
            <a:tailEnd/>
          </a:ln>
        </p:spPr>
        <p:txBody>
          <a:bodyPr lIns="274320" anchor="ctr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2000">
                <a:solidFill>
                  <a:srgbClr val="292929"/>
                </a:solidFill>
              </a:rPr>
              <a:t>Be active. 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855663" y="3895725"/>
            <a:ext cx="7670800" cy="536575"/>
          </a:xfrm>
          <a:prstGeom prst="rect">
            <a:avLst/>
          </a:prstGeom>
          <a:solidFill>
            <a:srgbClr val="FDDDCE"/>
          </a:solidFill>
          <a:ln w="9525">
            <a:noFill/>
            <a:miter lim="800000"/>
            <a:headEnd/>
            <a:tailEnd/>
          </a:ln>
        </p:spPr>
        <p:txBody>
          <a:bodyPr lIns="274320" anchor="ctr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2000">
                <a:solidFill>
                  <a:srgbClr val="292929"/>
                </a:solidFill>
              </a:rPr>
              <a:t>Enjoy your favorite foods in moderation. 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855663" y="5481638"/>
            <a:ext cx="7670800" cy="536575"/>
          </a:xfrm>
          <a:prstGeom prst="rect">
            <a:avLst/>
          </a:prstGeom>
          <a:solidFill>
            <a:srgbClr val="FCF3CC"/>
          </a:solidFill>
          <a:ln w="9525">
            <a:noFill/>
            <a:miter lim="800000"/>
            <a:headEnd/>
            <a:tailEnd/>
          </a:ln>
        </p:spPr>
        <p:txBody>
          <a:bodyPr lIns="274320" anchor="ctr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2000">
                <a:solidFill>
                  <a:srgbClr val="292929"/>
                </a:solidFill>
              </a:rPr>
              <a:t>Stay hydrated. 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855663" y="4954588"/>
            <a:ext cx="7670800" cy="536575"/>
          </a:xfrm>
          <a:prstGeom prst="rect">
            <a:avLst/>
          </a:prstGeom>
          <a:solidFill>
            <a:srgbClr val="FDDDCE"/>
          </a:solidFill>
          <a:ln w="9525">
            <a:noFill/>
            <a:miter lim="800000"/>
            <a:headEnd/>
            <a:tailEnd/>
          </a:ln>
        </p:spPr>
        <p:txBody>
          <a:bodyPr lIns="274320" anchor="ctr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2000">
                <a:solidFill>
                  <a:srgbClr val="292929"/>
                </a:solidFill>
              </a:rPr>
              <a:t>Tone your muscles.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286</TotalTime>
  <Words>1290</Words>
  <Application>Microsoft Office PowerPoint</Application>
  <PresentationFormat>On-screen Show (4:3)</PresentationFormat>
  <Paragraphs>196</Paragraphs>
  <Slides>27</Slides>
  <Notes>5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Median</vt:lpstr>
      <vt:lpstr>Chapter 11</vt:lpstr>
      <vt:lpstr>PowerPoint Presentation</vt:lpstr>
      <vt:lpstr>PowerPoint Presentation</vt:lpstr>
      <vt:lpstr>Energy Balance</vt:lpstr>
      <vt:lpstr>Maintaining a Healthy Weight</vt:lpstr>
      <vt:lpstr>Your Weight and Your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11</vt:lpstr>
      <vt:lpstr>Body Image</vt:lpstr>
      <vt:lpstr>Fad Diets</vt:lpstr>
      <vt:lpstr>Types of Fad Diets</vt:lpstr>
      <vt:lpstr>Eating Disorders Extreme, harmful eating behaviors that can cause serious illness or even death</vt:lpstr>
      <vt:lpstr>Eating Disorders</vt:lpstr>
      <vt:lpstr>Eating Disorders</vt:lpstr>
      <vt:lpstr>Chapter 11</vt:lpstr>
      <vt:lpstr>PowerPoint Presentation</vt:lpstr>
      <vt:lpstr>PowerPoint Presentation</vt:lpstr>
      <vt:lpstr>PowerPoint Presentation</vt:lpstr>
      <vt:lpstr>PowerPoint Presentation</vt:lpstr>
      <vt:lpstr>Hydration</vt:lpstr>
      <vt:lpstr>PowerPoint Presentation</vt:lpstr>
      <vt:lpstr>Eating Before Competition</vt:lpstr>
    </vt:vector>
  </TitlesOfParts>
  <Company>ISD 728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creator>Administrator</dc:creator>
  <cp:lastModifiedBy>Ron Dejulio</cp:lastModifiedBy>
  <cp:revision>13</cp:revision>
  <dcterms:created xsi:type="dcterms:W3CDTF">2012-01-03T19:24:12Z</dcterms:created>
  <dcterms:modified xsi:type="dcterms:W3CDTF">2013-08-28T14:09:28Z</dcterms:modified>
</cp:coreProperties>
</file>