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5" r:id="rId1"/>
  </p:sldMasterIdLst>
  <p:notesMasterIdLst>
    <p:notesMasterId r:id="rId63"/>
  </p:notesMasterIdLst>
  <p:sldIdLst>
    <p:sldId id="256" r:id="rId2"/>
    <p:sldId id="266" r:id="rId3"/>
    <p:sldId id="257" r:id="rId4"/>
    <p:sldId id="258" r:id="rId5"/>
    <p:sldId id="259" r:id="rId6"/>
    <p:sldId id="260" r:id="rId7"/>
    <p:sldId id="261" r:id="rId8"/>
    <p:sldId id="265" r:id="rId9"/>
    <p:sldId id="263" r:id="rId10"/>
    <p:sldId id="267" r:id="rId11"/>
    <p:sldId id="269" r:id="rId12"/>
    <p:sldId id="270" r:id="rId13"/>
    <p:sldId id="276" r:id="rId14"/>
    <p:sldId id="271" r:id="rId15"/>
    <p:sldId id="272" r:id="rId16"/>
    <p:sldId id="273" r:id="rId17"/>
    <p:sldId id="274" r:id="rId18"/>
    <p:sldId id="277" r:id="rId19"/>
    <p:sldId id="279" r:id="rId20"/>
    <p:sldId id="280" r:id="rId21"/>
    <p:sldId id="281" r:id="rId22"/>
    <p:sldId id="308" r:id="rId23"/>
    <p:sldId id="285" r:id="rId24"/>
    <p:sldId id="287" r:id="rId25"/>
    <p:sldId id="288" r:id="rId26"/>
    <p:sldId id="290" r:id="rId27"/>
    <p:sldId id="309" r:id="rId28"/>
    <p:sldId id="293" r:id="rId29"/>
    <p:sldId id="294" r:id="rId30"/>
    <p:sldId id="295" r:id="rId31"/>
    <p:sldId id="297" r:id="rId32"/>
    <p:sldId id="310" r:id="rId33"/>
    <p:sldId id="301" r:id="rId34"/>
    <p:sldId id="311" r:id="rId35"/>
    <p:sldId id="303" r:id="rId36"/>
    <p:sldId id="304" r:id="rId37"/>
    <p:sldId id="305" r:id="rId38"/>
    <p:sldId id="306" r:id="rId39"/>
    <p:sldId id="307"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2" r:id="rId60"/>
    <p:sldId id="331" r:id="rId61"/>
    <p:sldId id="33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9CB53-3988-0F44-A407-B91E4B386E30}" type="datetimeFigureOut">
              <a:rPr lang="en-US" smtClean="0"/>
              <a:pPr/>
              <a:t>8/28/2013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8AA33-5C5A-B642-A190-1B8485BE5291}" type="slidenum">
              <a:rPr lang="en-US" smtClean="0"/>
              <a:pPr/>
              <a:t>‹#›</a:t>
            </a:fld>
            <a:endParaRPr lang="en-US"/>
          </a:p>
        </p:txBody>
      </p:sp>
    </p:spTree>
    <p:extLst>
      <p:ext uri="{BB962C8B-B14F-4D97-AF65-F5344CB8AC3E}">
        <p14:creationId xmlns:p14="http://schemas.microsoft.com/office/powerpoint/2010/main" val="355450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8AA33-5C5A-B642-A190-1B8485BE5291}"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8AA33-5C5A-B642-A190-1B8485BE5291}"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59FA6EC-7A62-9D4B-A301-AA16917B5904}"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A3BC-1721-41A9-A28E-3ABDE20B2B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FA6EC-7A62-9D4B-A301-AA16917B5904}"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68423-C5CC-134A-867A-ED782F05B615}"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59FA6EC-7A62-9D4B-A301-AA16917B5904}"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8423-C5CC-134A-867A-ED782F05B6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59FA6EC-7A62-9D4B-A301-AA16917B5904}"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8423-C5CC-134A-867A-ED782F05B6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59FA6EC-7A62-9D4B-A301-AA16917B5904}"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8423-C5CC-134A-867A-ED782F05B6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59FA6EC-7A62-9D4B-A301-AA16917B5904}"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68423-C5CC-134A-867A-ED782F05B615}"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FA6EC-7A62-9D4B-A301-AA16917B5904}"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59FA6EC-7A62-9D4B-A301-AA16917B5904}"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68423-C5CC-134A-867A-ED782F05B6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59FA6EC-7A62-9D4B-A301-AA16917B5904}"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68423-C5CC-134A-867A-ED782F05B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59FA6EC-7A62-9D4B-A301-AA16917B5904}"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68423-C5CC-134A-867A-ED782F05B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FA6EC-7A62-9D4B-A301-AA16917B5904}"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68423-C5CC-134A-867A-ED782F05B6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FA6EC-7A62-9D4B-A301-AA16917B5904}"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68423-C5CC-134A-867A-ED782F05B6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59FA6EC-7A62-9D4B-A301-AA16917B5904}" type="datetimeFigureOut">
              <a:rPr lang="en-US" smtClean="0"/>
              <a:pPr/>
              <a:t>8/28/2013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C868423-C5CC-134A-867A-ED782F05B6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5.xml"/><Relationship Id="rId1" Type="http://schemas.openxmlformats.org/officeDocument/2006/relationships/video" Target="file:///\\localhost\Users\nikole.cantu\Desktop\Health%20Folder\Unit%20Four\u4Videos\How%20to%20Follow%20the%20USDA%20MyPlate%20Dietary%20Guidelines%20-%20YouTube.mp4" TargetMode="Externa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jpeg"/><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10 – Nutrition for Health</a:t>
            </a:r>
            <a:endParaRPr lang="en-US" dirty="0"/>
          </a:p>
        </p:txBody>
      </p:sp>
      <p:sp>
        <p:nvSpPr>
          <p:cNvPr id="3" name="Subtitle 2"/>
          <p:cNvSpPr>
            <a:spLocks noGrp="1"/>
          </p:cNvSpPr>
          <p:nvPr>
            <p:ph type="subTitle" idx="1"/>
          </p:nvPr>
        </p:nvSpPr>
        <p:spPr/>
        <p:txBody>
          <a:bodyPr/>
          <a:lstStyle/>
          <a:p>
            <a:r>
              <a:rPr lang="en-US" dirty="0" smtClean="0"/>
              <a:t>Lesson 1</a:t>
            </a:r>
            <a:endParaRPr lang="en-US" dirty="0"/>
          </a:p>
        </p:txBody>
      </p:sp>
      <p:pic>
        <p:nvPicPr>
          <p:cNvPr id="4" name="Picture 3"/>
          <p:cNvPicPr>
            <a:picLocks noChangeAspect="1"/>
          </p:cNvPicPr>
          <p:nvPr/>
        </p:nvPicPr>
        <p:blipFill>
          <a:blip r:embed="rId3"/>
          <a:stretch>
            <a:fillRect/>
          </a:stretch>
        </p:blipFill>
        <p:spPr>
          <a:xfrm>
            <a:off x="5462246" y="3299012"/>
            <a:ext cx="3395838" cy="3109961"/>
          </a:xfrm>
          <a:prstGeom prst="rect">
            <a:avLst/>
          </a:prstGeom>
        </p:spPr>
      </p:pic>
      <p:pic>
        <p:nvPicPr>
          <p:cNvPr id="6" name="Picture 5"/>
          <p:cNvPicPr>
            <a:picLocks noChangeAspect="1"/>
          </p:cNvPicPr>
          <p:nvPr/>
        </p:nvPicPr>
        <p:blipFill>
          <a:blip r:embed="rId4"/>
          <a:stretch>
            <a:fillRect/>
          </a:stretch>
        </p:blipFill>
        <p:spPr>
          <a:xfrm>
            <a:off x="220014" y="3826923"/>
            <a:ext cx="4186945" cy="23965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2721888" y="549155"/>
            <a:ext cx="3903663" cy="4738941"/>
          </a:xfrm>
          <a:prstGeom prst="rect">
            <a:avLst/>
          </a:prstGeom>
          <a:noFill/>
          <a:ln w="9525">
            <a:noFill/>
            <a:miter lim="800000"/>
            <a:headEnd/>
            <a:tailEnd/>
          </a:ln>
          <a:effectLst/>
        </p:spPr>
      </p:pic>
      <p:sp>
        <p:nvSpPr>
          <p:cNvPr id="5" name="Text Box 7"/>
          <p:cNvSpPr txBox="1">
            <a:spLocks noChangeArrowheads="1"/>
          </p:cNvSpPr>
          <p:nvPr/>
        </p:nvSpPr>
        <p:spPr bwMode="auto">
          <a:xfrm>
            <a:off x="1716377" y="5288096"/>
            <a:ext cx="5751223" cy="58477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dirty="0"/>
              <a:t>Is this a good diet?</a:t>
            </a:r>
          </a:p>
        </p:txBody>
      </p:sp>
      <p:sp>
        <p:nvSpPr>
          <p:cNvPr id="6" name="TextBox 5"/>
          <p:cNvSpPr txBox="1"/>
          <p:nvPr/>
        </p:nvSpPr>
        <p:spPr>
          <a:xfrm>
            <a:off x="1086556" y="1185333"/>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solidFill>
                  <a:schemeClr val="accent6"/>
                </a:solidFill>
              </a:rPr>
              <a:t>Giving Your Body What It Needs</a:t>
            </a:r>
          </a:p>
          <a:p>
            <a:pPr lvl="1"/>
            <a:r>
              <a:rPr lang="en-US" i="1" dirty="0" smtClean="0"/>
              <a:t>Everything you eat contains nutrients.  Your body uses nutrients in many ways</a:t>
            </a:r>
            <a:r>
              <a:rPr lang="en-US" dirty="0" smtClean="0"/>
              <a:t>:</a:t>
            </a:r>
          </a:p>
          <a:p>
            <a:pPr lvl="2"/>
            <a:r>
              <a:rPr lang="en-US" dirty="0" smtClean="0"/>
              <a:t>As an energy source</a:t>
            </a:r>
          </a:p>
          <a:p>
            <a:pPr lvl="2"/>
            <a:r>
              <a:rPr lang="en-US" dirty="0" smtClean="0"/>
              <a:t>To heal, and build and repair tissue</a:t>
            </a:r>
          </a:p>
          <a:p>
            <a:pPr lvl="2"/>
            <a:r>
              <a:rPr lang="en-US" dirty="0" smtClean="0"/>
              <a:t>To sustain growth</a:t>
            </a:r>
          </a:p>
          <a:p>
            <a:pPr lvl="2"/>
            <a:r>
              <a:rPr lang="en-US" dirty="0" smtClean="0"/>
              <a:t>To help transport oxygen to cells</a:t>
            </a:r>
          </a:p>
          <a:p>
            <a:pPr lvl="2"/>
            <a:r>
              <a:rPr lang="en-US" dirty="0" smtClean="0"/>
              <a:t>To regulate body functions				</a:t>
            </a:r>
          </a:p>
          <a:p>
            <a:pPr lvl="2">
              <a:buNone/>
            </a:pPr>
            <a:endParaRPr lang="en-US" dirty="0" smtClean="0"/>
          </a:p>
          <a:p>
            <a:r>
              <a:rPr lang="en-US" b="1" dirty="0" smtClean="0">
                <a:solidFill>
                  <a:schemeClr val="accent6"/>
                </a:solidFill>
              </a:rPr>
              <a:t>Six Types Of Nutrients</a:t>
            </a:r>
          </a:p>
          <a:p>
            <a:pPr lvl="1"/>
            <a:r>
              <a:rPr lang="en-US" dirty="0" smtClean="0"/>
              <a:t>Carbohydrates</a:t>
            </a:r>
          </a:p>
          <a:p>
            <a:pPr lvl="1"/>
            <a:r>
              <a:rPr lang="en-US" dirty="0" smtClean="0"/>
              <a:t>Proteins			Provide energy		</a:t>
            </a:r>
          </a:p>
          <a:p>
            <a:pPr lvl="1"/>
            <a:r>
              <a:rPr lang="en-US" dirty="0" smtClean="0"/>
              <a:t>Fats</a:t>
            </a:r>
          </a:p>
          <a:p>
            <a:pPr lvl="1"/>
            <a:r>
              <a:rPr lang="en-US" dirty="0" smtClean="0"/>
              <a:t>Vitamins</a:t>
            </a:r>
          </a:p>
          <a:p>
            <a:pPr lvl="1"/>
            <a:r>
              <a:rPr lang="en-US" dirty="0" smtClean="0"/>
              <a:t>Minerals		Perform variety of other functions / regulate</a:t>
            </a:r>
          </a:p>
          <a:p>
            <a:pPr lvl="1"/>
            <a:r>
              <a:rPr lang="en-US" dirty="0" smtClean="0"/>
              <a:t>Water</a:t>
            </a:r>
            <a:endParaRPr lang="en-US" dirty="0"/>
          </a:p>
        </p:txBody>
      </p:sp>
      <p:sp>
        <p:nvSpPr>
          <p:cNvPr id="14" name="Right Bracket 13"/>
          <p:cNvSpPr/>
          <p:nvPr/>
        </p:nvSpPr>
        <p:spPr>
          <a:xfrm>
            <a:off x="2900678" y="4170146"/>
            <a:ext cx="73152" cy="63496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2973830" y="4530527"/>
            <a:ext cx="1218851"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 name="Right Bracket 19"/>
          <p:cNvSpPr/>
          <p:nvPr/>
        </p:nvSpPr>
        <p:spPr>
          <a:xfrm>
            <a:off x="2334273" y="5079682"/>
            <a:ext cx="45719" cy="58347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Connector 22"/>
          <p:cNvCxnSpPr/>
          <p:nvPr/>
        </p:nvCxnSpPr>
        <p:spPr>
          <a:xfrm>
            <a:off x="2379992" y="5371421"/>
            <a:ext cx="881125"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3"/>
          <a:stretch>
            <a:fillRect/>
          </a:stretch>
        </p:blipFill>
        <p:spPr>
          <a:xfrm>
            <a:off x="6108477" y="3897936"/>
            <a:ext cx="2739257" cy="1181746"/>
          </a:xfrm>
          <a:prstGeom prst="rect">
            <a:avLst/>
          </a:prstGeom>
        </p:spPr>
      </p:pic>
      <p:pic>
        <p:nvPicPr>
          <p:cNvPr id="32" name="Picture 31"/>
          <p:cNvPicPr>
            <a:picLocks noChangeAspect="1"/>
          </p:cNvPicPr>
          <p:nvPr/>
        </p:nvPicPr>
        <p:blipFill>
          <a:blip r:embed="rId4"/>
          <a:stretch>
            <a:fillRect/>
          </a:stretch>
        </p:blipFill>
        <p:spPr>
          <a:xfrm>
            <a:off x="6612534" y="107576"/>
            <a:ext cx="2235200" cy="1728660"/>
          </a:xfrm>
          <a:prstGeom prst="rect">
            <a:avLst/>
          </a:prstGeom>
        </p:spPr>
      </p:pic>
      <p:pic>
        <p:nvPicPr>
          <p:cNvPr id="33" name="Picture 32"/>
          <p:cNvPicPr>
            <a:picLocks noChangeAspect="1"/>
          </p:cNvPicPr>
          <p:nvPr/>
        </p:nvPicPr>
        <p:blipFill>
          <a:blip r:embed="rId5"/>
          <a:stretch>
            <a:fillRect/>
          </a:stretch>
        </p:blipFill>
        <p:spPr>
          <a:xfrm>
            <a:off x="0" y="0"/>
            <a:ext cx="2087598" cy="1444532"/>
          </a:xfrm>
          <a:prstGeom prst="rect">
            <a:avLst/>
          </a:prstGeom>
        </p:spPr>
      </p:pic>
      <p:pic>
        <p:nvPicPr>
          <p:cNvPr id="35" name="Picture 34"/>
          <p:cNvPicPr>
            <a:picLocks noChangeAspect="1"/>
          </p:cNvPicPr>
          <p:nvPr/>
        </p:nvPicPr>
        <p:blipFill>
          <a:blip r:embed="rId6"/>
          <a:stretch>
            <a:fillRect/>
          </a:stretch>
        </p:blipFill>
        <p:spPr>
          <a:xfrm>
            <a:off x="2956693" y="5663159"/>
            <a:ext cx="2895600" cy="1021453"/>
          </a:xfrm>
          <a:prstGeom prst="rect">
            <a:avLst/>
          </a:prstGeom>
        </p:spPr>
      </p:pic>
      <p:pic>
        <p:nvPicPr>
          <p:cNvPr id="36" name="Picture 35"/>
          <p:cNvPicPr>
            <a:picLocks noChangeAspect="1"/>
          </p:cNvPicPr>
          <p:nvPr/>
        </p:nvPicPr>
        <p:blipFill>
          <a:blip r:embed="rId7"/>
          <a:stretch>
            <a:fillRect/>
          </a:stretch>
        </p:blipFill>
        <p:spPr>
          <a:xfrm>
            <a:off x="5069142" y="2316747"/>
            <a:ext cx="2078670" cy="158118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Carbohydrates</a:t>
            </a:r>
            <a:endParaRPr kumimoji="0" 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6" name="Rectangle 3"/>
          <p:cNvSpPr txBox="1">
            <a:spLocks noChangeArrowheads="1"/>
          </p:cNvSpPr>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ＭＳ Ｐゴシック" charset="-128"/>
                <a:cs typeface="ＭＳ Ｐゴシック" charset="-128"/>
              </a:rPr>
              <a:t>Carbohydrates</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 – Starches and sugars found in foods.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Body’s preferred source of energy</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Provides 4 calories per gram</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Health experts recommend that 45 to 65 percent of your daily calories come from carbohydrates.</a:t>
            </a: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898349"/>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4D33FF"/>
                </a:solidFill>
                <a:effectLst/>
                <a:uLnTx/>
                <a:uFillTx/>
                <a:latin typeface="+mj-lt"/>
                <a:ea typeface="+mj-ea"/>
                <a:cs typeface="+mj-cs"/>
              </a:rPr>
              <a:t>Types of Carbohydrates </a:t>
            </a:r>
            <a:endParaRPr kumimoji="0" lang="en-US" sz="2800" b="1" i="0" u="none" strike="noStrike" kern="0" cap="none" spc="0" normalizeH="0" baseline="0" noProof="0">
              <a:ln>
                <a:noFill/>
              </a:ln>
              <a:solidFill>
                <a:srgbClr val="4D33FF"/>
              </a:solidFill>
              <a:effectLst/>
              <a:uLnTx/>
              <a:uFillTx/>
              <a:latin typeface="+mj-lt"/>
              <a:ea typeface="+mj-ea"/>
              <a:cs typeface="+mj-cs"/>
            </a:endParaRPr>
          </a:p>
        </p:txBody>
      </p:sp>
      <p:sp>
        <p:nvSpPr>
          <p:cNvPr id="4" name="Rectangle 3"/>
          <p:cNvSpPr txBox="1">
            <a:spLocks noChangeArrowheads="1"/>
          </p:cNvSpPr>
          <p:nvPr/>
        </p:nvSpPr>
        <p:spPr bwMode="auto">
          <a:xfrm>
            <a:off x="573088" y="1828624"/>
            <a:ext cx="7945437" cy="4471987"/>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There are three types of carbohydrates: </a:t>
            </a:r>
            <a:endParaRPr kumimoji="0" lang="en-US" sz="2800" b="0" i="0" u="none" strike="noStrike" kern="0" cap="none" spc="0" normalizeH="0" baseline="0" noProof="0">
              <a:ln>
                <a:noFill/>
              </a:ln>
              <a:solidFill>
                <a:srgbClr val="292929"/>
              </a:solidFill>
              <a:effectLst/>
              <a:uLnTx/>
              <a:uFillTx/>
              <a:latin typeface="+mn-lt"/>
              <a:ea typeface="+mn-ea"/>
              <a:cs typeface="+mn-cs"/>
            </a:endParaRPr>
          </a:p>
        </p:txBody>
      </p:sp>
      <p:pic>
        <p:nvPicPr>
          <p:cNvPr id="5" name="Picture 9" descr="3 bubbles"/>
          <p:cNvPicPr>
            <a:picLocks noChangeAspect="1" noChangeArrowheads="1"/>
          </p:cNvPicPr>
          <p:nvPr/>
        </p:nvPicPr>
        <p:blipFill>
          <a:blip r:embed="rId3"/>
          <a:srcRect/>
          <a:stretch>
            <a:fillRect/>
          </a:stretch>
        </p:blipFill>
        <p:spPr bwMode="auto">
          <a:xfrm>
            <a:off x="787400" y="3003374"/>
            <a:ext cx="7705725" cy="1763712"/>
          </a:xfrm>
          <a:prstGeom prst="rect">
            <a:avLst/>
          </a:prstGeom>
          <a:noFill/>
          <a:ln w="9525">
            <a:noFill/>
            <a:miter lim="800000"/>
            <a:headEnd/>
            <a:tailEnd/>
          </a:ln>
        </p:spPr>
      </p:pic>
      <p:sp>
        <p:nvSpPr>
          <p:cNvPr id="6" name="Text Box 10"/>
          <p:cNvSpPr txBox="1">
            <a:spLocks noChangeArrowheads="1"/>
          </p:cNvSpPr>
          <p:nvPr/>
        </p:nvSpPr>
        <p:spPr bwMode="auto">
          <a:xfrm>
            <a:off x="908050" y="3554236"/>
            <a:ext cx="2200275" cy="519113"/>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Simple</a:t>
            </a:r>
          </a:p>
        </p:txBody>
      </p:sp>
      <p:sp>
        <p:nvSpPr>
          <p:cNvPr id="7" name="Text Box 11"/>
          <p:cNvSpPr txBox="1">
            <a:spLocks noChangeArrowheads="1"/>
          </p:cNvSpPr>
          <p:nvPr/>
        </p:nvSpPr>
        <p:spPr bwMode="auto">
          <a:xfrm>
            <a:off x="3551238" y="3554236"/>
            <a:ext cx="2200275" cy="519113"/>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Complex</a:t>
            </a:r>
          </a:p>
        </p:txBody>
      </p:sp>
      <p:sp>
        <p:nvSpPr>
          <p:cNvPr id="8" name="Text Box 12"/>
          <p:cNvSpPr txBox="1">
            <a:spLocks noChangeArrowheads="1"/>
          </p:cNvSpPr>
          <p:nvPr/>
        </p:nvSpPr>
        <p:spPr bwMode="auto">
          <a:xfrm>
            <a:off x="6130925" y="3554236"/>
            <a:ext cx="2200275" cy="519113"/>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Fiber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Simple Carbohydrates </a:t>
            </a:r>
            <a:endParaRPr kumimoji="0" 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bwMode="auto">
          <a:xfrm>
            <a:off x="0" y="1600200"/>
            <a:ext cx="4038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Are simple sugars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They are found in fruits, some vegetables and milk</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Sugars are called (fructose, lactose, maltose and sucrose)</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Provide short bursts of energy</a:t>
            </a: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pic>
        <p:nvPicPr>
          <p:cNvPr id="5" name="Picture 4"/>
          <p:cNvPicPr>
            <a:picLocks noChangeAspect="1" noChangeArrowheads="1"/>
          </p:cNvPicPr>
          <p:nvPr/>
        </p:nvPicPr>
        <p:blipFill>
          <a:blip r:embed="rId3"/>
          <a:srcRect/>
          <a:stretch>
            <a:fillRect/>
          </a:stretch>
        </p:blipFill>
        <p:spPr bwMode="auto">
          <a:xfrm>
            <a:off x="4038600" y="2316163"/>
            <a:ext cx="5105400" cy="4084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Complex Carbohydrates</a:t>
            </a:r>
            <a:endParaRPr kumimoji="0" 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bwMode="auto">
          <a:xfrm>
            <a:off x="457200" y="1600200"/>
            <a:ext cx="8229600" cy="2171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Commonly known as starches / long energy</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lang="en-US" sz="2800" kern="0" dirty="0" smtClean="0">
                <a:effectLst>
                  <a:outerShdw blurRad="38100" dist="38100" dir="2700000" algn="tl">
                    <a:srgbClr val="000000"/>
                  </a:outerShdw>
                </a:effectLst>
                <a:ea typeface="ＭＳ Ｐゴシック" charset="-128"/>
                <a:cs typeface="ＭＳ Ｐゴシック" charset="-128"/>
              </a:rPr>
              <a:t>Long chains of sugars linked together</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Sources</a:t>
            </a:r>
            <a:r>
              <a:rPr kumimoji="0" lang="en-US" sz="2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 include: grains, grain products such as bread and pasta, beans, and root vegetables such as potatoes.</a:t>
            </a: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pic>
        <p:nvPicPr>
          <p:cNvPr id="7" name="Picture 6"/>
          <p:cNvPicPr>
            <a:picLocks noChangeAspect="1" noChangeArrowheads="1"/>
          </p:cNvPicPr>
          <p:nvPr/>
        </p:nvPicPr>
        <p:blipFill>
          <a:blip r:embed="rId3"/>
          <a:srcRect/>
          <a:stretch>
            <a:fillRect/>
          </a:stretch>
        </p:blipFill>
        <p:spPr bwMode="auto">
          <a:xfrm>
            <a:off x="6224588" y="4296578"/>
            <a:ext cx="2462212" cy="1854985"/>
          </a:xfrm>
          <a:prstGeom prst="rect">
            <a:avLst/>
          </a:prstGeom>
          <a:noFill/>
          <a:ln w="9525">
            <a:noFill/>
            <a:miter lim="800000"/>
            <a:headEnd/>
            <a:tailEnd/>
          </a:ln>
          <a:effectLst/>
        </p:spPr>
      </p:pic>
      <p:pic>
        <p:nvPicPr>
          <p:cNvPr id="9" name="Picture 8"/>
          <p:cNvPicPr>
            <a:picLocks noChangeAspect="1"/>
          </p:cNvPicPr>
          <p:nvPr/>
        </p:nvPicPr>
        <p:blipFill>
          <a:blip r:embed="rId4"/>
          <a:stretch>
            <a:fillRect/>
          </a:stretch>
        </p:blipFill>
        <p:spPr>
          <a:xfrm>
            <a:off x="457200" y="4296578"/>
            <a:ext cx="2391986" cy="1854985"/>
          </a:xfrm>
          <a:prstGeom prst="rect">
            <a:avLst/>
          </a:prstGeom>
        </p:spPr>
      </p:pic>
      <p:pic>
        <p:nvPicPr>
          <p:cNvPr id="10" name="Picture 9"/>
          <p:cNvPicPr>
            <a:picLocks noChangeAspect="1"/>
          </p:cNvPicPr>
          <p:nvPr/>
        </p:nvPicPr>
        <p:blipFill>
          <a:blip r:embed="rId5"/>
          <a:stretch>
            <a:fillRect/>
          </a:stretch>
        </p:blipFill>
        <p:spPr>
          <a:xfrm>
            <a:off x="3175298" y="4296578"/>
            <a:ext cx="2711876" cy="18549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Fiber</a:t>
            </a:r>
            <a:endParaRPr kumimoji="0" 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pic>
        <p:nvPicPr>
          <p:cNvPr id="4" name="Picture 4"/>
          <p:cNvPicPr>
            <a:picLocks noChangeAspect="1" noChangeArrowheads="1"/>
          </p:cNvPicPr>
          <p:nvPr/>
        </p:nvPicPr>
        <p:blipFill>
          <a:blip r:embed="rId3"/>
          <a:srcRect/>
          <a:stretch>
            <a:fillRect/>
          </a:stretch>
        </p:blipFill>
        <p:spPr bwMode="auto">
          <a:xfrm>
            <a:off x="228600" y="2209800"/>
            <a:ext cx="4038600" cy="2689225"/>
          </a:xfrm>
          <a:prstGeom prst="rect">
            <a:avLst/>
          </a:prstGeom>
          <a:noFill/>
          <a:ln w="9525">
            <a:noFill/>
            <a:miter lim="800000"/>
            <a:headEnd/>
            <a:tailEnd/>
          </a:ln>
          <a:effectLst/>
        </p:spPr>
      </p:pic>
      <p:sp>
        <p:nvSpPr>
          <p:cNvPr id="5" name="Rectangle 3"/>
          <p:cNvSpPr txBox="1">
            <a:spLocks noChangeArrowheads="1"/>
          </p:cNvSpPr>
          <p:nvPr/>
        </p:nvSpPr>
        <p:spPr bwMode="auto">
          <a:xfrm>
            <a:off x="4343400" y="1219200"/>
            <a:ext cx="4800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Found in tough, stringy part of fruits, vegetables, and grains.  Special form of complex carbohydrate.</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Cannot be digested or used as energy but has important functions…reduce cancer, heart disease, type 2 diabetes.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Helps move waste through system, prevents constipation, appendicitis, and other intestinal problems.</a:t>
            </a:r>
            <a:endParaRPr kumimoji="0" lang="en-US" sz="1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2400" b="0" i="0" u="none" strike="noStrike" kern="0" cap="none" spc="0" normalizeH="0" baseline="0" noProof="0" dirty="0">
              <a:ln>
                <a:noFill/>
              </a:ln>
              <a:solidFill>
                <a:schemeClr val="tx1"/>
              </a:solidFill>
              <a:effectLst/>
              <a:uLnTx/>
              <a:uFillTx/>
              <a:latin typeface="Helvetica" charset="0"/>
              <a:ea typeface="ＭＳ Ｐゴシック" charset="-128"/>
              <a:cs typeface="ＭＳ Ｐゴシック" charset="-128"/>
            </a:endParaRPr>
          </a:p>
        </p:txBody>
      </p:sp>
      <p:sp>
        <p:nvSpPr>
          <p:cNvPr id="6" name="Text Box 6"/>
          <p:cNvSpPr txBox="1">
            <a:spLocks noChangeArrowheads="1"/>
          </p:cNvSpPr>
          <p:nvPr/>
        </p:nvSpPr>
        <p:spPr bwMode="auto">
          <a:xfrm>
            <a:off x="152400" y="5943600"/>
            <a:ext cx="6934200" cy="116955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800" dirty="0"/>
              <a:t>--Recommend </a:t>
            </a:r>
            <a:r>
              <a:rPr lang="en-US" sz="2800" dirty="0" smtClean="0"/>
              <a:t>26 - 38 </a:t>
            </a:r>
            <a:r>
              <a:rPr lang="en-US" sz="2800" dirty="0"/>
              <a:t>grams per </a:t>
            </a:r>
            <a:r>
              <a:rPr lang="en-US" sz="2800" dirty="0" smtClean="0"/>
              <a:t>day</a:t>
            </a:r>
          </a:p>
          <a:p>
            <a:pPr>
              <a:spcBef>
                <a:spcPct val="50000"/>
              </a:spcBef>
            </a:pPr>
            <a:r>
              <a:rPr lang="en-US" sz="2800" dirty="0" smtClean="0"/>
              <a:t>-</a:t>
            </a:r>
            <a:r>
              <a:rPr lang="en-US" sz="2800" dirty="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41926" y="142784"/>
            <a:ext cx="769865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Role of Carbohydrates</a:t>
            </a:r>
            <a:endParaRPr kumimoji="0" 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pic>
        <p:nvPicPr>
          <p:cNvPr id="4" name="Picture 4"/>
          <p:cNvPicPr>
            <a:picLocks noChangeAspect="1" noChangeArrowheads="1"/>
          </p:cNvPicPr>
          <p:nvPr/>
        </p:nvPicPr>
        <p:blipFill>
          <a:blip r:embed="rId3"/>
          <a:srcRect/>
          <a:stretch>
            <a:fillRect/>
          </a:stretch>
        </p:blipFill>
        <p:spPr bwMode="auto">
          <a:xfrm>
            <a:off x="502920" y="1285784"/>
            <a:ext cx="3764280" cy="4810217"/>
          </a:xfrm>
          <a:prstGeom prst="rect">
            <a:avLst/>
          </a:prstGeom>
          <a:noFill/>
          <a:ln w="9525">
            <a:noFill/>
            <a:miter lim="800000"/>
            <a:headEnd/>
            <a:tailEnd/>
          </a:ln>
          <a:effectLst/>
        </p:spPr>
      </p:pic>
      <p:sp>
        <p:nvSpPr>
          <p:cNvPr id="5" name="Rectangle 3"/>
          <p:cNvSpPr txBox="1">
            <a:spLocks noChangeArrowheads="1"/>
          </p:cNvSpPr>
          <p:nvPr/>
        </p:nvSpPr>
        <p:spPr bwMode="auto">
          <a:xfrm>
            <a:off x="4267200" y="1600200"/>
            <a:ext cx="441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Body converts your sugars to </a:t>
            </a:r>
            <a:r>
              <a:rPr kumimoji="0" lang="en-US" sz="2800" b="1" i="1" u="sng"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glucose.  </a:t>
            </a:r>
            <a:r>
              <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Glucose that is not used is converted into </a:t>
            </a:r>
            <a:r>
              <a:rPr kumimoji="0" lang="en-US" sz="2800" b="1" i="1" u="sng"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glycogen</a:t>
            </a:r>
            <a:r>
              <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 and stored in muscles and the liver.  When people consume more than is used or needed, it is stored as fat.</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Proteins</a:t>
            </a:r>
            <a:endParaRPr kumimoji="0" 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10" name="Rectangle 3"/>
          <p:cNvSpPr txBox="1">
            <a:spLocks noChangeArrowheads="1"/>
          </p:cNvSpPr>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Nutrients that help build and maintain body tissues.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Muscle, bone, connective tissue, teeth, skin, blood and vital organs.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Supplies 4 calories per gram.</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Made of chains of Amino Acids, your body can make all but 9 of the 20 different amino acids.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The 9 are called </a:t>
            </a:r>
            <a:r>
              <a:rPr kumimoji="0" lang="en-US" sz="2800" b="1" i="0" u="sng"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essential amino acids </a:t>
            </a: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because they must come from the foods you eat.</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srcRect/>
          <a:stretch>
            <a:fillRect/>
          </a:stretch>
        </p:blipFill>
        <p:spPr bwMode="auto">
          <a:xfrm>
            <a:off x="2895600" y="228600"/>
            <a:ext cx="6010275" cy="6248400"/>
          </a:xfrm>
          <a:prstGeom prst="rect">
            <a:avLst/>
          </a:prstGeom>
          <a:noFill/>
          <a:ln w="9525">
            <a:noFill/>
            <a:miter lim="800000"/>
            <a:headEnd/>
            <a:tailEnd/>
          </a:ln>
        </p:spPr>
      </p:pic>
      <p:sp>
        <p:nvSpPr>
          <p:cNvPr id="4" name="Text Box 5"/>
          <p:cNvSpPr txBox="1">
            <a:spLocks noChangeArrowheads="1"/>
          </p:cNvSpPr>
          <p:nvPr/>
        </p:nvSpPr>
        <p:spPr bwMode="auto">
          <a:xfrm>
            <a:off x="457200" y="381000"/>
            <a:ext cx="23622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t>Nuts</a:t>
            </a:r>
          </a:p>
        </p:txBody>
      </p:sp>
      <p:sp>
        <p:nvSpPr>
          <p:cNvPr id="5" name="Line 6"/>
          <p:cNvSpPr>
            <a:spLocks noChangeShapeType="1"/>
          </p:cNvSpPr>
          <p:nvPr/>
        </p:nvSpPr>
        <p:spPr bwMode="auto">
          <a:xfrm>
            <a:off x="1295400" y="609600"/>
            <a:ext cx="167640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 name="Text Box 7"/>
          <p:cNvSpPr txBox="1">
            <a:spLocks noChangeArrowheads="1"/>
          </p:cNvSpPr>
          <p:nvPr/>
        </p:nvSpPr>
        <p:spPr bwMode="auto">
          <a:xfrm>
            <a:off x="381000" y="2362200"/>
            <a:ext cx="18288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t>Fish</a:t>
            </a:r>
          </a:p>
        </p:txBody>
      </p:sp>
      <p:sp>
        <p:nvSpPr>
          <p:cNvPr id="7" name="Line 9"/>
          <p:cNvSpPr>
            <a:spLocks noChangeShapeType="1"/>
          </p:cNvSpPr>
          <p:nvPr/>
        </p:nvSpPr>
        <p:spPr bwMode="auto">
          <a:xfrm flipV="1">
            <a:off x="1143000" y="2209800"/>
            <a:ext cx="4572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 name="Text Box 10"/>
          <p:cNvSpPr txBox="1">
            <a:spLocks noChangeArrowheads="1"/>
          </p:cNvSpPr>
          <p:nvPr/>
        </p:nvSpPr>
        <p:spPr bwMode="auto">
          <a:xfrm>
            <a:off x="381000" y="3276600"/>
            <a:ext cx="17526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t>Poultry</a:t>
            </a:r>
          </a:p>
        </p:txBody>
      </p:sp>
      <p:sp>
        <p:nvSpPr>
          <p:cNvPr id="9" name="Line 11"/>
          <p:cNvSpPr>
            <a:spLocks noChangeShapeType="1"/>
          </p:cNvSpPr>
          <p:nvPr/>
        </p:nvSpPr>
        <p:spPr bwMode="auto">
          <a:xfrm>
            <a:off x="1600200" y="3581400"/>
            <a:ext cx="1752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 name="Text Box 12"/>
          <p:cNvSpPr txBox="1">
            <a:spLocks noChangeArrowheads="1"/>
          </p:cNvSpPr>
          <p:nvPr/>
        </p:nvSpPr>
        <p:spPr bwMode="auto">
          <a:xfrm>
            <a:off x="457200" y="4343400"/>
            <a:ext cx="17526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t>Meat</a:t>
            </a:r>
          </a:p>
        </p:txBody>
      </p:sp>
      <p:sp>
        <p:nvSpPr>
          <p:cNvPr id="11" name="Line 13"/>
          <p:cNvSpPr>
            <a:spLocks noChangeShapeType="1"/>
          </p:cNvSpPr>
          <p:nvPr/>
        </p:nvSpPr>
        <p:spPr bwMode="auto">
          <a:xfrm>
            <a:off x="1371600" y="4648200"/>
            <a:ext cx="18288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 name="Text Box 14"/>
          <p:cNvSpPr txBox="1">
            <a:spLocks noChangeArrowheads="1"/>
          </p:cNvSpPr>
          <p:nvPr/>
        </p:nvSpPr>
        <p:spPr bwMode="auto">
          <a:xfrm>
            <a:off x="304800" y="5334000"/>
            <a:ext cx="2209800" cy="1373188"/>
          </a:xfrm>
          <a:prstGeom prst="rect">
            <a:avLst/>
          </a:prstGeom>
          <a:noFill/>
          <a:ln w="9525">
            <a:noFill/>
            <a:miter lim="800000"/>
            <a:headEnd/>
            <a:tailEnd/>
          </a:ln>
        </p:spPr>
        <p:txBody>
          <a:bodyPr>
            <a:prstTxWarp prst="textNoShape">
              <a:avLst/>
            </a:prstTxWarp>
            <a:spAutoFit/>
          </a:bodyPr>
          <a:lstStyle/>
          <a:p>
            <a:pPr>
              <a:spcBef>
                <a:spcPct val="50000"/>
              </a:spcBef>
            </a:pPr>
            <a:r>
              <a:rPr lang="en-US" sz="2800" b="1" u="sng"/>
              <a:t>Good Sources of Protein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02920" y="417480"/>
            <a:ext cx="8641080" cy="52322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800" dirty="0"/>
              <a:t>Favorite Food	</a:t>
            </a:r>
            <a:r>
              <a:rPr lang="en-US" sz="2800" dirty="0" smtClean="0"/>
              <a:t>	              Most </a:t>
            </a:r>
            <a:r>
              <a:rPr lang="en-US" sz="2800" dirty="0"/>
              <a:t>Disliked Food</a:t>
            </a:r>
          </a:p>
        </p:txBody>
      </p:sp>
      <p:sp>
        <p:nvSpPr>
          <p:cNvPr id="6" name="Line 6"/>
          <p:cNvSpPr>
            <a:spLocks noChangeShapeType="1"/>
          </p:cNvSpPr>
          <p:nvPr/>
        </p:nvSpPr>
        <p:spPr bwMode="auto">
          <a:xfrm>
            <a:off x="4495800" y="0"/>
            <a:ext cx="0" cy="6713621"/>
          </a:xfrm>
          <a:prstGeom prst="line">
            <a:avLst/>
          </a:prstGeom>
          <a:noFill/>
          <a:ln w="9525">
            <a:solidFill>
              <a:schemeClr val="tx1"/>
            </a:solidFill>
            <a:round/>
            <a:headEnd/>
            <a:tailEnd/>
          </a:ln>
        </p:spPr>
        <p:txBody>
          <a:bodyPr>
            <a:prstTxWarp prst="textNoShape">
              <a:avLst/>
            </a:prstTxWarp>
          </a:bodyPr>
          <a:lstStyle/>
          <a:p>
            <a:endParaRPr lang="en-US"/>
          </a:p>
        </p:txBody>
      </p:sp>
      <p:sp>
        <p:nvSpPr>
          <p:cNvPr id="7" name="Line 8"/>
          <p:cNvSpPr>
            <a:spLocks noChangeShapeType="1"/>
          </p:cNvSpPr>
          <p:nvPr/>
        </p:nvSpPr>
        <p:spPr bwMode="auto">
          <a:xfrm>
            <a:off x="0" y="914400"/>
            <a:ext cx="9144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8" name="TextBox 7"/>
          <p:cNvSpPr txBox="1"/>
          <p:nvPr/>
        </p:nvSpPr>
        <p:spPr>
          <a:xfrm>
            <a:off x="0" y="-6172200"/>
            <a:ext cx="9144000" cy="369332"/>
          </a:xfrm>
          <a:prstGeom prst="rect">
            <a:avLst/>
          </a:prstGeom>
          <a:noFill/>
        </p:spPr>
        <p:txBody>
          <a:bodyPr wrap="square" rtlCol="0">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Complete Proteins</a:t>
            </a:r>
            <a:endParaRPr kumimoji="0" 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bwMode="auto">
          <a:xfrm>
            <a:off x="457200" y="1600200"/>
            <a:ext cx="4038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Contain all 9 of the essential amino acids.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Animal products such as fish, meat, poultry, eggs, milk, cheese, yogurt, and many soybean product.</a:t>
            </a:r>
            <a:endParaRPr kumimoji="0" lang="en-US"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pic>
        <p:nvPicPr>
          <p:cNvPr id="5" name="Picture 4"/>
          <p:cNvPicPr>
            <a:picLocks noChangeAspect="1" noChangeArrowheads="1"/>
          </p:cNvPicPr>
          <p:nvPr/>
        </p:nvPicPr>
        <p:blipFill>
          <a:blip r:embed="rId2"/>
          <a:srcRect/>
          <a:stretch>
            <a:fillRect/>
          </a:stretch>
        </p:blipFill>
        <p:spPr bwMode="auto">
          <a:xfrm>
            <a:off x="4648200" y="2838450"/>
            <a:ext cx="4038600"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Incomplete Protein</a:t>
            </a:r>
            <a:endParaRPr kumimoji="0" 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bwMode="auto">
          <a:xfrm>
            <a:off x="0" y="1600200"/>
            <a:ext cx="4495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Lack some of the essential amino acids.</a:t>
            </a: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endPar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Legumes, nuts, whole grains and seeds.</a:t>
            </a: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endPar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Combining incomplete proteins may be equivalent to complete protein</a:t>
            </a:r>
            <a:r>
              <a:rPr kumimoji="0" lang="en-US" sz="20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a:t>
            </a: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endParaRPr kumimoji="0" lang="en-US"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pic>
        <p:nvPicPr>
          <p:cNvPr id="5" name="Picture 4"/>
          <p:cNvPicPr>
            <a:picLocks noChangeAspect="1" noChangeArrowheads="1"/>
          </p:cNvPicPr>
          <p:nvPr/>
        </p:nvPicPr>
        <p:blipFill>
          <a:blip r:embed="rId2"/>
          <a:srcRect/>
          <a:stretch>
            <a:fillRect/>
          </a:stretch>
        </p:blipFill>
        <p:spPr bwMode="auto">
          <a:xfrm>
            <a:off x="4343400" y="1981200"/>
            <a:ext cx="4572000" cy="301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of Proteins</a:t>
            </a:r>
            <a:endParaRPr lang="en-US" dirty="0"/>
          </a:p>
        </p:txBody>
      </p:sp>
      <p:sp>
        <p:nvSpPr>
          <p:cNvPr id="4" name="Content Placeholder 3"/>
          <p:cNvSpPr>
            <a:spLocks noGrp="1"/>
          </p:cNvSpPr>
          <p:nvPr>
            <p:ph idx="1"/>
          </p:nvPr>
        </p:nvSpPr>
        <p:spPr>
          <a:xfrm>
            <a:off x="333645" y="1444532"/>
            <a:ext cx="8042276" cy="4343400"/>
          </a:xfrm>
        </p:spPr>
        <p:txBody>
          <a:bodyPr>
            <a:normAutofit fontScale="85000" lnSpcReduction="10000"/>
          </a:bodyPr>
          <a:lstStyle/>
          <a:p>
            <a:r>
              <a:rPr lang="en-US" dirty="0" smtClean="0"/>
              <a:t>Basic building material of all your body cells.</a:t>
            </a:r>
          </a:p>
          <a:p>
            <a:pPr lvl="1"/>
            <a:r>
              <a:rPr lang="en-US" dirty="0" smtClean="0"/>
              <a:t>Muscles, bones, skin, and internal organs</a:t>
            </a:r>
          </a:p>
          <a:p>
            <a:r>
              <a:rPr lang="en-US" dirty="0" smtClean="0"/>
              <a:t>Protein hemoglobin in your red blood cells carries oxygen to all cells.</a:t>
            </a:r>
          </a:p>
          <a:p>
            <a:r>
              <a:rPr lang="en-US" dirty="0" smtClean="0"/>
              <a:t>Help in the production of hormones, chemicals that regulate the activities of your body systems.</a:t>
            </a:r>
          </a:p>
          <a:p>
            <a:r>
              <a:rPr lang="en-US" dirty="0" smtClean="0"/>
              <a:t>Not as effective as carbohydrates, put can also be used as energy.</a:t>
            </a:r>
          </a:p>
          <a:p>
            <a:r>
              <a:rPr lang="en-US" dirty="0" smtClean="0"/>
              <a:t>10 – 15% of daily calories should come from protein</a:t>
            </a:r>
          </a:p>
          <a:p>
            <a:r>
              <a:rPr lang="en-US" dirty="0" smtClean="0"/>
              <a:t>Teen girls 46 grams per day / Teen boys 52 grams per day</a:t>
            </a:r>
            <a:endParaRPr lang="en-US" dirty="0"/>
          </a:p>
        </p:txBody>
      </p:sp>
      <p:pic>
        <p:nvPicPr>
          <p:cNvPr id="5" name="Picture 4"/>
          <p:cNvPicPr>
            <a:picLocks noChangeAspect="1"/>
          </p:cNvPicPr>
          <p:nvPr/>
        </p:nvPicPr>
        <p:blipFill>
          <a:blip r:embed="rId2"/>
          <a:stretch>
            <a:fillRect/>
          </a:stretch>
        </p:blipFill>
        <p:spPr>
          <a:xfrm>
            <a:off x="6869171" y="496190"/>
            <a:ext cx="2274829" cy="189668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Fats</a:t>
            </a:r>
            <a:endParaRPr kumimoji="0" 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bwMode="auto">
          <a:xfrm>
            <a:off x="457200" y="1645661"/>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Type of lipid, which is a fatty substance that does not dissolve in water.</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Supplies 9 calories per gram.</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1" u="sng" strike="noStrike" kern="0" cap="none" spc="0" normalizeH="0" baseline="0" noProof="0" dirty="0" smtClean="0">
                <a:ln>
                  <a:noFill/>
                </a:ln>
                <a:solidFill>
                  <a:schemeClr val="accent6"/>
                </a:solidFill>
                <a:effectLst/>
                <a:uLnTx/>
                <a:uFillTx/>
                <a:latin typeface="Helvetica" charset="0"/>
                <a:ea typeface="ＭＳ Ｐゴシック" charset="-128"/>
                <a:cs typeface="ＭＳ Ｐゴシック" charset="-128"/>
              </a:rPr>
              <a:t>Less than </a:t>
            </a:r>
            <a:r>
              <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25-35% of calories should come from fat</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1019175"/>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4D33FF"/>
                </a:solidFill>
                <a:effectLst/>
                <a:uLnTx/>
                <a:uFillTx/>
                <a:latin typeface="+mj-lt"/>
                <a:ea typeface="+mj-ea"/>
                <a:cs typeface="+mj-cs"/>
              </a:rPr>
              <a:t>Types of Fats </a:t>
            </a:r>
            <a:endParaRPr kumimoji="0" lang="en-US" sz="2800" b="1" i="0" u="none" strike="noStrike" kern="0" cap="none" spc="0" normalizeH="0" baseline="0" noProof="0">
              <a:ln>
                <a:noFill/>
              </a:ln>
              <a:solidFill>
                <a:srgbClr val="4D33FF"/>
              </a:solidFill>
              <a:effectLst/>
              <a:uLnTx/>
              <a:uFillTx/>
              <a:latin typeface="+mj-lt"/>
              <a:ea typeface="+mj-ea"/>
              <a:cs typeface="+mj-cs"/>
            </a:endParaRPr>
          </a:p>
        </p:txBody>
      </p:sp>
      <p:pic>
        <p:nvPicPr>
          <p:cNvPr id="4" name="Picture 5" descr="3 boxes lead to 3 boxes"/>
          <p:cNvPicPr>
            <a:picLocks noChangeAspect="1" noChangeArrowheads="1"/>
          </p:cNvPicPr>
          <p:nvPr/>
        </p:nvPicPr>
        <p:blipFill>
          <a:blip r:embed="rId2"/>
          <a:srcRect/>
          <a:stretch>
            <a:fillRect/>
          </a:stretch>
        </p:blipFill>
        <p:spPr bwMode="auto">
          <a:xfrm>
            <a:off x="663575" y="1989138"/>
            <a:ext cx="8169275" cy="3663950"/>
          </a:xfrm>
          <a:prstGeom prst="rect">
            <a:avLst/>
          </a:prstGeom>
          <a:noFill/>
          <a:ln w="9525">
            <a:noFill/>
            <a:miter lim="800000"/>
            <a:headEnd/>
            <a:tailEnd/>
          </a:ln>
        </p:spPr>
      </p:pic>
      <p:sp>
        <p:nvSpPr>
          <p:cNvPr id="5" name="Rectangle 6"/>
          <p:cNvSpPr>
            <a:spLocks noChangeArrowheads="1"/>
          </p:cNvSpPr>
          <p:nvPr/>
        </p:nvSpPr>
        <p:spPr bwMode="auto">
          <a:xfrm>
            <a:off x="852488" y="2181294"/>
            <a:ext cx="2233612" cy="707886"/>
          </a:xfrm>
          <a:prstGeom prst="rect">
            <a:avLst/>
          </a:prstGeom>
          <a:noFill/>
          <a:ln w="9525">
            <a:noFill/>
            <a:miter lim="800000"/>
            <a:headEnd/>
            <a:tailEnd/>
          </a:ln>
        </p:spPr>
        <p:txBody>
          <a:bodyPr anchor="ctr">
            <a:prstTxWarp prst="textNoShape">
              <a:avLst/>
            </a:prstTxWarp>
            <a:spAutoFit/>
          </a:bodyPr>
          <a:lstStyle/>
          <a:p>
            <a:pPr algn="ctr"/>
            <a:r>
              <a:rPr lang="en-US" sz="2000" b="1" dirty="0" smtClean="0">
                <a:solidFill>
                  <a:schemeClr val="bg1"/>
                </a:solidFill>
              </a:rPr>
              <a:t>Unsaturated </a:t>
            </a:r>
            <a:r>
              <a:rPr lang="en-US" sz="2000" b="1" dirty="0">
                <a:solidFill>
                  <a:schemeClr val="bg1"/>
                </a:solidFill>
              </a:rPr>
              <a:t>Fats </a:t>
            </a:r>
          </a:p>
        </p:txBody>
      </p:sp>
      <p:sp>
        <p:nvSpPr>
          <p:cNvPr id="6" name="Rectangle 7"/>
          <p:cNvSpPr>
            <a:spLocks noChangeArrowheads="1"/>
          </p:cNvSpPr>
          <p:nvPr/>
        </p:nvSpPr>
        <p:spPr bwMode="auto">
          <a:xfrm>
            <a:off x="852488" y="3390900"/>
            <a:ext cx="2233612" cy="822325"/>
          </a:xfrm>
          <a:prstGeom prst="rect">
            <a:avLst/>
          </a:prstGeom>
          <a:noFill/>
          <a:ln w="9525">
            <a:noFill/>
            <a:miter lim="800000"/>
            <a:headEnd/>
            <a:tailEnd/>
          </a:ln>
        </p:spPr>
        <p:txBody>
          <a:bodyPr anchor="ctr">
            <a:prstTxWarp prst="textNoShape">
              <a:avLst/>
            </a:prstTxWarp>
            <a:spAutoFit/>
          </a:bodyPr>
          <a:lstStyle/>
          <a:p>
            <a:pPr algn="ctr"/>
            <a:r>
              <a:rPr lang="en-US" sz="2400" b="1">
                <a:solidFill>
                  <a:schemeClr val="bg1"/>
                </a:solidFill>
              </a:rPr>
              <a:t>Saturated Fats </a:t>
            </a:r>
          </a:p>
        </p:txBody>
      </p:sp>
      <p:sp>
        <p:nvSpPr>
          <p:cNvPr id="7" name="Rectangle 8"/>
          <p:cNvSpPr>
            <a:spLocks noChangeArrowheads="1"/>
          </p:cNvSpPr>
          <p:nvPr/>
        </p:nvSpPr>
        <p:spPr bwMode="auto">
          <a:xfrm>
            <a:off x="852488" y="4776788"/>
            <a:ext cx="2233612" cy="457200"/>
          </a:xfrm>
          <a:prstGeom prst="rect">
            <a:avLst/>
          </a:prstGeom>
          <a:noFill/>
          <a:ln w="9525">
            <a:noFill/>
            <a:miter lim="800000"/>
            <a:headEnd/>
            <a:tailEnd/>
          </a:ln>
        </p:spPr>
        <p:txBody>
          <a:bodyPr anchor="ctr">
            <a:prstTxWarp prst="textNoShape">
              <a:avLst/>
            </a:prstTxWarp>
            <a:spAutoFit/>
          </a:bodyPr>
          <a:lstStyle/>
          <a:p>
            <a:pPr algn="ctr"/>
            <a:r>
              <a:rPr lang="en-US" sz="2400" b="1">
                <a:solidFill>
                  <a:schemeClr val="bg1"/>
                </a:solidFill>
              </a:rPr>
              <a:t>Trans Fats </a:t>
            </a:r>
          </a:p>
        </p:txBody>
      </p:sp>
      <p:sp>
        <p:nvSpPr>
          <p:cNvPr id="8" name="Rectangle 19"/>
          <p:cNvSpPr>
            <a:spLocks noChangeArrowheads="1"/>
          </p:cNvSpPr>
          <p:nvPr/>
        </p:nvSpPr>
        <p:spPr bwMode="auto">
          <a:xfrm>
            <a:off x="3409950" y="2239963"/>
            <a:ext cx="5221288" cy="641350"/>
          </a:xfrm>
          <a:prstGeom prst="rect">
            <a:avLst/>
          </a:prstGeom>
          <a:noFill/>
          <a:ln w="9525">
            <a:noFill/>
            <a:miter lim="800000"/>
            <a:headEnd/>
            <a:tailEnd/>
          </a:ln>
        </p:spPr>
        <p:txBody>
          <a:bodyPr anchor="ctr">
            <a:prstTxWarp prst="textNoShape">
              <a:avLst/>
            </a:prstTxWarp>
            <a:spAutoFit/>
          </a:bodyPr>
          <a:lstStyle/>
          <a:p>
            <a:r>
              <a:rPr lang="en-US"/>
              <a:t>Eating unsaturated fats in moderate amounts may lower your risk of heart disease. </a:t>
            </a:r>
          </a:p>
        </p:txBody>
      </p:sp>
      <p:sp>
        <p:nvSpPr>
          <p:cNvPr id="9" name="Rectangle 20"/>
          <p:cNvSpPr>
            <a:spLocks noChangeArrowheads="1"/>
          </p:cNvSpPr>
          <p:nvPr/>
        </p:nvSpPr>
        <p:spPr bwMode="auto">
          <a:xfrm>
            <a:off x="3409950" y="3462338"/>
            <a:ext cx="5221288" cy="641350"/>
          </a:xfrm>
          <a:prstGeom prst="rect">
            <a:avLst/>
          </a:prstGeom>
          <a:noFill/>
          <a:ln w="9525">
            <a:noFill/>
            <a:miter lim="800000"/>
            <a:headEnd/>
            <a:tailEnd/>
          </a:ln>
        </p:spPr>
        <p:txBody>
          <a:bodyPr anchor="ctr">
            <a:prstTxWarp prst="textNoShape">
              <a:avLst/>
            </a:prstTxWarp>
            <a:spAutoFit/>
          </a:bodyPr>
          <a:lstStyle/>
          <a:p>
            <a:r>
              <a:rPr lang="en-US"/>
              <a:t>Consuming too many saturated fats may increase your risk of heart disease. </a:t>
            </a:r>
          </a:p>
        </p:txBody>
      </p:sp>
      <p:sp>
        <p:nvSpPr>
          <p:cNvPr id="10" name="Rectangle 21"/>
          <p:cNvSpPr>
            <a:spLocks noChangeArrowheads="1"/>
          </p:cNvSpPr>
          <p:nvPr/>
        </p:nvSpPr>
        <p:spPr bwMode="auto">
          <a:xfrm>
            <a:off x="3409950" y="4729163"/>
            <a:ext cx="5221288" cy="641350"/>
          </a:xfrm>
          <a:prstGeom prst="rect">
            <a:avLst/>
          </a:prstGeom>
          <a:noFill/>
          <a:ln w="9525">
            <a:noFill/>
            <a:miter lim="800000"/>
            <a:headEnd/>
            <a:tailEnd/>
          </a:ln>
        </p:spPr>
        <p:txBody>
          <a:bodyPr anchor="ctr">
            <a:prstTxWarp prst="textNoShape">
              <a:avLst/>
            </a:prstTxWarp>
            <a:spAutoFit/>
          </a:bodyPr>
          <a:lstStyle/>
          <a:p>
            <a:r>
              <a:rPr lang="en-US"/>
              <a:t>Trans fats can raise your total blood cholesterol level, which increases your risk for heart disease.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0.7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animEffect transition="in" filter="fade">
                                      <p:cBhvr>
                                        <p:cTn id="16"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0.7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Saturated Fats</a:t>
            </a:r>
            <a:endParaRPr kumimoji="0" 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bwMode="auto">
          <a:xfrm>
            <a:off x="0" y="1600200"/>
            <a:ext cx="5029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r>
              <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Fatty acid holds all the hydrogen atoms it can.</a:t>
            </a: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endPar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r>
              <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Animal fats, tropical oils.</a:t>
            </a: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endPar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r>
              <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Fat that is solid or semi-solid at room temperature, associated with heart disease.</a:t>
            </a: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endPar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r>
              <a:rPr kumimoji="0" lang="en-US" sz="2400" b="0" i="0" u="none" strike="noStrike" kern="0" cap="none" spc="0" normalizeH="0" baseline="0" noProof="0" smtClean="0">
                <a:ln>
                  <a:noFill/>
                </a:ln>
                <a:solidFill>
                  <a:schemeClr val="tx1"/>
                </a:solidFill>
                <a:effectLst/>
                <a:uLnTx/>
                <a:uFillTx/>
                <a:latin typeface="Helvetica" charset="0"/>
                <a:ea typeface="ＭＳ Ｐゴシック" charset="-128"/>
                <a:cs typeface="ＭＳ Ｐゴシック" charset="-128"/>
              </a:rPr>
              <a:t>No more than 10% of your fat intake.</a:t>
            </a: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charset="2"/>
              <a:buChar char="n"/>
              <a:tabLst/>
              <a:defRPr/>
            </a:pPr>
            <a:endParaRPr kumimoji="0" lang="en-US" sz="24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pic>
        <p:nvPicPr>
          <p:cNvPr id="5" name="Picture 4"/>
          <p:cNvPicPr>
            <a:picLocks noChangeAspect="1" noChangeArrowheads="1"/>
          </p:cNvPicPr>
          <p:nvPr/>
        </p:nvPicPr>
        <p:blipFill>
          <a:blip r:embed="rId2"/>
          <a:srcRect/>
          <a:stretch>
            <a:fillRect/>
          </a:stretch>
        </p:blipFill>
        <p:spPr bwMode="auto">
          <a:xfrm>
            <a:off x="4716976" y="2133168"/>
            <a:ext cx="4427024" cy="43328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Unsaturated Fats</a:t>
            </a:r>
            <a:endParaRPr kumimoji="0" 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Missing hydrogen atoms.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lang="en-US" sz="3200" kern="0" dirty="0" smtClean="0">
                <a:latin typeface="Helvetica" charset="0"/>
                <a:ea typeface="ＭＳ Ｐゴシック" charset="-128"/>
                <a:cs typeface="ＭＳ Ｐゴシック" charset="-128"/>
              </a:rPr>
              <a:t>Vegetable oils, nuts, and seeds tend to contain larger amounts of unsaturated fats.  </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Olive</a:t>
            </a:r>
            <a:r>
              <a:rPr kumimoji="0" lang="en-US" sz="3200" b="0" i="0" u="none" strike="noStrike" kern="0" cap="none" spc="0" normalizeH="0" noProof="0" dirty="0" smtClean="0">
                <a:ln>
                  <a:noFill/>
                </a:ln>
                <a:solidFill>
                  <a:schemeClr val="tx1"/>
                </a:solidFill>
                <a:effectLst/>
                <a:uLnTx/>
                <a:uFillTx/>
                <a:latin typeface="Helvetica" charset="0"/>
                <a:ea typeface="ＭＳ Ｐゴシック" charset="-128"/>
                <a:cs typeface="ＭＳ Ｐゴシック" charset="-128"/>
              </a:rPr>
              <a:t> oil is a good source of healthful, unsaturated fat.</a:t>
            </a:r>
            <a:endPar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32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Liquid at room temperature, reduce risk of heart disease.</a:t>
            </a:r>
          </a:p>
          <a:p>
            <a:pPr marL="742950" marR="0" lvl="1" indent="-28575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800" b="0" i="0" u="none" strike="noStrike" kern="0" cap="none" spc="0" normalizeH="0" baseline="0" noProof="0" dirty="0">
              <a:ln>
                <a:noFill/>
              </a:ln>
              <a:solidFill>
                <a:schemeClr val="tx1"/>
              </a:solidFill>
              <a:effectLst/>
              <a:uLnTx/>
              <a:uFillTx/>
              <a:latin typeface="Helvetica" charset="0"/>
              <a:ea typeface="ＭＳ Ｐゴシック" charset="-128"/>
            </a:endParaRPr>
          </a:p>
        </p:txBody>
      </p:sp>
      <p:pic>
        <p:nvPicPr>
          <p:cNvPr id="5" name="Picture 4"/>
          <p:cNvPicPr>
            <a:picLocks noChangeAspect="1"/>
          </p:cNvPicPr>
          <p:nvPr/>
        </p:nvPicPr>
        <p:blipFill>
          <a:blip r:embed="rId2"/>
          <a:stretch>
            <a:fillRect/>
          </a:stretch>
        </p:blipFill>
        <p:spPr>
          <a:xfrm>
            <a:off x="7062121" y="523351"/>
            <a:ext cx="1624679" cy="178857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 Fat</a:t>
            </a:r>
            <a:endParaRPr lang="en-US" dirty="0"/>
          </a:p>
        </p:txBody>
      </p:sp>
      <p:sp>
        <p:nvSpPr>
          <p:cNvPr id="3" name="Content Placeholder 2"/>
          <p:cNvSpPr>
            <a:spLocks noGrp="1"/>
          </p:cNvSpPr>
          <p:nvPr>
            <p:ph idx="1"/>
          </p:nvPr>
        </p:nvSpPr>
        <p:spPr/>
        <p:txBody>
          <a:bodyPr/>
          <a:lstStyle/>
          <a:p>
            <a:r>
              <a:rPr lang="en-US" dirty="0" smtClean="0"/>
              <a:t>Formed by a process called “hydrogenation”, which causes vegetable oil to harden.</a:t>
            </a:r>
          </a:p>
          <a:p>
            <a:r>
              <a:rPr lang="en-US" dirty="0" smtClean="0"/>
              <a:t>As it hardens, it becomes more “saturated”</a:t>
            </a:r>
          </a:p>
          <a:p>
            <a:r>
              <a:rPr lang="en-US" dirty="0" smtClean="0"/>
              <a:t>Stick margarine, snack foods, packaged baked goods (cookies and crackers).</a:t>
            </a:r>
          </a:p>
          <a:p>
            <a:r>
              <a:rPr lang="en-US" dirty="0" smtClean="0"/>
              <a:t>Increases risks for heart disease</a:t>
            </a:r>
          </a:p>
          <a:p>
            <a:r>
              <a:rPr lang="en-US" dirty="0" smtClean="0"/>
              <a:t>USDA now requires all trans fat to be listed on nutrition label</a:t>
            </a:r>
            <a:endParaRPr lang="en-US" dirty="0"/>
          </a:p>
        </p:txBody>
      </p:sp>
      <p:pic>
        <p:nvPicPr>
          <p:cNvPr id="4" name="Picture 3"/>
          <p:cNvPicPr>
            <a:picLocks noChangeAspect="1"/>
          </p:cNvPicPr>
          <p:nvPr/>
        </p:nvPicPr>
        <p:blipFill>
          <a:blip r:embed="rId2"/>
          <a:stretch>
            <a:fillRect/>
          </a:stretch>
        </p:blipFill>
        <p:spPr>
          <a:xfrm>
            <a:off x="7105801" y="5319937"/>
            <a:ext cx="1485749" cy="1321404"/>
          </a:xfrm>
          <a:prstGeom prst="rect">
            <a:avLst/>
          </a:prstGeom>
        </p:spPr>
      </p:pic>
      <p:pic>
        <p:nvPicPr>
          <p:cNvPr id="6" name="Picture 5"/>
          <p:cNvPicPr>
            <a:picLocks noChangeAspect="1"/>
          </p:cNvPicPr>
          <p:nvPr/>
        </p:nvPicPr>
        <p:blipFill>
          <a:blip r:embed="rId3"/>
          <a:stretch>
            <a:fillRect/>
          </a:stretch>
        </p:blipFill>
        <p:spPr>
          <a:xfrm>
            <a:off x="291819" y="107576"/>
            <a:ext cx="1621050" cy="160020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1019175"/>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4D33FF"/>
                </a:solidFill>
                <a:effectLst/>
                <a:uLnTx/>
                <a:uFillTx/>
                <a:latin typeface="+mj-lt"/>
                <a:ea typeface="+mj-ea"/>
                <a:cs typeface="+mj-cs"/>
              </a:rPr>
              <a:t>Health Issues of Fats </a:t>
            </a:r>
            <a:endParaRPr kumimoji="0" lang="en-US" sz="2800" b="1" i="0" u="none" strike="noStrike" kern="0" cap="none" spc="0" normalizeH="0" baseline="0" noProof="0">
              <a:ln>
                <a:noFill/>
              </a:ln>
              <a:solidFill>
                <a:srgbClr val="4D33FF"/>
              </a:solidFill>
              <a:effectLst/>
              <a:uLnTx/>
              <a:uFillTx/>
              <a:latin typeface="+mj-lt"/>
              <a:ea typeface="+mj-ea"/>
              <a:cs typeface="+mj-cs"/>
            </a:endParaRPr>
          </a:p>
        </p:txBody>
      </p:sp>
      <p:sp>
        <p:nvSpPr>
          <p:cNvPr id="4" name="Rectangle 3"/>
          <p:cNvSpPr txBox="1">
            <a:spLocks noChangeArrowheads="1"/>
          </p:cNvSpPr>
          <p:nvPr/>
        </p:nvSpPr>
        <p:spPr bwMode="auto">
          <a:xfrm>
            <a:off x="573088" y="1814513"/>
            <a:ext cx="8266112" cy="4471987"/>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Your body needs a certain amount of fat to carry out its basic functions.</a:t>
            </a:r>
          </a:p>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 </a:t>
            </a:r>
          </a:p>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Consuming a lot of fats can lead to unhealthful weight gain, obesity, and other health risks.</a:t>
            </a:r>
            <a:endParaRPr kumimoji="0" lang="en-US" sz="2800" b="0" i="0" u="none" strike="noStrike" kern="0" cap="none" spc="0" normalizeH="0" baseline="0" noProof="0">
              <a:ln>
                <a:noFill/>
              </a:ln>
              <a:solidFill>
                <a:srgbClr val="29292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762000"/>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4D33FF"/>
                </a:solidFill>
                <a:effectLst/>
                <a:uLnTx/>
                <a:uFillTx/>
                <a:latin typeface="+mj-lt"/>
                <a:ea typeface="+mj-ea"/>
                <a:cs typeface="+mj-cs"/>
              </a:rPr>
              <a:t>Health Issues of Fats </a:t>
            </a:r>
            <a:endParaRPr kumimoji="0" lang="en-US" sz="2800" b="1" i="0" u="none" strike="noStrike" kern="0" cap="none" spc="0" normalizeH="0" baseline="0" noProof="0" dirty="0">
              <a:ln>
                <a:noFill/>
              </a:ln>
              <a:solidFill>
                <a:srgbClr val="4D33FF"/>
              </a:solidFill>
              <a:effectLst/>
              <a:uLnTx/>
              <a:uFillTx/>
              <a:latin typeface="+mj-lt"/>
              <a:ea typeface="+mj-ea"/>
              <a:cs typeface="+mj-cs"/>
            </a:endParaRPr>
          </a:p>
        </p:txBody>
      </p:sp>
      <p:pic>
        <p:nvPicPr>
          <p:cNvPr id="4" name="Picture 5" descr="4 box with room for header"/>
          <p:cNvPicPr>
            <a:picLocks noChangeAspect="1" noChangeArrowheads="1"/>
          </p:cNvPicPr>
          <p:nvPr/>
        </p:nvPicPr>
        <p:blipFill>
          <a:blip r:embed="rId3"/>
          <a:srcRect/>
          <a:stretch>
            <a:fillRect/>
          </a:stretch>
        </p:blipFill>
        <p:spPr bwMode="auto">
          <a:xfrm>
            <a:off x="773113" y="1692275"/>
            <a:ext cx="7656512" cy="4600575"/>
          </a:xfrm>
          <a:prstGeom prst="rect">
            <a:avLst/>
          </a:prstGeom>
          <a:noFill/>
          <a:ln w="9525">
            <a:noFill/>
            <a:miter lim="800000"/>
            <a:headEnd/>
            <a:tailEnd/>
          </a:ln>
        </p:spPr>
      </p:pic>
      <p:sp>
        <p:nvSpPr>
          <p:cNvPr id="5" name="Rectangle 6"/>
          <p:cNvSpPr>
            <a:spLocks noChangeArrowheads="1"/>
          </p:cNvSpPr>
          <p:nvPr/>
        </p:nvSpPr>
        <p:spPr bwMode="auto">
          <a:xfrm>
            <a:off x="1154113" y="2058988"/>
            <a:ext cx="6756400" cy="457200"/>
          </a:xfrm>
          <a:prstGeom prst="rect">
            <a:avLst/>
          </a:prstGeom>
          <a:noFill/>
          <a:ln w="9525">
            <a:noFill/>
            <a:miter lim="800000"/>
            <a:headEnd/>
            <a:tailEnd/>
          </a:ln>
        </p:spPr>
        <p:txBody>
          <a:bodyPr anchor="ctr">
            <a:prstTxWarp prst="textNoShape">
              <a:avLst/>
            </a:prstTxWarp>
            <a:spAutoFit/>
          </a:bodyPr>
          <a:lstStyle/>
          <a:p>
            <a:pPr algn="ctr"/>
            <a:r>
              <a:rPr lang="en-US" sz="2400" b="1">
                <a:solidFill>
                  <a:srgbClr val="1D5EAB"/>
                </a:solidFill>
              </a:rPr>
              <a:t>The essential fatty acids are important to: </a:t>
            </a:r>
          </a:p>
        </p:txBody>
      </p:sp>
      <p:sp>
        <p:nvSpPr>
          <p:cNvPr id="6" name="Rectangle 7"/>
          <p:cNvSpPr>
            <a:spLocks noChangeArrowheads="1"/>
          </p:cNvSpPr>
          <p:nvPr/>
        </p:nvSpPr>
        <p:spPr bwMode="auto">
          <a:xfrm>
            <a:off x="1571625" y="3068638"/>
            <a:ext cx="2716213" cy="396875"/>
          </a:xfrm>
          <a:prstGeom prst="rect">
            <a:avLst/>
          </a:prstGeom>
          <a:noFill/>
          <a:ln w="9525">
            <a:noFill/>
            <a:miter lim="800000"/>
            <a:headEnd/>
            <a:tailEnd/>
          </a:ln>
        </p:spPr>
        <p:txBody>
          <a:bodyPr anchor="ctr">
            <a:prstTxWarp prst="textNoShape">
              <a:avLst/>
            </a:prstTxWarp>
            <a:spAutoFit/>
          </a:bodyPr>
          <a:lstStyle/>
          <a:p>
            <a:pPr algn="ctr"/>
            <a:r>
              <a:rPr lang="en-US" sz="2000" b="1"/>
              <a:t>brain development </a:t>
            </a:r>
          </a:p>
        </p:txBody>
      </p:sp>
      <p:sp>
        <p:nvSpPr>
          <p:cNvPr id="7" name="Rectangle 8"/>
          <p:cNvSpPr>
            <a:spLocks noChangeArrowheads="1"/>
          </p:cNvSpPr>
          <p:nvPr/>
        </p:nvSpPr>
        <p:spPr bwMode="auto">
          <a:xfrm>
            <a:off x="4686300" y="3068638"/>
            <a:ext cx="2716213" cy="396875"/>
          </a:xfrm>
          <a:prstGeom prst="rect">
            <a:avLst/>
          </a:prstGeom>
          <a:noFill/>
          <a:ln w="9525">
            <a:noFill/>
            <a:miter lim="800000"/>
            <a:headEnd/>
            <a:tailEnd/>
          </a:ln>
        </p:spPr>
        <p:txBody>
          <a:bodyPr anchor="ctr">
            <a:prstTxWarp prst="textNoShape">
              <a:avLst/>
            </a:prstTxWarp>
            <a:spAutoFit/>
          </a:bodyPr>
          <a:lstStyle/>
          <a:p>
            <a:pPr algn="ctr"/>
            <a:r>
              <a:rPr lang="en-US" sz="2000" b="1"/>
              <a:t>blood clotting</a:t>
            </a:r>
          </a:p>
        </p:txBody>
      </p:sp>
      <p:sp>
        <p:nvSpPr>
          <p:cNvPr id="8" name="Rectangle 9"/>
          <p:cNvSpPr>
            <a:spLocks noChangeArrowheads="1"/>
          </p:cNvSpPr>
          <p:nvPr/>
        </p:nvSpPr>
        <p:spPr bwMode="auto">
          <a:xfrm>
            <a:off x="1571625" y="4627563"/>
            <a:ext cx="2716213" cy="701675"/>
          </a:xfrm>
          <a:prstGeom prst="rect">
            <a:avLst/>
          </a:prstGeom>
          <a:noFill/>
          <a:ln w="9525">
            <a:noFill/>
            <a:miter lim="800000"/>
            <a:headEnd/>
            <a:tailEnd/>
          </a:ln>
        </p:spPr>
        <p:txBody>
          <a:bodyPr anchor="ctr">
            <a:prstTxWarp prst="textNoShape">
              <a:avLst/>
            </a:prstTxWarp>
            <a:spAutoFit/>
          </a:bodyPr>
          <a:lstStyle/>
          <a:p>
            <a:pPr algn="ctr"/>
            <a:r>
              <a:rPr lang="en-US" sz="2000" b="1"/>
              <a:t>controlling inflammation</a:t>
            </a:r>
          </a:p>
        </p:txBody>
      </p:sp>
      <p:sp>
        <p:nvSpPr>
          <p:cNvPr id="9" name="Rectangle 10"/>
          <p:cNvSpPr>
            <a:spLocks noChangeArrowheads="1"/>
          </p:cNvSpPr>
          <p:nvPr/>
        </p:nvSpPr>
        <p:spPr bwMode="auto">
          <a:xfrm>
            <a:off x="4686300" y="4627563"/>
            <a:ext cx="2716213" cy="701675"/>
          </a:xfrm>
          <a:prstGeom prst="rect">
            <a:avLst/>
          </a:prstGeom>
          <a:noFill/>
          <a:ln w="9525">
            <a:noFill/>
            <a:miter lim="800000"/>
            <a:headEnd/>
            <a:tailEnd/>
          </a:ln>
        </p:spPr>
        <p:txBody>
          <a:bodyPr anchor="ctr">
            <a:prstTxWarp prst="textNoShape">
              <a:avLst/>
            </a:prstTxWarp>
            <a:spAutoFit/>
          </a:bodyPr>
          <a:lstStyle/>
          <a:p>
            <a:pPr algn="ctr"/>
            <a:r>
              <a:rPr lang="en-US" sz="2000" b="1"/>
              <a:t>maintaining healthy skin and hair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Importance of Nutrition</a:t>
            </a:r>
            <a:endParaRPr lang="en-US" dirty="0"/>
          </a:p>
        </p:txBody>
      </p:sp>
      <p:sp>
        <p:nvSpPr>
          <p:cNvPr id="3" name="Content Placeholder 2"/>
          <p:cNvSpPr>
            <a:spLocks noGrp="1"/>
          </p:cNvSpPr>
          <p:nvPr>
            <p:ph idx="1"/>
          </p:nvPr>
        </p:nvSpPr>
        <p:spPr/>
        <p:txBody>
          <a:bodyPr>
            <a:normAutofit fontScale="85000" lnSpcReduction="20000"/>
          </a:bodyPr>
          <a:lstStyle/>
          <a:p>
            <a:pPr>
              <a:buNone/>
            </a:pPr>
            <a:endParaRPr lang="en-US" b="1" dirty="0" smtClean="0"/>
          </a:p>
          <a:p>
            <a:pPr lvl="1"/>
            <a:r>
              <a:rPr lang="en-US" dirty="0" smtClean="0">
                <a:solidFill>
                  <a:schemeClr val="accent6"/>
                </a:solidFill>
              </a:rPr>
              <a:t>The food you eat affects your health and quality of life.</a:t>
            </a:r>
          </a:p>
          <a:p>
            <a:pPr lvl="1"/>
            <a:endParaRPr lang="en-US" dirty="0" smtClean="0"/>
          </a:p>
          <a:p>
            <a:pPr lvl="1">
              <a:buNone/>
            </a:pPr>
            <a:r>
              <a:rPr lang="en-US" b="1" dirty="0" smtClean="0">
                <a:solidFill>
                  <a:schemeClr val="accent6"/>
                </a:solidFill>
              </a:rPr>
              <a:t>Nutrition:</a:t>
            </a:r>
          </a:p>
          <a:p>
            <a:pPr lvl="1">
              <a:buNone/>
            </a:pPr>
            <a:r>
              <a:rPr lang="en-US" dirty="0" smtClean="0"/>
              <a:t>	The process by which your body takes in and uses food.</a:t>
            </a:r>
          </a:p>
          <a:p>
            <a:pPr lvl="1">
              <a:buNone/>
            </a:pPr>
            <a:r>
              <a:rPr lang="en-US" dirty="0" smtClean="0"/>
              <a:t>		</a:t>
            </a:r>
          </a:p>
          <a:p>
            <a:pPr lvl="1">
              <a:buNone/>
            </a:pPr>
            <a:r>
              <a:rPr lang="en-US" b="1" dirty="0" smtClean="0">
                <a:solidFill>
                  <a:schemeClr val="accent6"/>
                </a:solidFill>
              </a:rPr>
              <a:t>Nutrients:</a:t>
            </a:r>
          </a:p>
          <a:p>
            <a:pPr lvl="1">
              <a:buNone/>
            </a:pPr>
            <a:r>
              <a:rPr lang="en-US" b="1" dirty="0" smtClean="0"/>
              <a:t>	</a:t>
            </a:r>
            <a:r>
              <a:rPr lang="en-US" dirty="0" smtClean="0"/>
              <a:t>Substances in food that your body needs to grow, to repair itself, and to supply you with energy.</a:t>
            </a:r>
          </a:p>
          <a:p>
            <a:pPr lvl="1">
              <a:buNone/>
            </a:pPr>
            <a:endParaRPr lang="en-US" b="1" dirty="0" smtClean="0"/>
          </a:p>
          <a:p>
            <a:pPr lvl="1">
              <a:buNone/>
            </a:pPr>
            <a:r>
              <a:rPr lang="en-US" b="1" dirty="0" smtClean="0">
                <a:solidFill>
                  <a:schemeClr val="accent6"/>
                </a:solidFill>
              </a:rPr>
              <a:t>Calorie:</a:t>
            </a:r>
          </a:p>
          <a:p>
            <a:pPr lvl="1">
              <a:buNone/>
            </a:pPr>
            <a:r>
              <a:rPr lang="en-US" b="1" dirty="0" smtClean="0"/>
              <a:t>	</a:t>
            </a:r>
            <a:r>
              <a:rPr lang="en-US" dirty="0" smtClean="0"/>
              <a:t>Unit of heat used to measure the energy your body uses and the energy it receives from food.  Calories in food provide energy your body needs for activities.</a:t>
            </a:r>
            <a:endParaRPr lang="en-US" b="1" dirty="0" smtClean="0"/>
          </a:p>
          <a:p>
            <a:pPr lvl="1"/>
            <a:endParaRPr lang="en-US" dirty="0" smtClean="0"/>
          </a:p>
          <a:p>
            <a:pPr lvl="1">
              <a:buNone/>
            </a:pPr>
            <a:endParaRPr lang="en-US" dirty="0" smtClean="0"/>
          </a:p>
        </p:txBody>
      </p:sp>
      <p:pic>
        <p:nvPicPr>
          <p:cNvPr id="11" name="Picture 10"/>
          <p:cNvPicPr>
            <a:picLocks noChangeAspect="1"/>
          </p:cNvPicPr>
          <p:nvPr/>
        </p:nvPicPr>
        <p:blipFill>
          <a:blip r:embed="rId3"/>
          <a:stretch>
            <a:fillRect/>
          </a:stretch>
        </p:blipFill>
        <p:spPr>
          <a:xfrm>
            <a:off x="5732700" y="5543032"/>
            <a:ext cx="3105356" cy="121971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884238"/>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4D33FF"/>
                </a:solidFill>
                <a:effectLst/>
                <a:uLnTx/>
                <a:uFillTx/>
                <a:latin typeface="+mj-lt"/>
                <a:ea typeface="+mj-ea"/>
                <a:cs typeface="+mj-cs"/>
              </a:rPr>
              <a:t>The Role of Fats </a:t>
            </a:r>
            <a:endParaRPr kumimoji="0" lang="en-US" sz="2800" b="1" i="0" u="none" strike="noStrike" kern="0" cap="none" spc="0" normalizeH="0" baseline="0" noProof="0">
              <a:ln>
                <a:noFill/>
              </a:ln>
              <a:solidFill>
                <a:srgbClr val="4D33FF"/>
              </a:solidFill>
              <a:effectLst/>
              <a:uLnTx/>
              <a:uFillTx/>
              <a:latin typeface="+mj-lt"/>
              <a:ea typeface="+mj-ea"/>
              <a:cs typeface="+mj-cs"/>
            </a:endParaRPr>
          </a:p>
        </p:txBody>
      </p:sp>
      <p:sp>
        <p:nvSpPr>
          <p:cNvPr id="4" name="Rectangle 3"/>
          <p:cNvSpPr txBox="1">
            <a:spLocks noChangeArrowheads="1"/>
          </p:cNvSpPr>
          <p:nvPr/>
        </p:nvSpPr>
        <p:spPr bwMode="auto">
          <a:xfrm>
            <a:off x="573088" y="1814513"/>
            <a:ext cx="8266112" cy="4471987"/>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Fats provide a concentrated form of energy. </a:t>
            </a:r>
          </a:p>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 </a:t>
            </a:r>
          </a:p>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Fats also absorb and transport fat-soluble vitamins (A, D, E, and K) through the bloodstream. </a:t>
            </a:r>
            <a:endParaRPr kumimoji="0" lang="en-US" sz="2800" b="0" i="0" u="none" strike="noStrike" kern="0" cap="none" spc="0" normalizeH="0" baseline="0" noProof="0">
              <a:ln>
                <a:noFill/>
              </a:ln>
              <a:solidFill>
                <a:srgbClr val="29292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Cholesterol</a:t>
            </a:r>
            <a:endParaRPr kumimoji="0" 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4" name="Rectangle 3"/>
          <p:cNvSpPr txBox="1">
            <a:spLocks noChangeArrowheads="1"/>
          </p:cNvSpPr>
          <p:nvPr/>
        </p:nvSpPr>
        <p:spPr bwMode="auto">
          <a:xfrm>
            <a:off x="0" y="1600200"/>
            <a:ext cx="4038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Fat like substance found in foods of animal origin.</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Body can make all it needs.</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lang="en-US" sz="2800" kern="0" noProof="0" dirty="0" smtClean="0">
                <a:latin typeface="Helvetica" charset="0"/>
                <a:ea typeface="ＭＳ Ｐゴシック" charset="-128"/>
                <a:cs typeface="ＭＳ Ｐゴシック" charset="-128"/>
              </a:rPr>
              <a:t>Creates cell walls, </a:t>
            </a:r>
            <a:r>
              <a:rPr lang="en-US" sz="2800" kern="0" dirty="0" smtClean="0">
                <a:latin typeface="Helvetica" charset="0"/>
                <a:ea typeface="ＭＳ Ｐゴシック" charset="-128"/>
                <a:cs typeface="ＭＳ Ｐゴシック" charset="-128"/>
              </a:rPr>
              <a:t>certain hormones, and Vitamin D.</a:t>
            </a:r>
            <a:endPar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r>
              <a:rPr kumimoji="0" lang="en-US" sz="2800" b="0" i="0"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High amounts lead to increase risk of heart disease.</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charset="2"/>
              <a:buChar char="n"/>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pic>
        <p:nvPicPr>
          <p:cNvPr id="5" name="Picture 4"/>
          <p:cNvPicPr>
            <a:picLocks noChangeAspect="1" noChangeArrowheads="1"/>
          </p:cNvPicPr>
          <p:nvPr/>
        </p:nvPicPr>
        <p:blipFill>
          <a:blip r:embed="rId2"/>
          <a:srcRect/>
          <a:stretch>
            <a:fillRect/>
          </a:stretch>
        </p:blipFill>
        <p:spPr bwMode="auto">
          <a:xfrm>
            <a:off x="4114800" y="2671763"/>
            <a:ext cx="4772025" cy="3929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220285"/>
            <a:ext cx="8042276" cy="926213"/>
          </a:xfrm>
        </p:spPr>
        <p:txBody>
          <a:bodyPr/>
          <a:lstStyle/>
          <a:p>
            <a:r>
              <a:rPr lang="en-US" dirty="0" smtClean="0"/>
              <a:t>Vitamins</a:t>
            </a:r>
            <a:endParaRPr lang="en-US" dirty="0"/>
          </a:p>
        </p:txBody>
      </p:sp>
      <p:sp>
        <p:nvSpPr>
          <p:cNvPr id="4" name="Content Placeholder 3"/>
          <p:cNvSpPr>
            <a:spLocks noGrp="1"/>
          </p:cNvSpPr>
          <p:nvPr>
            <p:ph idx="1"/>
          </p:nvPr>
        </p:nvSpPr>
        <p:spPr>
          <a:xfrm>
            <a:off x="549275" y="1172356"/>
            <a:ext cx="8042276" cy="4343400"/>
          </a:xfrm>
        </p:spPr>
        <p:txBody>
          <a:bodyPr>
            <a:normAutofit/>
          </a:bodyPr>
          <a:lstStyle/>
          <a:p>
            <a:r>
              <a:rPr lang="en-US" dirty="0" smtClean="0">
                <a:solidFill>
                  <a:schemeClr val="accent6"/>
                </a:solidFill>
              </a:rPr>
              <a:t>Vitamins</a:t>
            </a:r>
          </a:p>
          <a:p>
            <a:pPr lvl="1"/>
            <a:r>
              <a:rPr lang="en-US" dirty="0" smtClean="0"/>
              <a:t>Compounds found in food that help regulate many body processes.</a:t>
            </a:r>
          </a:p>
          <a:p>
            <a:pPr lvl="1"/>
            <a:r>
              <a:rPr lang="en-US" dirty="0" smtClean="0"/>
              <a:t>Do not supply energy but still necessary for carrying out various body functions.</a:t>
            </a:r>
            <a:endParaRPr lang="en-US" dirty="0"/>
          </a:p>
        </p:txBody>
      </p:sp>
      <p:pic>
        <p:nvPicPr>
          <p:cNvPr id="5" name="Picture 4"/>
          <p:cNvPicPr>
            <a:picLocks noChangeAspect="1"/>
          </p:cNvPicPr>
          <p:nvPr/>
        </p:nvPicPr>
        <p:blipFill>
          <a:blip r:embed="rId2"/>
          <a:stretch>
            <a:fillRect/>
          </a:stretch>
        </p:blipFill>
        <p:spPr>
          <a:xfrm>
            <a:off x="38413" y="3165454"/>
            <a:ext cx="3457262" cy="2035958"/>
          </a:xfrm>
          <a:prstGeom prst="rect">
            <a:avLst/>
          </a:prstGeom>
        </p:spPr>
      </p:pic>
      <p:pic>
        <p:nvPicPr>
          <p:cNvPr id="6" name="Picture 5"/>
          <p:cNvPicPr>
            <a:picLocks noChangeAspect="1"/>
          </p:cNvPicPr>
          <p:nvPr/>
        </p:nvPicPr>
        <p:blipFill>
          <a:blip r:embed="rId3"/>
          <a:stretch>
            <a:fillRect/>
          </a:stretch>
        </p:blipFill>
        <p:spPr>
          <a:xfrm>
            <a:off x="3495675" y="4512456"/>
            <a:ext cx="3492500" cy="2324100"/>
          </a:xfrm>
          <a:prstGeom prst="rect">
            <a:avLst/>
          </a:prstGeom>
        </p:spPr>
      </p:pic>
      <p:pic>
        <p:nvPicPr>
          <p:cNvPr id="7" name="Picture 6"/>
          <p:cNvPicPr>
            <a:picLocks noChangeAspect="1"/>
          </p:cNvPicPr>
          <p:nvPr/>
        </p:nvPicPr>
        <p:blipFill>
          <a:blip r:embed="rId4"/>
          <a:stretch>
            <a:fillRect/>
          </a:stretch>
        </p:blipFill>
        <p:spPr>
          <a:xfrm>
            <a:off x="7205051" y="2864612"/>
            <a:ext cx="1938949" cy="2336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1019175"/>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Vitamins</a:t>
            </a:r>
            <a:r>
              <a:rPr kumimoji="0" lang="en-US" sz="2800" b="1" i="0" u="none" strike="noStrike" kern="0" cap="none" spc="0" normalizeH="0" baseline="0" noProof="0" smtClean="0">
                <a:ln>
                  <a:noFill/>
                </a:ln>
                <a:solidFill>
                  <a:srgbClr val="D24637"/>
                </a:solidFill>
                <a:effectLst/>
                <a:uLnTx/>
                <a:uFillTx/>
                <a:latin typeface="+mj-lt"/>
                <a:ea typeface="+mj-ea"/>
                <a:cs typeface="+mj-cs"/>
              </a:rPr>
              <a:t> </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sp>
        <p:nvSpPr>
          <p:cNvPr id="4" name="Rectangle 28"/>
          <p:cNvSpPr>
            <a:spLocks noChangeArrowheads="1"/>
          </p:cNvSpPr>
          <p:nvPr/>
        </p:nvSpPr>
        <p:spPr bwMode="auto">
          <a:xfrm>
            <a:off x="5094288" y="3794125"/>
            <a:ext cx="3430587" cy="465138"/>
          </a:xfrm>
          <a:prstGeom prst="rect">
            <a:avLst/>
          </a:prstGeom>
          <a:solidFill>
            <a:srgbClr val="FDDDCE"/>
          </a:solidFill>
          <a:ln w="9525">
            <a:noFill/>
            <a:miter lim="800000"/>
            <a:headEnd/>
            <a:tailEnd/>
          </a:ln>
        </p:spPr>
        <p:txBody>
          <a:bodyPr anchor="ctr">
            <a:prstTxWarp prst="textNoShape">
              <a:avLst/>
            </a:prstTxWarp>
          </a:bodyPr>
          <a:lstStyle/>
          <a:p>
            <a:r>
              <a:rPr lang="en-US" sz="1400">
                <a:solidFill>
                  <a:srgbClr val="000000"/>
                </a:solidFill>
                <a:ea typeface="Times New Roman" charset="0"/>
                <a:cs typeface="Times New Roman" charset="0"/>
              </a:rPr>
              <a:t>Vitamins A, D, E, and K</a:t>
            </a:r>
            <a:endParaRPr lang="en-US" sz="1400"/>
          </a:p>
        </p:txBody>
      </p:sp>
      <p:sp>
        <p:nvSpPr>
          <p:cNvPr id="5" name="Rectangle 27"/>
          <p:cNvSpPr>
            <a:spLocks noChangeArrowheads="1"/>
          </p:cNvSpPr>
          <p:nvPr/>
        </p:nvSpPr>
        <p:spPr bwMode="auto">
          <a:xfrm>
            <a:off x="3187700" y="3794125"/>
            <a:ext cx="1906588" cy="465138"/>
          </a:xfrm>
          <a:prstGeom prst="rect">
            <a:avLst/>
          </a:prstGeom>
          <a:solidFill>
            <a:srgbClr val="FDDDCE"/>
          </a:solidFill>
          <a:ln w="9525">
            <a:noFill/>
            <a:miter lim="800000"/>
            <a:headEnd/>
            <a:tailEnd/>
          </a:ln>
        </p:spPr>
        <p:txBody>
          <a:bodyPr anchor="ctr">
            <a:prstTxWarp prst="textNoShape">
              <a:avLst/>
            </a:prstTxWarp>
          </a:bodyPr>
          <a:lstStyle/>
          <a:p>
            <a:r>
              <a:rPr lang="en-US" sz="1400">
                <a:solidFill>
                  <a:srgbClr val="000000"/>
                </a:solidFill>
                <a:ea typeface="Times New Roman" charset="0"/>
                <a:cs typeface="Times New Roman" charset="0"/>
              </a:rPr>
              <a:t>Stored in body fat</a:t>
            </a:r>
            <a:endParaRPr lang="en-US" sz="1400"/>
          </a:p>
        </p:txBody>
      </p:sp>
      <p:sp>
        <p:nvSpPr>
          <p:cNvPr id="6" name="Rectangle 26"/>
          <p:cNvSpPr>
            <a:spLocks noChangeArrowheads="1"/>
          </p:cNvSpPr>
          <p:nvPr/>
        </p:nvSpPr>
        <p:spPr bwMode="auto">
          <a:xfrm>
            <a:off x="709613" y="3794125"/>
            <a:ext cx="2478087" cy="465138"/>
          </a:xfrm>
          <a:prstGeom prst="rect">
            <a:avLst/>
          </a:prstGeom>
          <a:solidFill>
            <a:srgbClr val="FDDDCE"/>
          </a:solidFill>
          <a:ln w="9525">
            <a:noFill/>
            <a:miter lim="800000"/>
            <a:headEnd/>
            <a:tailEnd/>
          </a:ln>
        </p:spPr>
        <p:txBody>
          <a:bodyPr anchor="ctr">
            <a:prstTxWarp prst="textNoShape">
              <a:avLst/>
            </a:prstTxWarp>
          </a:bodyPr>
          <a:lstStyle/>
          <a:p>
            <a:r>
              <a:rPr lang="en-US" sz="1400" b="1" dirty="0">
                <a:solidFill>
                  <a:srgbClr val="000000"/>
                </a:solidFill>
                <a:ea typeface="Times New Roman" charset="0"/>
                <a:cs typeface="Times New Roman" charset="0"/>
              </a:rPr>
              <a:t>Fat-Soluble Vitamins</a:t>
            </a:r>
            <a:endParaRPr lang="en-US" sz="1400" b="1" dirty="0"/>
          </a:p>
        </p:txBody>
      </p:sp>
      <p:sp>
        <p:nvSpPr>
          <p:cNvPr id="7" name="Rectangle 25"/>
          <p:cNvSpPr>
            <a:spLocks noChangeArrowheads="1"/>
          </p:cNvSpPr>
          <p:nvPr/>
        </p:nvSpPr>
        <p:spPr bwMode="auto">
          <a:xfrm>
            <a:off x="5094288" y="3328988"/>
            <a:ext cx="3430587" cy="465137"/>
          </a:xfrm>
          <a:prstGeom prst="rect">
            <a:avLst/>
          </a:prstGeom>
          <a:solidFill>
            <a:srgbClr val="FCF3CC"/>
          </a:solidFill>
          <a:ln w="9525">
            <a:noFill/>
            <a:miter lim="800000"/>
            <a:headEnd/>
            <a:tailEnd/>
          </a:ln>
        </p:spPr>
        <p:txBody>
          <a:bodyPr anchor="ctr">
            <a:prstTxWarp prst="textNoShape">
              <a:avLst/>
            </a:prstTxWarp>
          </a:bodyPr>
          <a:lstStyle/>
          <a:p>
            <a:r>
              <a:rPr lang="en-US" sz="1400">
                <a:solidFill>
                  <a:srgbClr val="000000"/>
                </a:solidFill>
                <a:ea typeface="Times New Roman" charset="0"/>
                <a:cs typeface="Times New Roman" charset="0"/>
              </a:rPr>
              <a:t>Vitamin C, folic acid, B vitamins</a:t>
            </a:r>
            <a:endParaRPr lang="en-US" sz="1400"/>
          </a:p>
        </p:txBody>
      </p:sp>
      <p:sp>
        <p:nvSpPr>
          <p:cNvPr id="8" name="Rectangle 24"/>
          <p:cNvSpPr>
            <a:spLocks noChangeArrowheads="1"/>
          </p:cNvSpPr>
          <p:nvPr/>
        </p:nvSpPr>
        <p:spPr bwMode="auto">
          <a:xfrm>
            <a:off x="3187700" y="3328988"/>
            <a:ext cx="1906588" cy="465137"/>
          </a:xfrm>
          <a:prstGeom prst="rect">
            <a:avLst/>
          </a:prstGeom>
          <a:solidFill>
            <a:srgbClr val="FCF3CC"/>
          </a:solidFill>
          <a:ln w="9525">
            <a:noFill/>
            <a:miter lim="800000"/>
            <a:headEnd/>
            <a:tailEnd/>
          </a:ln>
        </p:spPr>
        <p:txBody>
          <a:bodyPr anchor="ctr">
            <a:prstTxWarp prst="textNoShape">
              <a:avLst/>
            </a:prstTxWarp>
          </a:bodyPr>
          <a:lstStyle/>
          <a:p>
            <a:r>
              <a:rPr lang="en-US" sz="1400">
                <a:solidFill>
                  <a:srgbClr val="000000"/>
                </a:solidFill>
                <a:ea typeface="Times New Roman" charset="0"/>
                <a:cs typeface="Times New Roman" charset="0"/>
              </a:rPr>
              <a:t>Dissolve in water</a:t>
            </a:r>
            <a:endParaRPr lang="en-US" sz="1400"/>
          </a:p>
        </p:txBody>
      </p:sp>
      <p:sp>
        <p:nvSpPr>
          <p:cNvPr id="9" name="Rectangle 23"/>
          <p:cNvSpPr>
            <a:spLocks noChangeArrowheads="1"/>
          </p:cNvSpPr>
          <p:nvPr/>
        </p:nvSpPr>
        <p:spPr bwMode="auto">
          <a:xfrm>
            <a:off x="709613" y="3328988"/>
            <a:ext cx="2478087" cy="465137"/>
          </a:xfrm>
          <a:prstGeom prst="rect">
            <a:avLst/>
          </a:prstGeom>
          <a:solidFill>
            <a:srgbClr val="FCF3CC"/>
          </a:solidFill>
          <a:ln w="9525">
            <a:noFill/>
            <a:miter lim="800000"/>
            <a:headEnd/>
            <a:tailEnd/>
          </a:ln>
        </p:spPr>
        <p:txBody>
          <a:bodyPr anchor="ctr">
            <a:prstTxWarp prst="textNoShape">
              <a:avLst/>
            </a:prstTxWarp>
          </a:bodyPr>
          <a:lstStyle/>
          <a:p>
            <a:r>
              <a:rPr lang="en-US" sz="1400" b="1" dirty="0">
                <a:solidFill>
                  <a:srgbClr val="000000"/>
                </a:solidFill>
                <a:ea typeface="Times New Roman" charset="0"/>
                <a:cs typeface="Times New Roman" charset="0"/>
              </a:rPr>
              <a:t>Water-Soluble Vitamins</a:t>
            </a:r>
            <a:endParaRPr lang="en-US" sz="1400" b="1" dirty="0"/>
          </a:p>
        </p:txBody>
      </p:sp>
      <p:sp>
        <p:nvSpPr>
          <p:cNvPr id="10" name="Rectangle 22"/>
          <p:cNvSpPr>
            <a:spLocks noChangeArrowheads="1"/>
          </p:cNvSpPr>
          <p:nvPr/>
        </p:nvSpPr>
        <p:spPr bwMode="auto">
          <a:xfrm>
            <a:off x="5094288" y="2692400"/>
            <a:ext cx="3430587" cy="636588"/>
          </a:xfrm>
          <a:prstGeom prst="rect">
            <a:avLst/>
          </a:prstGeom>
          <a:solidFill>
            <a:srgbClr val="1D5EAB"/>
          </a:solidFill>
          <a:ln w="9525">
            <a:noFill/>
            <a:miter lim="800000"/>
            <a:headEnd/>
            <a:tailEnd/>
          </a:ln>
        </p:spPr>
        <p:txBody>
          <a:bodyPr anchor="ctr">
            <a:prstTxWarp prst="textNoShape">
              <a:avLst/>
            </a:prstTxWarp>
          </a:bodyPr>
          <a:lstStyle/>
          <a:p>
            <a:r>
              <a:rPr lang="en-US" b="1">
                <a:solidFill>
                  <a:schemeClr val="bg1"/>
                </a:solidFill>
                <a:ea typeface="Times New Roman" charset="0"/>
                <a:cs typeface="Times New Roman" charset="0"/>
              </a:rPr>
              <a:t>EXAMPLES</a:t>
            </a:r>
            <a:endParaRPr lang="en-US">
              <a:solidFill>
                <a:schemeClr val="bg1"/>
              </a:solidFill>
            </a:endParaRPr>
          </a:p>
        </p:txBody>
      </p:sp>
      <p:sp>
        <p:nvSpPr>
          <p:cNvPr id="11" name="Rectangle 21"/>
          <p:cNvSpPr>
            <a:spLocks noChangeArrowheads="1"/>
          </p:cNvSpPr>
          <p:nvPr/>
        </p:nvSpPr>
        <p:spPr bwMode="auto">
          <a:xfrm>
            <a:off x="3187700" y="2692400"/>
            <a:ext cx="1906588" cy="636588"/>
          </a:xfrm>
          <a:prstGeom prst="rect">
            <a:avLst/>
          </a:prstGeom>
          <a:solidFill>
            <a:srgbClr val="1D5EAB"/>
          </a:solidFill>
          <a:ln w="9525">
            <a:noFill/>
            <a:miter lim="800000"/>
            <a:headEnd/>
            <a:tailEnd/>
          </a:ln>
        </p:spPr>
        <p:txBody>
          <a:bodyPr anchor="ctr">
            <a:prstTxWarp prst="textNoShape">
              <a:avLst/>
            </a:prstTxWarp>
          </a:bodyPr>
          <a:lstStyle/>
          <a:p>
            <a:r>
              <a:rPr lang="en-US" b="1" dirty="0" smtClean="0">
                <a:solidFill>
                  <a:schemeClr val="bg1"/>
                </a:solidFill>
                <a:ea typeface="Times New Roman" charset="0"/>
                <a:cs typeface="Times New Roman" charset="0"/>
              </a:rPr>
              <a:t>Description</a:t>
            </a:r>
            <a:endParaRPr lang="en-US" dirty="0">
              <a:solidFill>
                <a:schemeClr val="bg1"/>
              </a:solidFill>
            </a:endParaRPr>
          </a:p>
        </p:txBody>
      </p:sp>
      <p:sp>
        <p:nvSpPr>
          <p:cNvPr id="12" name="Rectangle 20"/>
          <p:cNvSpPr>
            <a:spLocks noChangeArrowheads="1"/>
          </p:cNvSpPr>
          <p:nvPr/>
        </p:nvSpPr>
        <p:spPr bwMode="auto">
          <a:xfrm>
            <a:off x="709613" y="2692400"/>
            <a:ext cx="2478087" cy="636588"/>
          </a:xfrm>
          <a:prstGeom prst="rect">
            <a:avLst/>
          </a:prstGeom>
          <a:solidFill>
            <a:srgbClr val="1D5EAB"/>
          </a:solidFill>
          <a:ln w="9525">
            <a:noFill/>
            <a:miter lim="800000"/>
            <a:headEnd/>
            <a:tailEnd/>
          </a:ln>
        </p:spPr>
        <p:txBody>
          <a:bodyPr anchor="ctr">
            <a:prstTxWarp prst="textNoShape">
              <a:avLst/>
            </a:prstTxWarp>
          </a:bodyPr>
          <a:lstStyle/>
          <a:p>
            <a:r>
              <a:rPr lang="en-US" b="1">
                <a:solidFill>
                  <a:schemeClr val="bg1"/>
                </a:solidFill>
                <a:ea typeface="Times New Roman" charset="0"/>
                <a:cs typeface="Times New Roman" charset="0"/>
              </a:rPr>
              <a:t>TYPE</a:t>
            </a:r>
            <a:endParaRPr lang="en-US">
              <a:solidFill>
                <a:schemeClr val="bg1"/>
              </a:solidFill>
            </a:endParaRPr>
          </a:p>
        </p:txBody>
      </p:sp>
      <p:sp>
        <p:nvSpPr>
          <p:cNvPr id="13" name="Line 67"/>
          <p:cNvSpPr>
            <a:spLocks noChangeShapeType="1"/>
          </p:cNvSpPr>
          <p:nvPr/>
        </p:nvSpPr>
        <p:spPr bwMode="gray">
          <a:xfrm>
            <a:off x="3095625" y="2670175"/>
            <a:ext cx="0" cy="660400"/>
          </a:xfrm>
          <a:prstGeom prst="line">
            <a:avLst/>
          </a:prstGeom>
          <a:noFill/>
          <a:ln w="28575">
            <a:solidFill>
              <a:schemeClr val="bg1"/>
            </a:solidFill>
            <a:round/>
            <a:headEnd/>
            <a:tailEnd/>
          </a:ln>
        </p:spPr>
        <p:txBody>
          <a:bodyPr>
            <a:prstTxWarp prst="textNoShape">
              <a:avLst/>
            </a:prstTxWarp>
          </a:bodyPr>
          <a:lstStyle/>
          <a:p>
            <a:endParaRPr lang="en-US"/>
          </a:p>
        </p:txBody>
      </p:sp>
      <p:sp>
        <p:nvSpPr>
          <p:cNvPr id="14" name="Line 68"/>
          <p:cNvSpPr>
            <a:spLocks noChangeShapeType="1"/>
          </p:cNvSpPr>
          <p:nvPr/>
        </p:nvSpPr>
        <p:spPr bwMode="gray">
          <a:xfrm>
            <a:off x="5078413" y="2670175"/>
            <a:ext cx="0" cy="660400"/>
          </a:xfrm>
          <a:prstGeom prst="line">
            <a:avLst/>
          </a:prstGeom>
          <a:noFill/>
          <a:ln w="28575">
            <a:solidFill>
              <a:schemeClr val="bg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Minerals</a:t>
            </a:r>
            <a:endParaRPr lang="en-US" dirty="0"/>
          </a:p>
        </p:txBody>
      </p:sp>
      <p:sp>
        <p:nvSpPr>
          <p:cNvPr id="4" name="Content Placeholder 3"/>
          <p:cNvSpPr>
            <a:spLocks noGrp="1"/>
          </p:cNvSpPr>
          <p:nvPr>
            <p:ph idx="1"/>
          </p:nvPr>
        </p:nvSpPr>
        <p:spPr/>
        <p:txBody>
          <a:bodyPr/>
          <a:lstStyle/>
          <a:p>
            <a:r>
              <a:rPr lang="en-US" dirty="0" smtClean="0">
                <a:solidFill>
                  <a:schemeClr val="accent6"/>
                </a:solidFill>
              </a:rPr>
              <a:t>Minerals</a:t>
            </a:r>
          </a:p>
          <a:p>
            <a:pPr lvl="1"/>
            <a:r>
              <a:rPr lang="en-US" dirty="0" smtClean="0"/>
              <a:t>Elements found in food that are used by the body</a:t>
            </a:r>
          </a:p>
          <a:p>
            <a:pPr lvl="1"/>
            <a:r>
              <a:rPr lang="en-US" dirty="0" smtClean="0"/>
              <a:t>Body cannot manufacture so must get from food</a:t>
            </a:r>
          </a:p>
          <a:p>
            <a:pPr lvl="1"/>
            <a:endParaRPr lang="en-US" dirty="0" smtClean="0"/>
          </a:p>
          <a:p>
            <a:pPr lvl="1"/>
            <a:r>
              <a:rPr lang="en-US" dirty="0" smtClean="0"/>
              <a:t>Calcium</a:t>
            </a:r>
          </a:p>
          <a:p>
            <a:pPr lvl="2"/>
            <a:r>
              <a:rPr lang="en-US" dirty="0" smtClean="0"/>
              <a:t>Promotes bone health</a:t>
            </a:r>
          </a:p>
          <a:p>
            <a:pPr lvl="2"/>
            <a:r>
              <a:rPr lang="en-US" dirty="0" smtClean="0"/>
              <a:t>Reduces </a:t>
            </a:r>
            <a:r>
              <a:rPr lang="en-US" dirty="0" smtClean="0">
                <a:solidFill>
                  <a:schemeClr val="accent6"/>
                </a:solidFill>
              </a:rPr>
              <a:t>“osteoporosis” </a:t>
            </a:r>
            <a:r>
              <a:rPr lang="en-US" i="1" dirty="0" smtClean="0"/>
              <a:t>which is a condition in which the bones become fragile and break easily.</a:t>
            </a:r>
            <a:endParaRPr lang="en-US" i="1" dirty="0"/>
          </a:p>
        </p:txBody>
      </p:sp>
      <p:pic>
        <p:nvPicPr>
          <p:cNvPr id="5" name="Picture 4"/>
          <p:cNvPicPr>
            <a:picLocks noChangeAspect="1"/>
          </p:cNvPicPr>
          <p:nvPr/>
        </p:nvPicPr>
        <p:blipFill>
          <a:blip r:embed="rId2"/>
          <a:stretch>
            <a:fillRect/>
          </a:stretch>
        </p:blipFill>
        <p:spPr>
          <a:xfrm>
            <a:off x="6024483" y="313509"/>
            <a:ext cx="2844895" cy="1806174"/>
          </a:xfrm>
          <a:prstGeom prst="rect">
            <a:avLst/>
          </a:prstGeom>
        </p:spPr>
      </p:pic>
      <p:pic>
        <p:nvPicPr>
          <p:cNvPr id="6" name="Picture 5"/>
          <p:cNvPicPr>
            <a:picLocks noChangeAspect="1"/>
          </p:cNvPicPr>
          <p:nvPr/>
        </p:nvPicPr>
        <p:blipFill>
          <a:blip r:embed="rId3"/>
          <a:stretch>
            <a:fillRect/>
          </a:stretch>
        </p:blipFill>
        <p:spPr>
          <a:xfrm>
            <a:off x="2307797" y="4908070"/>
            <a:ext cx="3936984" cy="194992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ic"/>
          <p:cNvPicPr>
            <a:picLocks noChangeAspect="1" noChangeArrowheads="1"/>
          </p:cNvPicPr>
          <p:nvPr/>
        </p:nvPicPr>
        <p:blipFill>
          <a:blip r:embed="rId2"/>
          <a:srcRect/>
          <a:stretch>
            <a:fillRect/>
          </a:stretch>
        </p:blipFill>
        <p:spPr bwMode="auto">
          <a:xfrm>
            <a:off x="3721100" y="1465263"/>
            <a:ext cx="5207000" cy="4879975"/>
          </a:xfrm>
          <a:prstGeom prst="rect">
            <a:avLst/>
          </a:prstGeom>
          <a:noFill/>
          <a:ln w="9525">
            <a:noFill/>
            <a:miter lim="800000"/>
            <a:headEnd/>
            <a:tailEnd/>
          </a:ln>
        </p:spPr>
      </p:pic>
      <p:sp>
        <p:nvSpPr>
          <p:cNvPr id="4" name="Rectangle 2"/>
          <p:cNvSpPr txBox="1">
            <a:spLocks noChangeArrowheads="1"/>
          </p:cNvSpPr>
          <p:nvPr/>
        </p:nvSpPr>
        <p:spPr bwMode="auto">
          <a:xfrm>
            <a:off x="573088" y="534988"/>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Water</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sp>
        <p:nvSpPr>
          <p:cNvPr id="5" name="Rectangle 3"/>
          <p:cNvSpPr txBox="1">
            <a:spLocks noChangeArrowheads="1"/>
          </p:cNvSpPr>
          <p:nvPr/>
        </p:nvSpPr>
        <p:spPr bwMode="auto">
          <a:xfrm>
            <a:off x="84138" y="1627981"/>
            <a:ext cx="3667125" cy="4471987"/>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dirty="0" smtClean="0">
                <a:ln>
                  <a:noFill/>
                </a:ln>
                <a:solidFill>
                  <a:srgbClr val="292929"/>
                </a:solidFill>
                <a:effectLst/>
                <a:uLnTx/>
                <a:uFillTx/>
                <a:latin typeface="+mn-lt"/>
                <a:ea typeface="+mn-ea"/>
                <a:cs typeface="+mn-cs"/>
              </a:rPr>
              <a:t>Water is essential for just about every function in your body. </a:t>
            </a:r>
            <a:endParaRPr kumimoji="0" lang="en-US" sz="2800" b="0" i="0" u="none" strike="noStrike" kern="0" cap="none" spc="0" normalizeH="0" baseline="0" noProof="0" dirty="0">
              <a:ln>
                <a:noFill/>
              </a:ln>
              <a:solidFill>
                <a:srgbClr val="292929"/>
              </a:solidFill>
              <a:effectLst/>
              <a:uLnTx/>
              <a:uFillTx/>
              <a:latin typeface="+mn-lt"/>
              <a:ea typeface="+mn-ea"/>
              <a:cs typeface="+mn-cs"/>
            </a:endParaRPr>
          </a:p>
        </p:txBody>
      </p:sp>
      <p:sp>
        <p:nvSpPr>
          <p:cNvPr id="6" name="Rectangle 5"/>
          <p:cNvSpPr>
            <a:spLocks noChangeArrowheads="1"/>
          </p:cNvSpPr>
          <p:nvPr/>
        </p:nvSpPr>
        <p:spPr bwMode="auto">
          <a:xfrm>
            <a:off x="677863" y="4635500"/>
            <a:ext cx="3073400" cy="774700"/>
          </a:xfrm>
          <a:prstGeom prst="rect">
            <a:avLst/>
          </a:prstGeom>
          <a:solidFill>
            <a:srgbClr val="FDDDCE"/>
          </a:solidFill>
          <a:ln w="9525">
            <a:noFill/>
            <a:miter lim="800000"/>
            <a:headEnd/>
            <a:tailEnd/>
          </a:ln>
        </p:spPr>
        <p:txBody>
          <a:bodyPr lIns="274320" anchor="ctr">
            <a:prstTxWarp prst="textNoShape">
              <a:avLst/>
            </a:prstTxWarp>
          </a:bodyPr>
          <a:lstStyle/>
          <a:p>
            <a:r>
              <a:rPr lang="en-US" b="1"/>
              <a:t>Teen boys need about 13 cups of fluids a day.</a:t>
            </a:r>
            <a:r>
              <a:rPr lang="en-US"/>
              <a:t> </a:t>
            </a:r>
          </a:p>
        </p:txBody>
      </p:sp>
      <p:sp>
        <p:nvSpPr>
          <p:cNvPr id="7" name="Rectangle 6"/>
          <p:cNvSpPr>
            <a:spLocks noChangeArrowheads="1"/>
          </p:cNvSpPr>
          <p:nvPr/>
        </p:nvSpPr>
        <p:spPr bwMode="auto">
          <a:xfrm>
            <a:off x="677863" y="3863975"/>
            <a:ext cx="3063875" cy="776288"/>
          </a:xfrm>
          <a:prstGeom prst="rect">
            <a:avLst/>
          </a:prstGeom>
          <a:solidFill>
            <a:srgbClr val="FCF3CC"/>
          </a:solidFill>
          <a:ln w="9525">
            <a:noFill/>
            <a:miter lim="800000"/>
            <a:headEnd/>
            <a:tailEnd/>
          </a:ln>
        </p:spPr>
        <p:txBody>
          <a:bodyPr lIns="274320" anchor="ctr">
            <a:prstTxWarp prst="textNoShape">
              <a:avLst/>
            </a:prstTxWarp>
          </a:bodyPr>
          <a:lstStyle/>
          <a:p>
            <a:r>
              <a:rPr lang="en-US" b="1"/>
              <a:t>Teen girls need about 9 cups of fluids a day.</a:t>
            </a:r>
            <a:r>
              <a:rPr lang="en-US"/>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554037"/>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Water</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sp>
        <p:nvSpPr>
          <p:cNvPr id="4" name="Rectangle 4"/>
          <p:cNvSpPr>
            <a:spLocks noChangeArrowheads="1"/>
          </p:cNvSpPr>
          <p:nvPr/>
        </p:nvSpPr>
        <p:spPr bwMode="auto">
          <a:xfrm>
            <a:off x="1027113" y="4017963"/>
            <a:ext cx="7037387" cy="727075"/>
          </a:xfrm>
          <a:prstGeom prst="rect">
            <a:avLst/>
          </a:prstGeom>
          <a:solidFill>
            <a:srgbClr val="FCF3CC"/>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Aiding chemical reactions in the body. </a:t>
            </a:r>
          </a:p>
        </p:txBody>
      </p:sp>
      <p:sp>
        <p:nvSpPr>
          <p:cNvPr id="5" name="Rectangle 5"/>
          <p:cNvSpPr>
            <a:spLocks noChangeArrowheads="1"/>
          </p:cNvSpPr>
          <p:nvPr/>
        </p:nvSpPr>
        <p:spPr bwMode="auto">
          <a:xfrm>
            <a:off x="1027113" y="3298825"/>
            <a:ext cx="7037387" cy="727075"/>
          </a:xfrm>
          <a:prstGeom prst="rect">
            <a:avLst/>
          </a:prstGeom>
          <a:solidFill>
            <a:srgbClr val="FDDDCE"/>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Digesting carbohydrates and protein. </a:t>
            </a:r>
          </a:p>
        </p:txBody>
      </p:sp>
      <p:sp>
        <p:nvSpPr>
          <p:cNvPr id="6" name="Rectangle 6"/>
          <p:cNvSpPr>
            <a:spLocks noChangeArrowheads="1"/>
          </p:cNvSpPr>
          <p:nvPr/>
        </p:nvSpPr>
        <p:spPr bwMode="auto">
          <a:xfrm>
            <a:off x="1027113" y="2573338"/>
            <a:ext cx="7037387" cy="727075"/>
          </a:xfrm>
          <a:prstGeom prst="rect">
            <a:avLst/>
          </a:prstGeom>
          <a:solidFill>
            <a:srgbClr val="FCF3CC"/>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Moving food through the digestive system. </a:t>
            </a:r>
          </a:p>
        </p:txBody>
      </p:sp>
      <p:sp>
        <p:nvSpPr>
          <p:cNvPr id="7" name="Rectangle 7"/>
          <p:cNvSpPr>
            <a:spLocks noChangeArrowheads="1"/>
          </p:cNvSpPr>
          <p:nvPr/>
        </p:nvSpPr>
        <p:spPr bwMode="auto">
          <a:xfrm>
            <a:off x="1027113" y="1889125"/>
            <a:ext cx="7037387" cy="684213"/>
          </a:xfrm>
          <a:prstGeom prst="rect">
            <a:avLst/>
          </a:prstGeom>
          <a:solidFill>
            <a:srgbClr val="1D5EAB"/>
          </a:solidFill>
          <a:ln w="9525">
            <a:noFill/>
            <a:miter lim="800000"/>
            <a:headEnd/>
            <a:tailEnd/>
          </a:ln>
        </p:spPr>
        <p:txBody>
          <a:bodyPr lIns="274320" anchor="ctr">
            <a:prstTxWarp prst="textNoShape">
              <a:avLst/>
            </a:prstTxWarp>
          </a:bodyPr>
          <a:lstStyle/>
          <a:p>
            <a:pPr algn="ctr">
              <a:lnSpc>
                <a:spcPct val="105000"/>
              </a:lnSpc>
              <a:spcBef>
                <a:spcPct val="30000"/>
              </a:spcBef>
            </a:pPr>
            <a:r>
              <a:rPr lang="en-US" sz="2400" b="1">
                <a:solidFill>
                  <a:schemeClr val="bg1"/>
                </a:solidFill>
              </a:rPr>
              <a:t>Functions of Water</a:t>
            </a:r>
            <a:endParaRPr lang="en-US" sz="2400">
              <a:solidFill>
                <a:schemeClr val="bg1"/>
              </a:solidFill>
            </a:endParaRPr>
          </a:p>
        </p:txBody>
      </p:sp>
      <p:sp>
        <p:nvSpPr>
          <p:cNvPr id="8" name="Line 8"/>
          <p:cNvSpPr>
            <a:spLocks noChangeShapeType="1"/>
          </p:cNvSpPr>
          <p:nvPr/>
        </p:nvSpPr>
        <p:spPr bwMode="auto">
          <a:xfrm>
            <a:off x="1608138" y="2538413"/>
            <a:ext cx="0" cy="801687"/>
          </a:xfrm>
          <a:prstGeom prst="line">
            <a:avLst/>
          </a:prstGeom>
          <a:noFill/>
          <a:ln w="28575" cap="sq">
            <a:noFill/>
            <a:round/>
            <a:headEnd/>
            <a:tailEnd/>
          </a:ln>
        </p:spPr>
        <p:txBody>
          <a:bodyPr>
            <a:prstTxWarp prst="textNoShape">
              <a:avLst/>
            </a:prstTxWarp>
          </a:bodyPr>
          <a:lstStyle/>
          <a:p>
            <a:endParaRPr lang="en-US"/>
          </a:p>
        </p:txBody>
      </p:sp>
      <p:sp>
        <p:nvSpPr>
          <p:cNvPr id="9" name="Line 9"/>
          <p:cNvSpPr>
            <a:spLocks noChangeShapeType="1"/>
          </p:cNvSpPr>
          <p:nvPr/>
        </p:nvSpPr>
        <p:spPr bwMode="auto">
          <a:xfrm>
            <a:off x="1608138" y="3340100"/>
            <a:ext cx="0" cy="682625"/>
          </a:xfrm>
          <a:prstGeom prst="line">
            <a:avLst/>
          </a:prstGeom>
          <a:noFill/>
          <a:ln w="28575" cap="sq">
            <a:noFill/>
            <a:round/>
            <a:headEnd/>
            <a:tailEnd/>
          </a:ln>
        </p:spPr>
        <p:txBody>
          <a:bodyPr>
            <a:prstTxWarp prst="textNoShape">
              <a:avLst/>
            </a:prstTxWarp>
          </a:bodyPr>
          <a:lstStyle/>
          <a:p>
            <a:endParaRPr lang="en-US"/>
          </a:p>
        </p:txBody>
      </p:sp>
      <p:sp>
        <p:nvSpPr>
          <p:cNvPr id="10" name="Line 10"/>
          <p:cNvSpPr>
            <a:spLocks noChangeShapeType="1"/>
          </p:cNvSpPr>
          <p:nvPr/>
        </p:nvSpPr>
        <p:spPr bwMode="auto">
          <a:xfrm>
            <a:off x="1608138" y="4022725"/>
            <a:ext cx="0" cy="682625"/>
          </a:xfrm>
          <a:prstGeom prst="line">
            <a:avLst/>
          </a:prstGeom>
          <a:noFill/>
          <a:ln w="28575" cap="sq">
            <a:noFill/>
            <a:round/>
            <a:headEnd/>
            <a:tailEnd/>
          </a:ln>
        </p:spPr>
        <p:txBody>
          <a:bodyPr>
            <a:prstTxWarp prst="textNoShape">
              <a:avLst/>
            </a:prstTxWarp>
          </a:bodyPr>
          <a:lstStyle/>
          <a:p>
            <a:endParaRPr lang="en-US"/>
          </a:p>
        </p:txBody>
      </p:sp>
      <p:sp>
        <p:nvSpPr>
          <p:cNvPr id="11" name="Line 11"/>
          <p:cNvSpPr>
            <a:spLocks noChangeShapeType="1"/>
          </p:cNvSpPr>
          <p:nvPr/>
        </p:nvSpPr>
        <p:spPr bwMode="auto">
          <a:xfrm>
            <a:off x="1608138" y="4705350"/>
            <a:ext cx="0" cy="682625"/>
          </a:xfrm>
          <a:prstGeom prst="line">
            <a:avLst/>
          </a:prstGeom>
          <a:noFill/>
          <a:ln w="28575" cap="sq">
            <a:noFill/>
            <a:round/>
            <a:headEnd/>
            <a:tailEnd/>
          </a:ln>
        </p:spPr>
        <p:txBody>
          <a:bodyPr>
            <a:prstTxWarp prst="textNoShape">
              <a:avLst/>
            </a:prstTxWarp>
          </a:bodyPr>
          <a:lstStyle/>
          <a:p>
            <a:endParaRPr lang="en-US"/>
          </a:p>
        </p:txBody>
      </p:sp>
      <p:sp>
        <p:nvSpPr>
          <p:cNvPr id="12" name="Rectangle 12"/>
          <p:cNvSpPr>
            <a:spLocks noChangeArrowheads="1"/>
          </p:cNvSpPr>
          <p:nvPr/>
        </p:nvSpPr>
        <p:spPr bwMode="auto">
          <a:xfrm>
            <a:off x="1027113" y="4738688"/>
            <a:ext cx="7037387" cy="727075"/>
          </a:xfrm>
          <a:prstGeom prst="rect">
            <a:avLst/>
          </a:prstGeom>
          <a:solidFill>
            <a:srgbClr val="FDDDCE"/>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Transporting nutrients and removing wastes.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wipe(left)">
                                      <p:cBhvr>
                                        <p:cTn id="7" dur="500"/>
                                        <p:tgtEl>
                                          <p:spTgt spid="5">
                                            <p:txEl>
                                              <p:charRg st="4294967295" end="4294967295"/>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4">
                                            <p:txEl>
                                              <p:charRg st="4294967295" end="4294967295"/>
                                            </p:txEl>
                                          </p:spTgt>
                                        </p:tgtEl>
                                        <p:attrNameLst>
                                          <p:attrName>style.visibility</p:attrName>
                                        </p:attrNameLst>
                                      </p:cBhvr>
                                      <p:to>
                                        <p:strVal val="visible"/>
                                      </p:to>
                                    </p:set>
                                    <p:animEffect transition="in" filter="wipe(left)">
                                      <p:cBhvr>
                                        <p:cTn id="11" dur="500"/>
                                        <p:tgtEl>
                                          <p:spTgt spid="4">
                                            <p:txEl>
                                              <p:charRg st="4294967295" end="4294967295"/>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2">
                                            <p:txEl>
                                              <p:charRg st="4294967295" end="4294967295"/>
                                            </p:txEl>
                                          </p:spTgt>
                                        </p:tgtEl>
                                        <p:attrNameLst>
                                          <p:attrName>style.visibility</p:attrName>
                                        </p:attrNameLst>
                                      </p:cBhvr>
                                      <p:to>
                                        <p:strVal val="visible"/>
                                      </p:to>
                                    </p:set>
                                    <p:animEffect transition="in" filter="wipe(left)">
                                      <p:cBhvr>
                                        <p:cTn id="15" dur="500"/>
                                        <p:tgtEl>
                                          <p:spTgt spid="1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1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751562"/>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Water</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sp>
        <p:nvSpPr>
          <p:cNvPr id="4" name="Rectangle 3"/>
          <p:cNvSpPr>
            <a:spLocks noChangeArrowheads="1"/>
          </p:cNvSpPr>
          <p:nvPr/>
        </p:nvSpPr>
        <p:spPr bwMode="auto">
          <a:xfrm>
            <a:off x="1027113" y="4017963"/>
            <a:ext cx="7037387" cy="727075"/>
          </a:xfrm>
          <a:prstGeom prst="rect">
            <a:avLst/>
          </a:prstGeom>
          <a:solidFill>
            <a:srgbClr val="FCF3CC"/>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Cushioning the eyes, brain, and spinal cord.</a:t>
            </a:r>
          </a:p>
        </p:txBody>
      </p:sp>
      <p:sp>
        <p:nvSpPr>
          <p:cNvPr id="5" name="Rectangle 4"/>
          <p:cNvSpPr>
            <a:spLocks noChangeArrowheads="1"/>
          </p:cNvSpPr>
          <p:nvPr/>
        </p:nvSpPr>
        <p:spPr bwMode="auto">
          <a:xfrm>
            <a:off x="1027113" y="3298825"/>
            <a:ext cx="7037387" cy="727075"/>
          </a:xfrm>
          <a:prstGeom prst="rect">
            <a:avLst/>
          </a:prstGeom>
          <a:solidFill>
            <a:srgbClr val="FDDDCE"/>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Cooling the body through perspiration. </a:t>
            </a:r>
          </a:p>
        </p:txBody>
      </p:sp>
      <p:sp>
        <p:nvSpPr>
          <p:cNvPr id="6" name="Rectangle 5"/>
          <p:cNvSpPr>
            <a:spLocks noChangeArrowheads="1"/>
          </p:cNvSpPr>
          <p:nvPr/>
        </p:nvSpPr>
        <p:spPr bwMode="auto">
          <a:xfrm>
            <a:off x="1027113" y="2573338"/>
            <a:ext cx="7037387" cy="727075"/>
          </a:xfrm>
          <a:prstGeom prst="rect">
            <a:avLst/>
          </a:prstGeom>
          <a:solidFill>
            <a:srgbClr val="FCF3CC"/>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Storing and releasing heat.</a:t>
            </a:r>
          </a:p>
        </p:txBody>
      </p:sp>
      <p:sp>
        <p:nvSpPr>
          <p:cNvPr id="7" name="Rectangle 6"/>
          <p:cNvSpPr>
            <a:spLocks noChangeArrowheads="1"/>
          </p:cNvSpPr>
          <p:nvPr/>
        </p:nvSpPr>
        <p:spPr bwMode="auto">
          <a:xfrm>
            <a:off x="1027113" y="1889125"/>
            <a:ext cx="7037387" cy="684213"/>
          </a:xfrm>
          <a:prstGeom prst="rect">
            <a:avLst/>
          </a:prstGeom>
          <a:solidFill>
            <a:srgbClr val="1D5EAB"/>
          </a:solidFill>
          <a:ln w="9525">
            <a:noFill/>
            <a:miter lim="800000"/>
            <a:headEnd/>
            <a:tailEnd/>
          </a:ln>
        </p:spPr>
        <p:txBody>
          <a:bodyPr lIns="274320" anchor="ctr">
            <a:prstTxWarp prst="textNoShape">
              <a:avLst/>
            </a:prstTxWarp>
          </a:bodyPr>
          <a:lstStyle/>
          <a:p>
            <a:pPr algn="ctr">
              <a:lnSpc>
                <a:spcPct val="105000"/>
              </a:lnSpc>
              <a:spcBef>
                <a:spcPct val="30000"/>
              </a:spcBef>
            </a:pPr>
            <a:r>
              <a:rPr lang="en-US" sz="2400" b="1">
                <a:solidFill>
                  <a:schemeClr val="bg1"/>
                </a:solidFill>
              </a:rPr>
              <a:t>Functions of Water</a:t>
            </a:r>
            <a:endParaRPr lang="en-US" sz="2400">
              <a:solidFill>
                <a:schemeClr val="bg1"/>
              </a:solidFill>
            </a:endParaRPr>
          </a:p>
        </p:txBody>
      </p:sp>
      <p:sp>
        <p:nvSpPr>
          <p:cNvPr id="8" name="Line 7"/>
          <p:cNvSpPr>
            <a:spLocks noChangeShapeType="1"/>
          </p:cNvSpPr>
          <p:nvPr/>
        </p:nvSpPr>
        <p:spPr bwMode="auto">
          <a:xfrm>
            <a:off x="1608138" y="2538413"/>
            <a:ext cx="0" cy="801687"/>
          </a:xfrm>
          <a:prstGeom prst="line">
            <a:avLst/>
          </a:prstGeom>
          <a:noFill/>
          <a:ln w="28575" cap="sq">
            <a:noFill/>
            <a:round/>
            <a:headEnd/>
            <a:tailEnd/>
          </a:ln>
        </p:spPr>
        <p:txBody>
          <a:bodyPr>
            <a:prstTxWarp prst="textNoShape">
              <a:avLst/>
            </a:prstTxWarp>
          </a:bodyPr>
          <a:lstStyle/>
          <a:p>
            <a:endParaRPr lang="en-US"/>
          </a:p>
        </p:txBody>
      </p:sp>
      <p:sp>
        <p:nvSpPr>
          <p:cNvPr id="9" name="Line 8"/>
          <p:cNvSpPr>
            <a:spLocks noChangeShapeType="1"/>
          </p:cNvSpPr>
          <p:nvPr/>
        </p:nvSpPr>
        <p:spPr bwMode="auto">
          <a:xfrm>
            <a:off x="1608138" y="3340100"/>
            <a:ext cx="0" cy="682625"/>
          </a:xfrm>
          <a:prstGeom prst="line">
            <a:avLst/>
          </a:prstGeom>
          <a:noFill/>
          <a:ln w="28575" cap="sq">
            <a:noFill/>
            <a:round/>
            <a:headEnd/>
            <a:tailEnd/>
          </a:ln>
        </p:spPr>
        <p:txBody>
          <a:bodyPr>
            <a:prstTxWarp prst="textNoShape">
              <a:avLst/>
            </a:prstTxWarp>
          </a:bodyPr>
          <a:lstStyle/>
          <a:p>
            <a:endParaRPr lang="en-US"/>
          </a:p>
        </p:txBody>
      </p:sp>
      <p:sp>
        <p:nvSpPr>
          <p:cNvPr id="10" name="Line 9"/>
          <p:cNvSpPr>
            <a:spLocks noChangeShapeType="1"/>
          </p:cNvSpPr>
          <p:nvPr/>
        </p:nvSpPr>
        <p:spPr bwMode="auto">
          <a:xfrm>
            <a:off x="1608138" y="4022725"/>
            <a:ext cx="0" cy="682625"/>
          </a:xfrm>
          <a:prstGeom prst="line">
            <a:avLst/>
          </a:prstGeom>
          <a:noFill/>
          <a:ln w="28575" cap="sq">
            <a:noFill/>
            <a:round/>
            <a:headEnd/>
            <a:tailEnd/>
          </a:ln>
        </p:spPr>
        <p:txBody>
          <a:bodyPr>
            <a:prstTxWarp prst="textNoShape">
              <a:avLst/>
            </a:prstTxWarp>
          </a:bodyPr>
          <a:lstStyle/>
          <a:p>
            <a:endParaRPr lang="en-US"/>
          </a:p>
        </p:txBody>
      </p:sp>
      <p:sp>
        <p:nvSpPr>
          <p:cNvPr id="11" name="Line 10"/>
          <p:cNvSpPr>
            <a:spLocks noChangeShapeType="1"/>
          </p:cNvSpPr>
          <p:nvPr/>
        </p:nvSpPr>
        <p:spPr bwMode="auto">
          <a:xfrm>
            <a:off x="1608138" y="4705350"/>
            <a:ext cx="0" cy="682625"/>
          </a:xfrm>
          <a:prstGeom prst="line">
            <a:avLst/>
          </a:prstGeom>
          <a:noFill/>
          <a:ln w="28575" cap="sq">
            <a:noFill/>
            <a:round/>
            <a:headEnd/>
            <a:tailEnd/>
          </a:ln>
        </p:spPr>
        <p:txBody>
          <a:bodyPr>
            <a:prstTxWarp prst="textNoShape">
              <a:avLst/>
            </a:prstTxWarp>
          </a:bodyPr>
          <a:lstStyle/>
          <a:p>
            <a:endParaRPr lang="en-US"/>
          </a:p>
        </p:txBody>
      </p:sp>
      <p:sp>
        <p:nvSpPr>
          <p:cNvPr id="12" name="Rectangle 11"/>
          <p:cNvSpPr>
            <a:spLocks noChangeArrowheads="1"/>
          </p:cNvSpPr>
          <p:nvPr/>
        </p:nvSpPr>
        <p:spPr bwMode="auto">
          <a:xfrm>
            <a:off x="1027113" y="4738688"/>
            <a:ext cx="7037387" cy="727075"/>
          </a:xfrm>
          <a:prstGeom prst="rect">
            <a:avLst/>
          </a:prstGeom>
          <a:solidFill>
            <a:srgbClr val="FDDDCE"/>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Lubricating the joints.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wipe(left)">
                                      <p:cBhvr>
                                        <p:cTn id="7" dur="500"/>
                                        <p:tgtEl>
                                          <p:spTgt spid="5">
                                            <p:txEl>
                                              <p:charRg st="4294967295" end="4294967295"/>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4">
                                            <p:txEl>
                                              <p:charRg st="4294967295" end="4294967295"/>
                                            </p:txEl>
                                          </p:spTgt>
                                        </p:tgtEl>
                                        <p:attrNameLst>
                                          <p:attrName>style.visibility</p:attrName>
                                        </p:attrNameLst>
                                      </p:cBhvr>
                                      <p:to>
                                        <p:strVal val="visible"/>
                                      </p:to>
                                    </p:set>
                                    <p:animEffect transition="in" filter="wipe(left)">
                                      <p:cBhvr>
                                        <p:cTn id="11" dur="500"/>
                                        <p:tgtEl>
                                          <p:spTgt spid="4">
                                            <p:txEl>
                                              <p:charRg st="4294967295" end="4294967295"/>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2">
                                            <p:txEl>
                                              <p:charRg st="4294967295" end="4294967295"/>
                                            </p:txEl>
                                          </p:spTgt>
                                        </p:tgtEl>
                                        <p:attrNameLst>
                                          <p:attrName>style.visibility</p:attrName>
                                        </p:attrNameLst>
                                      </p:cBhvr>
                                      <p:to>
                                        <p:strVal val="visible"/>
                                      </p:to>
                                    </p:set>
                                    <p:animEffect transition="in" filter="wipe(left)">
                                      <p:cBhvr>
                                        <p:cTn id="15" dur="500"/>
                                        <p:tgtEl>
                                          <p:spTgt spid="1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1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554037"/>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Water</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sp>
        <p:nvSpPr>
          <p:cNvPr id="4" name="Rectangle 12"/>
          <p:cNvSpPr>
            <a:spLocks noChangeArrowheads="1"/>
          </p:cNvSpPr>
          <p:nvPr/>
        </p:nvSpPr>
        <p:spPr bwMode="auto">
          <a:xfrm>
            <a:off x="1027113" y="4751388"/>
            <a:ext cx="7037387" cy="1090612"/>
          </a:xfrm>
          <a:prstGeom prst="rect">
            <a:avLst/>
          </a:prstGeom>
          <a:solidFill>
            <a:srgbClr val="FCF3CC"/>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Limit your consumption of coffee, tea, and soft drinks that contain caffeine. </a:t>
            </a:r>
          </a:p>
        </p:txBody>
      </p:sp>
      <p:sp>
        <p:nvSpPr>
          <p:cNvPr id="5" name="Rectangle 13"/>
          <p:cNvSpPr>
            <a:spLocks noChangeArrowheads="1"/>
          </p:cNvSpPr>
          <p:nvPr/>
        </p:nvSpPr>
        <p:spPr bwMode="auto">
          <a:xfrm>
            <a:off x="1027113" y="3667125"/>
            <a:ext cx="7037387" cy="1090613"/>
          </a:xfrm>
          <a:prstGeom prst="rect">
            <a:avLst/>
          </a:prstGeom>
          <a:solidFill>
            <a:srgbClr val="FDDDCE"/>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Drink extra fluids in hot weather to prevent dehydration. </a:t>
            </a:r>
          </a:p>
        </p:txBody>
      </p:sp>
      <p:sp>
        <p:nvSpPr>
          <p:cNvPr id="6" name="Rectangle 14"/>
          <p:cNvSpPr>
            <a:spLocks noChangeArrowheads="1"/>
          </p:cNvSpPr>
          <p:nvPr/>
        </p:nvSpPr>
        <p:spPr bwMode="auto">
          <a:xfrm>
            <a:off x="1027113" y="2573338"/>
            <a:ext cx="7037387" cy="1090612"/>
          </a:xfrm>
          <a:prstGeom prst="rect">
            <a:avLst/>
          </a:prstGeom>
          <a:solidFill>
            <a:srgbClr val="FCF3CC"/>
          </a:solidFill>
          <a:ln w="9525">
            <a:noFill/>
            <a:miter lim="800000"/>
            <a:headEnd/>
            <a:tailEnd/>
          </a:ln>
        </p:spPr>
        <p:txBody>
          <a:bodyPr lIns="274320" anchor="ctr">
            <a:prstTxWarp prst="textNoShape">
              <a:avLst/>
            </a:prstTxWarp>
          </a:bodyPr>
          <a:lstStyle/>
          <a:p>
            <a:pPr>
              <a:lnSpc>
                <a:spcPct val="105000"/>
              </a:lnSpc>
              <a:spcBef>
                <a:spcPct val="30000"/>
              </a:spcBef>
            </a:pPr>
            <a:r>
              <a:rPr lang="en-US" sz="2400">
                <a:solidFill>
                  <a:srgbClr val="292929"/>
                </a:solidFill>
              </a:rPr>
              <a:t>Drink extra water before, during, and after exercise. </a:t>
            </a:r>
          </a:p>
        </p:txBody>
      </p:sp>
      <p:sp>
        <p:nvSpPr>
          <p:cNvPr id="7" name="Rectangle 15"/>
          <p:cNvSpPr>
            <a:spLocks noChangeArrowheads="1"/>
          </p:cNvSpPr>
          <p:nvPr/>
        </p:nvSpPr>
        <p:spPr bwMode="auto">
          <a:xfrm>
            <a:off x="1027113" y="1889125"/>
            <a:ext cx="7037387" cy="684213"/>
          </a:xfrm>
          <a:prstGeom prst="rect">
            <a:avLst/>
          </a:prstGeom>
          <a:solidFill>
            <a:srgbClr val="1D5EAB"/>
          </a:solidFill>
          <a:ln w="9525">
            <a:noFill/>
            <a:miter lim="800000"/>
            <a:headEnd/>
            <a:tailEnd/>
          </a:ln>
        </p:spPr>
        <p:txBody>
          <a:bodyPr lIns="274320" anchor="ctr">
            <a:prstTxWarp prst="textNoShape">
              <a:avLst/>
            </a:prstTxWarp>
          </a:bodyPr>
          <a:lstStyle/>
          <a:p>
            <a:pPr algn="ctr">
              <a:lnSpc>
                <a:spcPct val="105000"/>
              </a:lnSpc>
              <a:spcBef>
                <a:spcPct val="30000"/>
              </a:spcBef>
            </a:pPr>
            <a:r>
              <a:rPr lang="en-US" sz="2400" b="1">
                <a:solidFill>
                  <a:schemeClr val="bg1"/>
                </a:solidFill>
              </a:rPr>
              <a:t>Water Tips</a:t>
            </a:r>
            <a:endParaRPr lang="en-US" sz="2400">
              <a:solidFill>
                <a:schemeClr val="bg1"/>
              </a:solidFill>
            </a:endParaRPr>
          </a:p>
        </p:txBody>
      </p:sp>
      <p:sp>
        <p:nvSpPr>
          <p:cNvPr id="8" name="Line 16"/>
          <p:cNvSpPr>
            <a:spLocks noChangeShapeType="1"/>
          </p:cNvSpPr>
          <p:nvPr/>
        </p:nvSpPr>
        <p:spPr bwMode="auto">
          <a:xfrm>
            <a:off x="1608138" y="2538413"/>
            <a:ext cx="0" cy="801687"/>
          </a:xfrm>
          <a:prstGeom prst="line">
            <a:avLst/>
          </a:prstGeom>
          <a:noFill/>
          <a:ln w="28575" cap="sq">
            <a:noFill/>
            <a:round/>
            <a:headEnd/>
            <a:tailEnd/>
          </a:ln>
        </p:spPr>
        <p:txBody>
          <a:bodyPr>
            <a:prstTxWarp prst="textNoShape">
              <a:avLst/>
            </a:prstTxWarp>
          </a:bodyPr>
          <a:lstStyle/>
          <a:p>
            <a:endParaRPr lang="en-US"/>
          </a:p>
        </p:txBody>
      </p:sp>
      <p:sp>
        <p:nvSpPr>
          <p:cNvPr id="9" name="Line 17"/>
          <p:cNvSpPr>
            <a:spLocks noChangeShapeType="1"/>
          </p:cNvSpPr>
          <p:nvPr/>
        </p:nvSpPr>
        <p:spPr bwMode="auto">
          <a:xfrm>
            <a:off x="1608138" y="3340100"/>
            <a:ext cx="0" cy="682625"/>
          </a:xfrm>
          <a:prstGeom prst="line">
            <a:avLst/>
          </a:prstGeom>
          <a:noFill/>
          <a:ln w="28575" cap="sq">
            <a:noFill/>
            <a:round/>
            <a:headEnd/>
            <a:tailEnd/>
          </a:ln>
        </p:spPr>
        <p:txBody>
          <a:bodyPr>
            <a:prstTxWarp prst="textNoShape">
              <a:avLst/>
            </a:prstTxWarp>
          </a:bodyPr>
          <a:lstStyle/>
          <a:p>
            <a:endParaRPr lang="en-US"/>
          </a:p>
        </p:txBody>
      </p:sp>
      <p:sp>
        <p:nvSpPr>
          <p:cNvPr id="10" name="Line 18"/>
          <p:cNvSpPr>
            <a:spLocks noChangeShapeType="1"/>
          </p:cNvSpPr>
          <p:nvPr/>
        </p:nvSpPr>
        <p:spPr bwMode="auto">
          <a:xfrm>
            <a:off x="1608138" y="4022725"/>
            <a:ext cx="0" cy="682625"/>
          </a:xfrm>
          <a:prstGeom prst="line">
            <a:avLst/>
          </a:prstGeom>
          <a:noFill/>
          <a:ln w="28575" cap="sq">
            <a:noFill/>
            <a:round/>
            <a:headEnd/>
            <a:tailEnd/>
          </a:ln>
        </p:spPr>
        <p:txBody>
          <a:bodyPr>
            <a:prstTxWarp prst="textNoShape">
              <a:avLst/>
            </a:prstTxWarp>
          </a:bodyPr>
          <a:lstStyle/>
          <a:p>
            <a:endParaRPr lang="en-US"/>
          </a:p>
        </p:txBody>
      </p:sp>
      <p:sp>
        <p:nvSpPr>
          <p:cNvPr id="11" name="Line 19"/>
          <p:cNvSpPr>
            <a:spLocks noChangeShapeType="1"/>
          </p:cNvSpPr>
          <p:nvPr/>
        </p:nvSpPr>
        <p:spPr bwMode="auto">
          <a:xfrm>
            <a:off x="1608138" y="4705350"/>
            <a:ext cx="0" cy="682625"/>
          </a:xfrm>
          <a:prstGeom prst="line">
            <a:avLst/>
          </a:prstGeom>
          <a:noFill/>
          <a:ln w="28575" cap="sq">
            <a:no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wipe(left)">
                                      <p:cBhvr>
                                        <p:cTn id="7" dur="500"/>
                                        <p:tgtEl>
                                          <p:spTgt spid="5">
                                            <p:txEl>
                                              <p:charRg st="4294967295" end="4294967295"/>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4">
                                            <p:txEl>
                                              <p:charRg st="4294967295" end="4294967295"/>
                                            </p:txEl>
                                          </p:spTgt>
                                        </p:tgtEl>
                                        <p:attrNameLst>
                                          <p:attrName>style.visibility</p:attrName>
                                        </p:attrNameLst>
                                      </p:cBhvr>
                                      <p:to>
                                        <p:strVal val="visible"/>
                                      </p:to>
                                    </p:set>
                                    <p:animEffect transition="in" filter="wipe(left)">
                                      <p:cBhvr>
                                        <p:cTn id="11" dur="500"/>
                                        <p:tgtEl>
                                          <p:spTgt spid="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22922" y="1574441"/>
            <a:ext cx="6498158" cy="1724867"/>
          </a:xfrm>
        </p:spPr>
        <p:txBody>
          <a:bodyPr/>
          <a:lstStyle/>
          <a:p>
            <a:r>
              <a:rPr lang="en-US" dirty="0" smtClean="0"/>
              <a:t>Chapter 10</a:t>
            </a:r>
            <a:endParaRPr lang="en-US" dirty="0"/>
          </a:p>
        </p:txBody>
      </p:sp>
      <p:sp>
        <p:nvSpPr>
          <p:cNvPr id="4" name="Subtitle 3"/>
          <p:cNvSpPr>
            <a:spLocks noGrp="1"/>
          </p:cNvSpPr>
          <p:nvPr>
            <p:ph type="subTitle" idx="1"/>
          </p:nvPr>
        </p:nvSpPr>
        <p:spPr/>
        <p:txBody>
          <a:bodyPr/>
          <a:lstStyle/>
          <a:p>
            <a:r>
              <a:rPr lang="en-US" dirty="0" smtClean="0"/>
              <a:t>Lesson 3</a:t>
            </a:r>
            <a:endParaRPr lang="en-US" dirty="0"/>
          </a:p>
        </p:txBody>
      </p:sp>
      <p:pic>
        <p:nvPicPr>
          <p:cNvPr id="6" name="Picture 5"/>
          <p:cNvPicPr>
            <a:picLocks noChangeAspect="1"/>
          </p:cNvPicPr>
          <p:nvPr/>
        </p:nvPicPr>
        <p:blipFill>
          <a:blip r:embed="rId2"/>
          <a:stretch>
            <a:fillRect/>
          </a:stretch>
        </p:blipFill>
        <p:spPr>
          <a:xfrm>
            <a:off x="4101237" y="3968469"/>
            <a:ext cx="3874363" cy="2717837"/>
          </a:xfrm>
          <a:prstGeom prst="rect">
            <a:avLst/>
          </a:prstGeom>
        </p:spPr>
      </p:pic>
      <p:pic>
        <p:nvPicPr>
          <p:cNvPr id="8" name="Picture 7"/>
          <p:cNvPicPr>
            <a:picLocks noChangeAspect="1"/>
          </p:cNvPicPr>
          <p:nvPr/>
        </p:nvPicPr>
        <p:blipFill>
          <a:blip r:embed="rId3"/>
          <a:stretch>
            <a:fillRect/>
          </a:stretch>
        </p:blipFill>
        <p:spPr>
          <a:xfrm>
            <a:off x="363511" y="292099"/>
            <a:ext cx="3289300" cy="2144776"/>
          </a:xfrm>
          <a:prstGeom prst="rect">
            <a:avLst/>
          </a:prstGeom>
        </p:spPr>
      </p:pic>
      <p:pic>
        <p:nvPicPr>
          <p:cNvPr id="10" name="Picture 9"/>
          <p:cNvPicPr>
            <a:picLocks noChangeAspect="1"/>
          </p:cNvPicPr>
          <p:nvPr/>
        </p:nvPicPr>
        <p:blipFill>
          <a:blip r:embed="rId4"/>
          <a:stretch>
            <a:fillRect/>
          </a:stretch>
        </p:blipFill>
        <p:spPr>
          <a:xfrm>
            <a:off x="5473700" y="292099"/>
            <a:ext cx="3164748" cy="212054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69925" y="362823"/>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Why Nutrition Matters</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5" name="Picture 5" descr="4 box out of 1"/>
          <p:cNvPicPr>
            <a:picLocks noChangeAspect="1" noChangeArrowheads="1"/>
          </p:cNvPicPr>
          <p:nvPr/>
        </p:nvPicPr>
        <p:blipFill>
          <a:blip r:embed="rId2"/>
          <a:srcRect/>
          <a:stretch>
            <a:fillRect/>
          </a:stretch>
        </p:blipFill>
        <p:spPr bwMode="auto">
          <a:xfrm>
            <a:off x="669925" y="1544638"/>
            <a:ext cx="7469188" cy="4575175"/>
          </a:xfrm>
          <a:prstGeom prst="rect">
            <a:avLst/>
          </a:prstGeom>
          <a:noFill/>
          <a:ln w="9525">
            <a:noFill/>
            <a:miter lim="800000"/>
            <a:headEnd/>
            <a:tailEnd/>
          </a:ln>
        </p:spPr>
      </p:pic>
      <p:sp>
        <p:nvSpPr>
          <p:cNvPr id="6" name="Rectangle 6"/>
          <p:cNvSpPr>
            <a:spLocks noChangeArrowheads="1"/>
          </p:cNvSpPr>
          <p:nvPr/>
        </p:nvSpPr>
        <p:spPr bwMode="auto">
          <a:xfrm>
            <a:off x="836613" y="2949575"/>
            <a:ext cx="3011487" cy="1616075"/>
          </a:xfrm>
          <a:prstGeom prst="rect">
            <a:avLst/>
          </a:prstGeom>
          <a:noFill/>
          <a:ln w="9525">
            <a:noFill/>
            <a:miter lim="800000"/>
            <a:headEnd/>
            <a:tailEnd/>
          </a:ln>
        </p:spPr>
        <p:txBody>
          <a:bodyPr anchor="ctr">
            <a:prstTxWarp prst="textNoShape">
              <a:avLst/>
            </a:prstTxWarp>
            <a:spAutoFit/>
          </a:bodyPr>
          <a:lstStyle/>
          <a:p>
            <a:r>
              <a:rPr lang="en-US" sz="2000" b="1"/>
              <a:t>Eating a variety of healthful foods can lower your risk of developing other conditions, including: </a:t>
            </a:r>
          </a:p>
        </p:txBody>
      </p:sp>
      <p:sp>
        <p:nvSpPr>
          <p:cNvPr id="7" name="Rectangle 7"/>
          <p:cNvSpPr>
            <a:spLocks noChangeArrowheads="1"/>
          </p:cNvSpPr>
          <p:nvPr/>
        </p:nvSpPr>
        <p:spPr bwMode="gray">
          <a:xfrm>
            <a:off x="5461000" y="1711325"/>
            <a:ext cx="2532063" cy="701675"/>
          </a:xfrm>
          <a:prstGeom prst="rect">
            <a:avLst/>
          </a:prstGeom>
          <a:noFill/>
          <a:ln w="9525">
            <a:noFill/>
            <a:miter lim="800000"/>
            <a:headEnd/>
            <a:tailEnd/>
          </a:ln>
        </p:spPr>
        <p:txBody>
          <a:bodyPr anchor="ctr">
            <a:prstTxWarp prst="textNoShape">
              <a:avLst/>
            </a:prstTxWarp>
            <a:spAutoFit/>
          </a:bodyPr>
          <a:lstStyle/>
          <a:p>
            <a:pPr algn="ctr"/>
            <a:r>
              <a:rPr lang="en-US" sz="2000" b="1">
                <a:solidFill>
                  <a:schemeClr val="bg1"/>
                </a:solidFill>
              </a:rPr>
              <a:t>Cardiovascular </a:t>
            </a:r>
            <a:br>
              <a:rPr lang="en-US" sz="2000" b="1">
                <a:solidFill>
                  <a:schemeClr val="bg1"/>
                </a:solidFill>
              </a:rPr>
            </a:br>
            <a:r>
              <a:rPr lang="en-US" sz="2000" b="1">
                <a:solidFill>
                  <a:schemeClr val="bg1"/>
                </a:solidFill>
              </a:rPr>
              <a:t>disease </a:t>
            </a:r>
          </a:p>
        </p:txBody>
      </p:sp>
      <p:sp>
        <p:nvSpPr>
          <p:cNvPr id="8" name="Rectangle 8"/>
          <p:cNvSpPr>
            <a:spLocks noChangeArrowheads="1"/>
          </p:cNvSpPr>
          <p:nvPr/>
        </p:nvSpPr>
        <p:spPr bwMode="gray">
          <a:xfrm>
            <a:off x="5461000" y="3003550"/>
            <a:ext cx="2532063" cy="396875"/>
          </a:xfrm>
          <a:prstGeom prst="rect">
            <a:avLst/>
          </a:prstGeom>
          <a:noFill/>
          <a:ln w="9525">
            <a:noFill/>
            <a:miter lim="800000"/>
            <a:headEnd/>
            <a:tailEnd/>
          </a:ln>
        </p:spPr>
        <p:txBody>
          <a:bodyPr anchor="ctr">
            <a:prstTxWarp prst="textNoShape">
              <a:avLst/>
            </a:prstTxWarp>
            <a:spAutoFit/>
          </a:bodyPr>
          <a:lstStyle/>
          <a:p>
            <a:pPr algn="ctr"/>
            <a:r>
              <a:rPr lang="en-US" sz="2000" b="1">
                <a:solidFill>
                  <a:schemeClr val="bg1"/>
                </a:solidFill>
              </a:rPr>
              <a:t>Certain cancers</a:t>
            </a:r>
            <a:r>
              <a:rPr lang="en-US" sz="2000">
                <a:solidFill>
                  <a:schemeClr val="bg1"/>
                </a:solidFill>
              </a:rPr>
              <a:t> </a:t>
            </a:r>
          </a:p>
        </p:txBody>
      </p:sp>
      <p:sp>
        <p:nvSpPr>
          <p:cNvPr id="9" name="Rectangle 9"/>
          <p:cNvSpPr>
            <a:spLocks noChangeArrowheads="1"/>
          </p:cNvSpPr>
          <p:nvPr/>
        </p:nvSpPr>
        <p:spPr bwMode="gray">
          <a:xfrm>
            <a:off x="5461000" y="4225925"/>
            <a:ext cx="2532063" cy="396875"/>
          </a:xfrm>
          <a:prstGeom prst="rect">
            <a:avLst/>
          </a:prstGeom>
          <a:noFill/>
          <a:ln w="9525">
            <a:noFill/>
            <a:miter lim="800000"/>
            <a:headEnd/>
            <a:tailEnd/>
          </a:ln>
        </p:spPr>
        <p:txBody>
          <a:bodyPr anchor="ctr">
            <a:prstTxWarp prst="textNoShape">
              <a:avLst/>
            </a:prstTxWarp>
            <a:spAutoFit/>
          </a:bodyPr>
          <a:lstStyle/>
          <a:p>
            <a:pPr algn="ctr"/>
            <a:r>
              <a:rPr lang="en-US" sz="2000" b="1">
                <a:solidFill>
                  <a:schemeClr val="bg1"/>
                </a:solidFill>
              </a:rPr>
              <a:t>Stroke</a:t>
            </a:r>
            <a:r>
              <a:rPr lang="en-US" sz="2000">
                <a:solidFill>
                  <a:schemeClr val="bg1"/>
                </a:solidFill>
              </a:rPr>
              <a:t> </a:t>
            </a:r>
          </a:p>
        </p:txBody>
      </p:sp>
      <p:sp>
        <p:nvSpPr>
          <p:cNvPr id="10" name="Rectangle 10"/>
          <p:cNvSpPr>
            <a:spLocks noChangeArrowheads="1"/>
          </p:cNvSpPr>
          <p:nvPr/>
        </p:nvSpPr>
        <p:spPr bwMode="gray">
          <a:xfrm>
            <a:off x="5461000" y="5365750"/>
            <a:ext cx="2532063" cy="396875"/>
          </a:xfrm>
          <a:prstGeom prst="rect">
            <a:avLst/>
          </a:prstGeom>
          <a:noFill/>
          <a:ln w="9525">
            <a:noFill/>
            <a:miter lim="800000"/>
            <a:headEnd/>
            <a:tailEnd/>
          </a:ln>
        </p:spPr>
        <p:txBody>
          <a:bodyPr anchor="ctr">
            <a:prstTxWarp prst="textNoShape">
              <a:avLst/>
            </a:prstTxWarp>
            <a:spAutoFit/>
          </a:bodyPr>
          <a:lstStyle/>
          <a:p>
            <a:pPr algn="ctr"/>
            <a:r>
              <a:rPr lang="en-US" sz="2000" b="1">
                <a:solidFill>
                  <a:schemeClr val="bg1"/>
                </a:solidFill>
              </a:rPr>
              <a:t>Osteoporosis</a:t>
            </a:r>
            <a:r>
              <a:rPr lang="en-US" sz="20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Eating Right</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Dietary Guidelines for Americans</a:t>
            </a:r>
          </a:p>
          <a:p>
            <a:pPr lvl="1"/>
            <a:r>
              <a:rPr lang="en-US" dirty="0" smtClean="0"/>
              <a:t>Set of recommendations about smart eating and physical activity for all Americans.</a:t>
            </a:r>
          </a:p>
          <a:p>
            <a:pPr lvl="1"/>
            <a:r>
              <a:rPr lang="en-US" dirty="0" smtClean="0"/>
              <a:t>Guidelines published by the U.S. Department of Agriculture (USDA) and the Department of Health and Human Services (HHS)</a:t>
            </a:r>
          </a:p>
          <a:p>
            <a:pPr lvl="2"/>
            <a:r>
              <a:rPr lang="en-US" dirty="0" smtClean="0"/>
              <a:t>Provide science-based advice for healthful living</a:t>
            </a:r>
          </a:p>
          <a:p>
            <a:pPr lvl="2"/>
            <a:r>
              <a:rPr lang="en-US" dirty="0" smtClean="0">
                <a:solidFill>
                  <a:schemeClr val="accent6"/>
                </a:solidFill>
              </a:rPr>
              <a:t>Advice can be summed up in three key guidelines:</a:t>
            </a:r>
          </a:p>
          <a:p>
            <a:pPr lvl="3"/>
            <a:r>
              <a:rPr lang="en-US" i="1" dirty="0" smtClean="0">
                <a:solidFill>
                  <a:srgbClr val="660066"/>
                </a:solidFill>
              </a:rPr>
              <a:t>Make smart choices from every food group</a:t>
            </a:r>
          </a:p>
          <a:p>
            <a:pPr lvl="3"/>
            <a:r>
              <a:rPr lang="en-US" i="1" dirty="0" smtClean="0">
                <a:solidFill>
                  <a:srgbClr val="660066"/>
                </a:solidFill>
              </a:rPr>
              <a:t>Find your balance between food and activity</a:t>
            </a:r>
          </a:p>
          <a:p>
            <a:pPr lvl="3"/>
            <a:r>
              <a:rPr lang="en-US" i="1" dirty="0" smtClean="0">
                <a:solidFill>
                  <a:srgbClr val="660066"/>
                </a:solidFill>
              </a:rPr>
              <a:t>Get the most nutrition out of your calories</a:t>
            </a:r>
            <a:endParaRPr lang="en-US" i="1" dirty="0">
              <a:solidFill>
                <a:srgbClr val="660066"/>
              </a:solidFill>
            </a:endParaRPr>
          </a:p>
        </p:txBody>
      </p:sp>
      <p:pic>
        <p:nvPicPr>
          <p:cNvPr id="4" name="Picture 3"/>
          <p:cNvPicPr>
            <a:picLocks noChangeAspect="1"/>
          </p:cNvPicPr>
          <p:nvPr/>
        </p:nvPicPr>
        <p:blipFill>
          <a:blip r:embed="rId2"/>
          <a:stretch>
            <a:fillRect/>
          </a:stretch>
        </p:blipFill>
        <p:spPr>
          <a:xfrm>
            <a:off x="6895222" y="4713792"/>
            <a:ext cx="1473200" cy="18923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Smart Choices</a:t>
            </a:r>
            <a:endParaRPr lang="en-US" dirty="0"/>
          </a:p>
        </p:txBody>
      </p:sp>
      <p:sp>
        <p:nvSpPr>
          <p:cNvPr id="5" name="Content Placeholder 4"/>
          <p:cNvSpPr>
            <a:spLocks noGrp="1"/>
          </p:cNvSpPr>
          <p:nvPr>
            <p:ph sz="half" idx="1"/>
          </p:nvPr>
        </p:nvSpPr>
        <p:spPr/>
        <p:txBody>
          <a:bodyPr>
            <a:normAutofit fontScale="62500" lnSpcReduction="20000"/>
          </a:bodyPr>
          <a:lstStyle/>
          <a:p>
            <a:r>
              <a:rPr lang="en-US" sz="2560" dirty="0" smtClean="0"/>
              <a:t>Choosing a variety of foods from each food group will provide all the nutrients your body needs.	</a:t>
            </a:r>
          </a:p>
          <a:p>
            <a:pPr lvl="1"/>
            <a:r>
              <a:rPr lang="en-US" sz="2560" dirty="0" smtClean="0"/>
              <a:t>Five food groups:</a:t>
            </a:r>
            <a:r>
              <a:rPr lang="en-US" sz="2560" i="1" dirty="0" smtClean="0">
                <a:solidFill>
                  <a:srgbClr val="660066"/>
                </a:solidFill>
              </a:rPr>
              <a:t> grains, vegetables, fruits, milk, meats and beans</a:t>
            </a:r>
          </a:p>
          <a:p>
            <a:pPr lvl="1"/>
            <a:endParaRPr lang="en-US" i="1" dirty="0" smtClean="0">
              <a:solidFill>
                <a:srgbClr val="660066"/>
              </a:solidFill>
            </a:endParaRPr>
          </a:p>
          <a:p>
            <a:pPr lvl="1"/>
            <a:endParaRPr lang="en-US" i="1" dirty="0">
              <a:solidFill>
                <a:srgbClr val="660066"/>
              </a:solidFill>
            </a:endParaRPr>
          </a:p>
        </p:txBody>
      </p:sp>
      <p:sp>
        <p:nvSpPr>
          <p:cNvPr id="6" name="Content Placeholder 5"/>
          <p:cNvSpPr>
            <a:spLocks noGrp="1"/>
          </p:cNvSpPr>
          <p:nvPr>
            <p:ph sz="half" idx="2"/>
          </p:nvPr>
        </p:nvSpPr>
        <p:spPr/>
        <p:txBody>
          <a:bodyPr>
            <a:normAutofit fontScale="62500" lnSpcReduction="20000"/>
          </a:bodyPr>
          <a:lstStyle/>
          <a:p>
            <a:r>
              <a:rPr lang="en-US" b="1" u="sng" dirty="0" smtClean="0">
                <a:solidFill>
                  <a:schemeClr val="accent6"/>
                </a:solidFill>
              </a:rPr>
              <a:t>Balancing Calories  </a:t>
            </a:r>
          </a:p>
          <a:p>
            <a:r>
              <a:rPr lang="en-US" dirty="0" smtClean="0"/>
              <a:t> ● Enjoy your food, but eat less.  </a:t>
            </a:r>
          </a:p>
          <a:p>
            <a:r>
              <a:rPr lang="en-US" dirty="0" smtClean="0"/>
              <a:t> ● Avoid oversized portions.    </a:t>
            </a:r>
          </a:p>
          <a:p>
            <a:r>
              <a:rPr lang="en-US" b="1" u="sng" dirty="0" smtClean="0"/>
              <a:t> </a:t>
            </a:r>
            <a:r>
              <a:rPr lang="en-US" b="1" u="sng" dirty="0" smtClean="0">
                <a:solidFill>
                  <a:schemeClr val="accent6"/>
                </a:solidFill>
              </a:rPr>
              <a:t>Foods to Increase </a:t>
            </a:r>
            <a:r>
              <a:rPr lang="en-US" b="1" u="sng" dirty="0" smtClean="0"/>
              <a:t> </a:t>
            </a:r>
            <a:r>
              <a:rPr lang="en-US" dirty="0" smtClean="0"/>
              <a:t> </a:t>
            </a:r>
          </a:p>
          <a:p>
            <a:r>
              <a:rPr lang="en-US" dirty="0" smtClean="0"/>
              <a:t>● Make half your plate fruits and vegetables.   </a:t>
            </a:r>
          </a:p>
          <a:p>
            <a:r>
              <a:rPr lang="en-US" dirty="0" smtClean="0"/>
              <a:t>● Make at least half your grains whole grains.  </a:t>
            </a:r>
          </a:p>
          <a:p>
            <a:r>
              <a:rPr lang="en-US" dirty="0" smtClean="0"/>
              <a:t> ● Switch to fat-free or low-fat (1%) milk.   </a:t>
            </a:r>
          </a:p>
          <a:p>
            <a:r>
              <a:rPr lang="en-US" b="1" dirty="0" smtClean="0">
                <a:solidFill>
                  <a:schemeClr val="accent6"/>
                </a:solidFill>
              </a:rPr>
              <a:t>  </a:t>
            </a:r>
            <a:r>
              <a:rPr lang="en-US" b="1" u="sng" dirty="0" smtClean="0">
                <a:solidFill>
                  <a:schemeClr val="accent6"/>
                </a:solidFill>
              </a:rPr>
              <a:t>Foods to Reduce </a:t>
            </a:r>
            <a:r>
              <a:rPr lang="en-US" b="1" u="sng" dirty="0" smtClean="0"/>
              <a:t> </a:t>
            </a:r>
          </a:p>
          <a:p>
            <a:r>
              <a:rPr lang="en-US" dirty="0" smtClean="0"/>
              <a:t> ● Compare sodium in foods like soup, bread, and frozen meals ― and choose the foods with lower numbers.  </a:t>
            </a:r>
          </a:p>
          <a:p>
            <a:r>
              <a:rPr lang="en-US" dirty="0" smtClean="0"/>
              <a:t> ● Drink water instead of sugary drinks. </a:t>
            </a:r>
            <a:endParaRPr lang="en-US" dirty="0"/>
          </a:p>
        </p:txBody>
      </p:sp>
      <p:pic>
        <p:nvPicPr>
          <p:cNvPr id="7" name="Picture 6"/>
          <p:cNvPicPr>
            <a:picLocks noChangeAspect="1"/>
          </p:cNvPicPr>
          <p:nvPr/>
        </p:nvPicPr>
        <p:blipFill>
          <a:blip r:embed="rId2"/>
          <a:stretch>
            <a:fillRect/>
          </a:stretch>
        </p:blipFill>
        <p:spPr>
          <a:xfrm>
            <a:off x="579755" y="2917384"/>
            <a:ext cx="3810000" cy="336357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ChooseMyPlate.Gov</a:t>
            </a:r>
            <a:endParaRPr lang="en-US" dirty="0"/>
          </a:p>
        </p:txBody>
      </p:sp>
      <p:sp>
        <p:nvSpPr>
          <p:cNvPr id="6" name="Content Placeholder 5"/>
          <p:cNvSpPr>
            <a:spLocks noGrp="1"/>
          </p:cNvSpPr>
          <p:nvPr>
            <p:ph sz="half" idx="1"/>
          </p:nvPr>
        </p:nvSpPr>
        <p:spPr/>
        <p:txBody>
          <a:bodyPr/>
          <a:lstStyle/>
          <a:p>
            <a:r>
              <a:rPr lang="en-US" dirty="0" smtClean="0"/>
              <a:t>Provides practical information to individuals, health professionals, nutrition educators, and the food industry to help consumers build healthier diets.</a:t>
            </a:r>
          </a:p>
          <a:p>
            <a:r>
              <a:rPr lang="en-US" b="1" dirty="0" err="1" smtClean="0"/>
              <a:t>Choosemyplate.gov</a:t>
            </a:r>
            <a:r>
              <a:rPr lang="en-US" b="1" dirty="0" smtClean="0"/>
              <a:t> </a:t>
            </a:r>
            <a:r>
              <a:rPr lang="en-US" dirty="0" smtClean="0"/>
              <a:t>is an interactive website that can help Americans make healthier food choices for themselves, their families, and their children.</a:t>
            </a:r>
            <a:endParaRPr lang="en-US" dirty="0"/>
          </a:p>
        </p:txBody>
      </p:sp>
      <p:pic>
        <p:nvPicPr>
          <p:cNvPr id="9" name="How to Follow the USDA MyPlate Dietary Guidelines - YouTube.mp4">
            <a:hlinkClick r:id="" action="ppaction://media"/>
          </p:cNvPr>
          <p:cNvPicPr>
            <a:picLocks noGrp="1"/>
          </p:cNvPicPr>
          <p:nvPr>
            <p:ph sz="half" idx="2"/>
            <a:videoFile r:link="rId1"/>
          </p:nvPr>
        </p:nvPicPr>
        <p:blipFill>
          <a:blip r:embed="rId3"/>
          <a:stretch>
            <a:fillRect/>
          </a:stretch>
        </p:blipFill>
        <p:spPr>
          <a:xfrm>
            <a:off x="4751388" y="1600201"/>
            <a:ext cx="3840162" cy="4343399"/>
          </a:xfrm>
        </p:spPr>
      </p:pic>
      <p:pic>
        <p:nvPicPr>
          <p:cNvPr id="8" name="Picture 7"/>
          <p:cNvPicPr>
            <a:picLocks noChangeAspect="1"/>
          </p:cNvPicPr>
          <p:nvPr/>
        </p:nvPicPr>
        <p:blipFill>
          <a:blip r:embed="rId4"/>
          <a:stretch>
            <a:fillRect/>
          </a:stretch>
        </p:blipFill>
        <p:spPr>
          <a:xfrm>
            <a:off x="7483404" y="107576"/>
            <a:ext cx="1434257" cy="13369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36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6 boxes out of 1"/>
          <p:cNvPicPr>
            <a:picLocks noChangeAspect="1" noChangeArrowheads="1"/>
          </p:cNvPicPr>
          <p:nvPr/>
        </p:nvPicPr>
        <p:blipFill>
          <a:blip r:embed="rId2"/>
          <a:srcRect/>
          <a:stretch>
            <a:fillRect/>
          </a:stretch>
        </p:blipFill>
        <p:spPr bwMode="auto">
          <a:xfrm>
            <a:off x="917575" y="1362869"/>
            <a:ext cx="6697663" cy="5249862"/>
          </a:xfrm>
          <a:prstGeom prst="rect">
            <a:avLst/>
          </a:prstGeom>
          <a:noFill/>
          <a:ln w="9525">
            <a:noFill/>
            <a:miter lim="800000"/>
            <a:headEnd/>
            <a:tailEnd/>
          </a:ln>
        </p:spPr>
      </p:pic>
      <p:sp>
        <p:nvSpPr>
          <p:cNvPr id="5" name="Rectangle 2"/>
          <p:cNvSpPr txBox="1">
            <a:spLocks noChangeArrowheads="1"/>
          </p:cNvSpPr>
          <p:nvPr/>
        </p:nvSpPr>
        <p:spPr bwMode="auto">
          <a:xfrm>
            <a:off x="573088" y="128588"/>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4D33FF"/>
                </a:solidFill>
                <a:effectLst/>
                <a:uLnTx/>
                <a:uFillTx/>
                <a:latin typeface="+mj-lt"/>
                <a:ea typeface="+mj-ea"/>
                <a:cs typeface="+mj-cs"/>
              </a:rPr>
              <a:t>Your Best Choices </a:t>
            </a:r>
            <a:endParaRPr kumimoji="0" lang="en-US" sz="2800" b="1" i="0" u="none" strike="noStrike" kern="0" cap="none" spc="0" normalizeH="0" baseline="0" noProof="0" dirty="0">
              <a:ln>
                <a:noFill/>
              </a:ln>
              <a:solidFill>
                <a:srgbClr val="4D33FF"/>
              </a:solidFill>
              <a:effectLst/>
              <a:uLnTx/>
              <a:uFillTx/>
              <a:latin typeface="+mj-lt"/>
              <a:ea typeface="+mj-ea"/>
              <a:cs typeface="+mj-cs"/>
            </a:endParaRPr>
          </a:p>
        </p:txBody>
      </p:sp>
      <p:sp>
        <p:nvSpPr>
          <p:cNvPr id="6" name="Rectangle 12"/>
          <p:cNvSpPr>
            <a:spLocks noChangeArrowheads="1"/>
          </p:cNvSpPr>
          <p:nvPr/>
        </p:nvSpPr>
        <p:spPr bwMode="auto">
          <a:xfrm>
            <a:off x="1038225" y="3286125"/>
            <a:ext cx="2614613" cy="701675"/>
          </a:xfrm>
          <a:prstGeom prst="rect">
            <a:avLst/>
          </a:prstGeom>
          <a:noFill/>
          <a:ln w="9525">
            <a:noFill/>
            <a:miter lim="800000"/>
            <a:headEnd/>
            <a:tailEnd/>
          </a:ln>
        </p:spPr>
        <p:txBody>
          <a:bodyPr anchor="ctr">
            <a:prstTxWarp prst="textNoShape">
              <a:avLst/>
            </a:prstTxWarp>
            <a:spAutoFit/>
          </a:bodyPr>
          <a:lstStyle/>
          <a:p>
            <a:r>
              <a:rPr lang="en-US" sz="2000" b="1"/>
              <a:t>Dietary Guidelines Recommendations</a:t>
            </a:r>
            <a:r>
              <a:rPr lang="en-US" sz="2000"/>
              <a:t> </a:t>
            </a:r>
          </a:p>
        </p:txBody>
      </p:sp>
      <p:sp>
        <p:nvSpPr>
          <p:cNvPr id="7" name="Rectangle 13"/>
          <p:cNvSpPr>
            <a:spLocks noChangeArrowheads="1"/>
          </p:cNvSpPr>
          <p:nvPr/>
        </p:nvSpPr>
        <p:spPr bwMode="auto">
          <a:xfrm>
            <a:off x="5203825" y="1492250"/>
            <a:ext cx="2324100" cy="381000"/>
          </a:xfrm>
          <a:prstGeom prst="rect">
            <a:avLst/>
          </a:prstGeom>
          <a:noFill/>
          <a:ln w="9525">
            <a:noFill/>
            <a:miter lim="800000"/>
            <a:headEnd/>
            <a:tailEnd/>
          </a:ln>
        </p:spPr>
        <p:txBody>
          <a:bodyPr anchor="ctr">
            <a:prstTxWarp prst="textNoShape">
              <a:avLst/>
            </a:prstTxWarp>
            <a:spAutoFit/>
          </a:bodyPr>
          <a:lstStyle/>
          <a:p>
            <a:r>
              <a:rPr lang="en-US" sz="1900" b="1" dirty="0">
                <a:solidFill>
                  <a:schemeClr val="bg1"/>
                </a:solidFill>
              </a:rPr>
              <a:t>Focus on fruits.</a:t>
            </a:r>
          </a:p>
        </p:txBody>
      </p:sp>
      <p:sp>
        <p:nvSpPr>
          <p:cNvPr id="8" name="Rectangle 14"/>
          <p:cNvSpPr>
            <a:spLocks noChangeArrowheads="1"/>
          </p:cNvSpPr>
          <p:nvPr/>
        </p:nvSpPr>
        <p:spPr bwMode="auto">
          <a:xfrm>
            <a:off x="5192713" y="2343150"/>
            <a:ext cx="2422525" cy="381000"/>
          </a:xfrm>
          <a:prstGeom prst="rect">
            <a:avLst/>
          </a:prstGeom>
          <a:noFill/>
          <a:ln w="9525">
            <a:noFill/>
            <a:miter lim="800000"/>
            <a:headEnd/>
            <a:tailEnd/>
          </a:ln>
        </p:spPr>
        <p:txBody>
          <a:bodyPr anchor="ctr">
            <a:prstTxWarp prst="textNoShape">
              <a:avLst/>
            </a:prstTxWarp>
            <a:spAutoFit/>
          </a:bodyPr>
          <a:lstStyle/>
          <a:p>
            <a:r>
              <a:rPr lang="en-US" sz="1900" b="1" dirty="0">
                <a:solidFill>
                  <a:schemeClr val="bg1"/>
                </a:solidFill>
              </a:rPr>
              <a:t>Vary your veggies. </a:t>
            </a:r>
          </a:p>
        </p:txBody>
      </p:sp>
      <p:sp>
        <p:nvSpPr>
          <p:cNvPr id="9" name="Rectangle 15"/>
          <p:cNvSpPr>
            <a:spLocks noChangeArrowheads="1"/>
          </p:cNvSpPr>
          <p:nvPr/>
        </p:nvSpPr>
        <p:spPr bwMode="auto">
          <a:xfrm>
            <a:off x="5203825" y="3224212"/>
            <a:ext cx="2324100" cy="669925"/>
          </a:xfrm>
          <a:prstGeom prst="rect">
            <a:avLst/>
          </a:prstGeom>
          <a:noFill/>
          <a:ln w="9525">
            <a:noFill/>
            <a:miter lim="800000"/>
            <a:headEnd/>
            <a:tailEnd/>
          </a:ln>
        </p:spPr>
        <p:txBody>
          <a:bodyPr anchor="ctr">
            <a:prstTxWarp prst="textNoShape">
              <a:avLst/>
            </a:prstTxWarp>
            <a:spAutoFit/>
          </a:bodyPr>
          <a:lstStyle/>
          <a:p>
            <a:r>
              <a:rPr lang="en-US" sz="1900" b="1" dirty="0">
                <a:solidFill>
                  <a:schemeClr val="bg1"/>
                </a:solidFill>
              </a:rPr>
              <a:t>Get your calcium-rich foods. </a:t>
            </a:r>
          </a:p>
        </p:txBody>
      </p:sp>
      <p:sp>
        <p:nvSpPr>
          <p:cNvPr id="10" name="Rectangle 16"/>
          <p:cNvSpPr>
            <a:spLocks noChangeArrowheads="1"/>
          </p:cNvSpPr>
          <p:nvPr/>
        </p:nvSpPr>
        <p:spPr bwMode="auto">
          <a:xfrm>
            <a:off x="5203825" y="3987800"/>
            <a:ext cx="2324100" cy="669925"/>
          </a:xfrm>
          <a:prstGeom prst="rect">
            <a:avLst/>
          </a:prstGeom>
          <a:noFill/>
          <a:ln w="9525">
            <a:noFill/>
            <a:miter lim="800000"/>
            <a:headEnd/>
            <a:tailEnd/>
          </a:ln>
        </p:spPr>
        <p:txBody>
          <a:bodyPr anchor="ctr">
            <a:prstTxWarp prst="textNoShape">
              <a:avLst/>
            </a:prstTxWarp>
            <a:spAutoFit/>
          </a:bodyPr>
          <a:lstStyle/>
          <a:p>
            <a:r>
              <a:rPr lang="en-US" sz="1900" b="1" dirty="0">
                <a:solidFill>
                  <a:schemeClr val="bg1"/>
                </a:solidFill>
              </a:rPr>
              <a:t>Make half your grains whole. </a:t>
            </a:r>
          </a:p>
        </p:txBody>
      </p:sp>
      <p:sp>
        <p:nvSpPr>
          <p:cNvPr id="11" name="Rectangle 17"/>
          <p:cNvSpPr>
            <a:spLocks noChangeArrowheads="1"/>
          </p:cNvSpPr>
          <p:nvPr/>
        </p:nvSpPr>
        <p:spPr bwMode="auto">
          <a:xfrm>
            <a:off x="5203825" y="4995862"/>
            <a:ext cx="2324100" cy="669925"/>
          </a:xfrm>
          <a:prstGeom prst="rect">
            <a:avLst/>
          </a:prstGeom>
          <a:noFill/>
          <a:ln w="9525">
            <a:noFill/>
            <a:miter lim="800000"/>
            <a:headEnd/>
            <a:tailEnd/>
          </a:ln>
        </p:spPr>
        <p:txBody>
          <a:bodyPr anchor="ctr">
            <a:prstTxWarp prst="textNoShape">
              <a:avLst/>
            </a:prstTxWarp>
            <a:spAutoFit/>
          </a:bodyPr>
          <a:lstStyle/>
          <a:p>
            <a:r>
              <a:rPr lang="en-US" sz="1900" b="1" dirty="0">
                <a:solidFill>
                  <a:schemeClr val="bg1"/>
                </a:solidFill>
              </a:rPr>
              <a:t>Go lean with protein. </a:t>
            </a:r>
          </a:p>
        </p:txBody>
      </p:sp>
      <p:sp>
        <p:nvSpPr>
          <p:cNvPr id="12" name="Rectangle 19"/>
          <p:cNvSpPr>
            <a:spLocks noChangeArrowheads="1"/>
          </p:cNvSpPr>
          <p:nvPr/>
        </p:nvSpPr>
        <p:spPr bwMode="auto">
          <a:xfrm>
            <a:off x="5203825" y="5856287"/>
            <a:ext cx="2324100" cy="669925"/>
          </a:xfrm>
          <a:prstGeom prst="rect">
            <a:avLst/>
          </a:prstGeom>
          <a:noFill/>
          <a:ln w="9525">
            <a:noFill/>
            <a:miter lim="800000"/>
            <a:headEnd/>
            <a:tailEnd/>
          </a:ln>
        </p:spPr>
        <p:txBody>
          <a:bodyPr anchor="ctr">
            <a:prstTxWarp prst="textNoShape">
              <a:avLst/>
            </a:prstTxWarp>
            <a:spAutoFit/>
          </a:bodyPr>
          <a:lstStyle/>
          <a:p>
            <a:r>
              <a:rPr lang="en-US" sz="1900" b="1" dirty="0">
                <a:solidFill>
                  <a:schemeClr val="bg1"/>
                </a:solidFill>
              </a:rPr>
              <a:t>Limit certain foods.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1000"/>
                            </p:stCondLst>
                            <p:childTnLst>
                              <p:par>
                                <p:cTn id="9" presetID="12" presetClass="entr" presetSubtype="1"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childTnLst>
                          </p:cTn>
                        </p:par>
                        <p:par>
                          <p:cTn id="12" fill="hold">
                            <p:stCondLst>
                              <p:cond delay="2000"/>
                            </p:stCondLst>
                            <p:childTnLst>
                              <p:par>
                                <p:cTn id="13" presetID="12" presetClass="entr" presetSubtype="1"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slide(fromTop)">
                                      <p:cBhvr>
                                        <p:cTn id="15" dur="500"/>
                                        <p:tgtEl>
                                          <p:spTgt spid="10"/>
                                        </p:tgtEl>
                                      </p:cBhvr>
                                    </p:animEffect>
                                  </p:childTnLst>
                                </p:cTn>
                              </p:par>
                            </p:childTnLst>
                          </p:cTn>
                        </p:par>
                        <p:par>
                          <p:cTn id="16" fill="hold">
                            <p:stCondLst>
                              <p:cond delay="3000"/>
                            </p:stCondLst>
                            <p:childTnLst>
                              <p:par>
                                <p:cTn id="17" presetID="12" presetClass="entr" presetSubtype="1"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500"/>
                                        <p:tgtEl>
                                          <p:spTgt spid="11"/>
                                        </p:tgtEl>
                                      </p:cBhvr>
                                    </p:animEffect>
                                  </p:childTnLst>
                                </p:cTn>
                              </p:par>
                            </p:childTnLst>
                          </p:cTn>
                        </p:par>
                        <p:par>
                          <p:cTn id="20" fill="hold">
                            <p:stCondLst>
                              <p:cond delay="4000"/>
                            </p:stCondLst>
                            <p:childTnLst>
                              <p:par>
                                <p:cTn id="21" presetID="12" presetClass="entr" presetSubtype="1"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slide(fromTo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Most From Your Foods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6"/>
                </a:solidFill>
              </a:rPr>
              <a:t>Nutrient-Dense Foods</a:t>
            </a:r>
          </a:p>
          <a:p>
            <a:pPr lvl="1"/>
            <a:r>
              <a:rPr lang="en-US" dirty="0" smtClean="0"/>
              <a:t>Foods that have a high ratio of nutrients to calories</a:t>
            </a:r>
          </a:p>
          <a:p>
            <a:pPr lvl="1"/>
            <a:r>
              <a:rPr lang="en-US" i="1" dirty="0" err="1" smtClean="0"/>
              <a:t>ie</a:t>
            </a:r>
            <a:r>
              <a:rPr lang="en-US" i="1" dirty="0" smtClean="0"/>
              <a:t>…large carrot vs. half ounce of potato chips – have same number of calories but the carrot provides more nutrients.</a:t>
            </a:r>
          </a:p>
          <a:p>
            <a:pPr lvl="1"/>
            <a:endParaRPr lang="en-US" i="1" dirty="0" smtClean="0"/>
          </a:p>
          <a:p>
            <a:pPr lvl="1"/>
            <a:r>
              <a:rPr lang="en-US" dirty="0" smtClean="0">
                <a:solidFill>
                  <a:schemeClr val="accent6"/>
                </a:solidFill>
              </a:rPr>
              <a:t>Importance of Breakfast</a:t>
            </a:r>
          </a:p>
          <a:p>
            <a:pPr lvl="2"/>
            <a:r>
              <a:rPr lang="en-US" dirty="0" smtClean="0"/>
              <a:t>Need to refuel body after sleep.  Body constantly needs energy.  </a:t>
            </a:r>
          </a:p>
          <a:p>
            <a:pPr lvl="3"/>
            <a:r>
              <a:rPr lang="en-US" dirty="0" smtClean="0"/>
              <a:t>Ideas:  </a:t>
            </a:r>
            <a:r>
              <a:rPr lang="en-US" i="1" dirty="0" smtClean="0"/>
              <a:t>oatmeal, cereal, hard-boiled eggs, whole-grain muffins, bagel, toast with peanut butter, etc…something is better than nothing.</a:t>
            </a:r>
            <a:endParaRPr lang="en-US" i="1" dirty="0"/>
          </a:p>
        </p:txBody>
      </p:sp>
      <p:pic>
        <p:nvPicPr>
          <p:cNvPr id="4" name="Picture 3"/>
          <p:cNvPicPr>
            <a:picLocks noChangeAspect="1"/>
          </p:cNvPicPr>
          <p:nvPr/>
        </p:nvPicPr>
        <p:blipFill>
          <a:blip r:embed="rId2"/>
          <a:stretch>
            <a:fillRect/>
          </a:stretch>
        </p:blipFill>
        <p:spPr>
          <a:xfrm>
            <a:off x="5116325" y="5346298"/>
            <a:ext cx="3252097" cy="1194606"/>
          </a:xfrm>
          <a:prstGeom prst="rect">
            <a:avLst/>
          </a:prstGeom>
        </p:spPr>
      </p:pic>
      <p:pic>
        <p:nvPicPr>
          <p:cNvPr id="5" name="Picture 4"/>
          <p:cNvPicPr>
            <a:picLocks noChangeAspect="1"/>
          </p:cNvPicPr>
          <p:nvPr/>
        </p:nvPicPr>
        <p:blipFill>
          <a:blip r:embed="rId3"/>
          <a:stretch>
            <a:fillRect/>
          </a:stretch>
        </p:blipFill>
        <p:spPr>
          <a:xfrm>
            <a:off x="5612554" y="940931"/>
            <a:ext cx="3253617" cy="100720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3088" y="306388"/>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1D5EAB"/>
                </a:solidFill>
                <a:effectLst/>
                <a:uLnTx/>
                <a:uFillTx/>
                <a:latin typeface="+mj-lt"/>
                <a:ea typeface="+mj-ea"/>
                <a:cs typeface="+mj-cs"/>
              </a:rPr>
              <a:t>Sensible Snacks </a:t>
            </a:r>
            <a:endParaRPr kumimoji="0" lang="en-US" sz="2800" b="1" i="0" u="none" strike="noStrike" kern="0" cap="none" spc="0" normalizeH="0" baseline="0" noProof="0" dirty="0">
              <a:ln>
                <a:noFill/>
              </a:ln>
              <a:solidFill>
                <a:srgbClr val="1D5EAB"/>
              </a:solidFill>
              <a:effectLst/>
              <a:uLnTx/>
              <a:uFillTx/>
              <a:latin typeface="+mj-lt"/>
              <a:ea typeface="+mj-ea"/>
              <a:cs typeface="+mj-cs"/>
            </a:endParaRPr>
          </a:p>
        </p:txBody>
      </p:sp>
      <p:sp>
        <p:nvSpPr>
          <p:cNvPr id="5" name="Rectangle 3"/>
          <p:cNvSpPr txBox="1">
            <a:spLocks noChangeArrowheads="1"/>
          </p:cNvSpPr>
          <p:nvPr/>
        </p:nvSpPr>
        <p:spPr bwMode="auto">
          <a:xfrm>
            <a:off x="573088" y="1814513"/>
            <a:ext cx="3576637" cy="4471987"/>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There are plenty of healthful foods that you can easily enjoy when you need a quick bite.</a:t>
            </a:r>
            <a:endParaRPr kumimoji="0" lang="en-US" sz="2800" b="0" i="0" u="none" strike="noStrike" kern="0" cap="none" spc="0" normalizeH="0" baseline="0" noProof="0">
              <a:ln>
                <a:noFill/>
              </a:ln>
              <a:solidFill>
                <a:srgbClr val="292929"/>
              </a:solidFill>
              <a:effectLst/>
              <a:uLnTx/>
              <a:uFillTx/>
              <a:latin typeface="+mn-lt"/>
              <a:ea typeface="+mn-ea"/>
              <a:cs typeface="+mn-cs"/>
            </a:endParaRPr>
          </a:p>
        </p:txBody>
      </p:sp>
      <p:pic>
        <p:nvPicPr>
          <p:cNvPr id="6" name="Picture 5" descr="7 short boxes"/>
          <p:cNvPicPr>
            <a:picLocks noChangeAspect="1" noChangeArrowheads="1"/>
          </p:cNvPicPr>
          <p:nvPr/>
        </p:nvPicPr>
        <p:blipFill>
          <a:blip r:embed="rId2"/>
          <a:srcRect/>
          <a:stretch>
            <a:fillRect/>
          </a:stretch>
        </p:blipFill>
        <p:spPr bwMode="auto">
          <a:xfrm>
            <a:off x="4867275" y="1236663"/>
            <a:ext cx="2957513" cy="4852987"/>
          </a:xfrm>
          <a:prstGeom prst="rect">
            <a:avLst/>
          </a:prstGeom>
          <a:noFill/>
          <a:ln w="9525">
            <a:noFill/>
            <a:miter lim="800000"/>
            <a:headEnd/>
            <a:tailEnd/>
          </a:ln>
        </p:spPr>
      </p:pic>
      <p:sp>
        <p:nvSpPr>
          <p:cNvPr id="7" name="Rectangle 6"/>
          <p:cNvSpPr>
            <a:spLocks noChangeArrowheads="1"/>
          </p:cNvSpPr>
          <p:nvPr/>
        </p:nvSpPr>
        <p:spPr bwMode="auto">
          <a:xfrm>
            <a:off x="5146675" y="1462088"/>
            <a:ext cx="2454275" cy="366712"/>
          </a:xfrm>
          <a:prstGeom prst="rect">
            <a:avLst/>
          </a:prstGeom>
          <a:noFill/>
          <a:ln w="9525">
            <a:noFill/>
            <a:miter lim="800000"/>
            <a:headEnd/>
            <a:tailEnd/>
          </a:ln>
        </p:spPr>
        <p:txBody>
          <a:bodyPr anchor="ctr">
            <a:prstTxWarp prst="textNoShape">
              <a:avLst/>
            </a:prstTxWarp>
            <a:spAutoFit/>
          </a:bodyPr>
          <a:lstStyle/>
          <a:p>
            <a:r>
              <a:rPr lang="en-US" b="1">
                <a:solidFill>
                  <a:srgbClr val="1D5EAB"/>
                </a:solidFill>
              </a:rPr>
              <a:t>Fresh fruit </a:t>
            </a:r>
          </a:p>
        </p:txBody>
      </p:sp>
      <p:sp>
        <p:nvSpPr>
          <p:cNvPr id="8" name="Rectangle 7"/>
          <p:cNvSpPr>
            <a:spLocks noChangeArrowheads="1"/>
          </p:cNvSpPr>
          <p:nvPr/>
        </p:nvSpPr>
        <p:spPr bwMode="auto">
          <a:xfrm>
            <a:off x="5146675" y="2105025"/>
            <a:ext cx="2454275" cy="366713"/>
          </a:xfrm>
          <a:prstGeom prst="rect">
            <a:avLst/>
          </a:prstGeom>
          <a:noFill/>
          <a:ln w="9525">
            <a:noFill/>
            <a:miter lim="800000"/>
            <a:headEnd/>
            <a:tailEnd/>
          </a:ln>
        </p:spPr>
        <p:txBody>
          <a:bodyPr anchor="ctr">
            <a:prstTxWarp prst="textNoShape">
              <a:avLst/>
            </a:prstTxWarp>
            <a:spAutoFit/>
          </a:bodyPr>
          <a:lstStyle/>
          <a:p>
            <a:r>
              <a:rPr lang="en-US" b="1">
                <a:solidFill>
                  <a:srgbClr val="1D5EAB"/>
                </a:solidFill>
              </a:rPr>
              <a:t>Cut-up vegetables </a:t>
            </a:r>
          </a:p>
        </p:txBody>
      </p:sp>
      <p:sp>
        <p:nvSpPr>
          <p:cNvPr id="9" name="Rectangle 8"/>
          <p:cNvSpPr>
            <a:spLocks noChangeArrowheads="1"/>
          </p:cNvSpPr>
          <p:nvPr/>
        </p:nvSpPr>
        <p:spPr bwMode="auto">
          <a:xfrm>
            <a:off x="5146675" y="2784475"/>
            <a:ext cx="2454275" cy="366713"/>
          </a:xfrm>
          <a:prstGeom prst="rect">
            <a:avLst/>
          </a:prstGeom>
          <a:noFill/>
          <a:ln w="9525">
            <a:noFill/>
            <a:miter lim="800000"/>
            <a:headEnd/>
            <a:tailEnd/>
          </a:ln>
        </p:spPr>
        <p:txBody>
          <a:bodyPr anchor="ctr">
            <a:prstTxWarp prst="textNoShape">
              <a:avLst/>
            </a:prstTxWarp>
            <a:spAutoFit/>
          </a:bodyPr>
          <a:lstStyle/>
          <a:p>
            <a:r>
              <a:rPr lang="en-US" b="1">
                <a:solidFill>
                  <a:srgbClr val="1D5EAB"/>
                </a:solidFill>
              </a:rPr>
              <a:t>String cheese </a:t>
            </a:r>
          </a:p>
        </p:txBody>
      </p:sp>
      <p:sp>
        <p:nvSpPr>
          <p:cNvPr id="10" name="Rectangle 9"/>
          <p:cNvSpPr>
            <a:spLocks noChangeArrowheads="1"/>
          </p:cNvSpPr>
          <p:nvPr/>
        </p:nvSpPr>
        <p:spPr bwMode="auto">
          <a:xfrm>
            <a:off x="5146675" y="3444875"/>
            <a:ext cx="2454275" cy="366713"/>
          </a:xfrm>
          <a:prstGeom prst="rect">
            <a:avLst/>
          </a:prstGeom>
          <a:noFill/>
          <a:ln w="9525">
            <a:noFill/>
            <a:miter lim="800000"/>
            <a:headEnd/>
            <a:tailEnd/>
          </a:ln>
        </p:spPr>
        <p:txBody>
          <a:bodyPr anchor="ctr">
            <a:prstTxWarp prst="textNoShape">
              <a:avLst/>
            </a:prstTxWarp>
            <a:spAutoFit/>
          </a:bodyPr>
          <a:lstStyle/>
          <a:p>
            <a:r>
              <a:rPr lang="en-US" b="1">
                <a:solidFill>
                  <a:srgbClr val="1D5EAB"/>
                </a:solidFill>
              </a:rPr>
              <a:t>Unsalted nuts </a:t>
            </a:r>
          </a:p>
        </p:txBody>
      </p:sp>
      <p:sp>
        <p:nvSpPr>
          <p:cNvPr id="11" name="Rectangle 10"/>
          <p:cNvSpPr>
            <a:spLocks noChangeArrowheads="1"/>
          </p:cNvSpPr>
          <p:nvPr/>
        </p:nvSpPr>
        <p:spPr bwMode="auto">
          <a:xfrm>
            <a:off x="5146675" y="4122738"/>
            <a:ext cx="2454275" cy="366712"/>
          </a:xfrm>
          <a:prstGeom prst="rect">
            <a:avLst/>
          </a:prstGeom>
          <a:noFill/>
          <a:ln w="9525">
            <a:noFill/>
            <a:miter lim="800000"/>
            <a:headEnd/>
            <a:tailEnd/>
          </a:ln>
        </p:spPr>
        <p:txBody>
          <a:bodyPr anchor="ctr">
            <a:prstTxWarp prst="textNoShape">
              <a:avLst/>
            </a:prstTxWarp>
            <a:spAutoFit/>
          </a:bodyPr>
          <a:lstStyle/>
          <a:p>
            <a:r>
              <a:rPr lang="en-US" b="1">
                <a:solidFill>
                  <a:srgbClr val="1D5EAB"/>
                </a:solidFill>
              </a:rPr>
              <a:t>Air-popped popcorn </a:t>
            </a:r>
          </a:p>
        </p:txBody>
      </p:sp>
      <p:sp>
        <p:nvSpPr>
          <p:cNvPr id="12" name="Rectangle 11"/>
          <p:cNvSpPr>
            <a:spLocks noChangeArrowheads="1"/>
          </p:cNvSpPr>
          <p:nvPr/>
        </p:nvSpPr>
        <p:spPr bwMode="auto">
          <a:xfrm>
            <a:off x="5146675" y="4783138"/>
            <a:ext cx="2454275" cy="366712"/>
          </a:xfrm>
          <a:prstGeom prst="rect">
            <a:avLst/>
          </a:prstGeom>
          <a:noFill/>
          <a:ln w="9525">
            <a:noFill/>
            <a:miter lim="800000"/>
            <a:headEnd/>
            <a:tailEnd/>
          </a:ln>
        </p:spPr>
        <p:txBody>
          <a:bodyPr anchor="ctr">
            <a:prstTxWarp prst="textNoShape">
              <a:avLst/>
            </a:prstTxWarp>
            <a:spAutoFit/>
          </a:bodyPr>
          <a:lstStyle/>
          <a:p>
            <a:r>
              <a:rPr lang="en-US" b="1">
                <a:solidFill>
                  <a:srgbClr val="1D5EAB"/>
                </a:solidFill>
              </a:rPr>
              <a:t>Fat-free yogurt </a:t>
            </a:r>
          </a:p>
        </p:txBody>
      </p:sp>
      <p:sp>
        <p:nvSpPr>
          <p:cNvPr id="13" name="Rectangle 12"/>
          <p:cNvSpPr>
            <a:spLocks noChangeArrowheads="1"/>
          </p:cNvSpPr>
          <p:nvPr/>
        </p:nvSpPr>
        <p:spPr bwMode="auto">
          <a:xfrm>
            <a:off x="5146675" y="5445125"/>
            <a:ext cx="2454275" cy="366713"/>
          </a:xfrm>
          <a:prstGeom prst="rect">
            <a:avLst/>
          </a:prstGeom>
          <a:noFill/>
          <a:ln w="9525">
            <a:noFill/>
            <a:miter lim="800000"/>
            <a:headEnd/>
            <a:tailEnd/>
          </a:ln>
        </p:spPr>
        <p:txBody>
          <a:bodyPr anchor="ctr">
            <a:prstTxWarp prst="textNoShape">
              <a:avLst/>
            </a:prstTxWarp>
            <a:spAutoFit/>
          </a:bodyPr>
          <a:lstStyle/>
          <a:p>
            <a:r>
              <a:rPr lang="en-US" b="1">
                <a:solidFill>
                  <a:srgbClr val="1D5EAB"/>
                </a:solidFill>
              </a:rPr>
              <a:t>Bread sticks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1000"/>
                            </p:stCondLst>
                            <p:childTnLst>
                              <p:par>
                                <p:cTn id="9" presetID="12" presetClass="entr" presetSubtype="1"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childTnLst>
                          </p:cTn>
                        </p:par>
                        <p:par>
                          <p:cTn id="12" fill="hold">
                            <p:stCondLst>
                              <p:cond delay="2000"/>
                            </p:stCondLst>
                            <p:childTnLst>
                              <p:par>
                                <p:cTn id="13" presetID="12" presetClass="entr" presetSubtype="1"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slide(fromTop)">
                                      <p:cBhvr>
                                        <p:cTn id="15" dur="500"/>
                                        <p:tgtEl>
                                          <p:spTgt spid="10"/>
                                        </p:tgtEl>
                                      </p:cBhvr>
                                    </p:animEffect>
                                  </p:childTnLst>
                                </p:cTn>
                              </p:par>
                            </p:childTnLst>
                          </p:cTn>
                        </p:par>
                        <p:par>
                          <p:cTn id="16" fill="hold">
                            <p:stCondLst>
                              <p:cond delay="3000"/>
                            </p:stCondLst>
                            <p:childTnLst>
                              <p:par>
                                <p:cTn id="17" presetID="12" presetClass="entr" presetSubtype="1"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500"/>
                                        <p:tgtEl>
                                          <p:spTgt spid="11"/>
                                        </p:tgtEl>
                                      </p:cBhvr>
                                    </p:animEffect>
                                  </p:childTnLst>
                                </p:cTn>
                              </p:par>
                            </p:childTnLst>
                          </p:cTn>
                        </p:par>
                        <p:par>
                          <p:cTn id="20" fill="hold">
                            <p:stCondLst>
                              <p:cond delay="4000"/>
                            </p:stCondLst>
                            <p:childTnLst>
                              <p:par>
                                <p:cTn id="21" presetID="12" presetClass="entr" presetSubtype="1"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slide(fromTop)">
                                      <p:cBhvr>
                                        <p:cTn id="23" dur="500"/>
                                        <p:tgtEl>
                                          <p:spTgt spid="12"/>
                                        </p:tgtEl>
                                      </p:cBhvr>
                                    </p:animEffect>
                                  </p:childTnLst>
                                </p:cTn>
                              </p:par>
                            </p:childTnLst>
                          </p:cTn>
                        </p:par>
                        <p:par>
                          <p:cTn id="24" fill="hold">
                            <p:stCondLst>
                              <p:cond delay="5000"/>
                            </p:stCondLst>
                            <p:childTnLst>
                              <p:par>
                                <p:cTn id="25" presetID="12" presetClass="entr" presetSubtype="1"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slide(fromTo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7 short boxes"/>
          <p:cNvPicPr>
            <a:picLocks noChangeAspect="1" noChangeArrowheads="1"/>
          </p:cNvPicPr>
          <p:nvPr/>
        </p:nvPicPr>
        <p:blipFill>
          <a:blip r:embed="rId2"/>
          <a:srcRect b="29507"/>
          <a:stretch>
            <a:fillRect/>
          </a:stretch>
        </p:blipFill>
        <p:spPr bwMode="auto">
          <a:xfrm>
            <a:off x="4238625" y="1643063"/>
            <a:ext cx="4456113" cy="4505325"/>
          </a:xfrm>
          <a:prstGeom prst="rect">
            <a:avLst/>
          </a:prstGeom>
          <a:noFill/>
          <a:ln w="9525">
            <a:noFill/>
            <a:miter lim="800000"/>
            <a:headEnd/>
            <a:tailEnd/>
          </a:ln>
        </p:spPr>
      </p:pic>
      <p:sp>
        <p:nvSpPr>
          <p:cNvPr id="3" name="Rectangle 2"/>
          <p:cNvSpPr txBox="1">
            <a:spLocks noChangeArrowheads="1"/>
          </p:cNvSpPr>
          <p:nvPr/>
        </p:nvSpPr>
        <p:spPr bwMode="auto">
          <a:xfrm>
            <a:off x="581026" y="554037"/>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1D5EAB"/>
                </a:solidFill>
                <a:effectLst/>
                <a:uLnTx/>
                <a:uFillTx/>
                <a:latin typeface="+mj-lt"/>
                <a:ea typeface="+mj-ea"/>
                <a:cs typeface="+mj-cs"/>
              </a:rPr>
              <a:t>Eating Right When Eating Out </a:t>
            </a:r>
            <a:endParaRPr kumimoji="0" lang="en-US" sz="2800" b="1" i="0" u="none" strike="noStrike" kern="0" cap="none" spc="0" normalizeH="0" baseline="0" noProof="0" dirty="0">
              <a:ln>
                <a:noFill/>
              </a:ln>
              <a:solidFill>
                <a:srgbClr val="1D5EAB"/>
              </a:solidFill>
              <a:effectLst/>
              <a:uLnTx/>
              <a:uFillTx/>
              <a:latin typeface="+mj-lt"/>
              <a:ea typeface="+mj-ea"/>
              <a:cs typeface="+mj-cs"/>
            </a:endParaRPr>
          </a:p>
        </p:txBody>
      </p:sp>
      <p:sp>
        <p:nvSpPr>
          <p:cNvPr id="4" name="Rectangle 3"/>
          <p:cNvSpPr txBox="1">
            <a:spLocks noChangeArrowheads="1"/>
          </p:cNvSpPr>
          <p:nvPr/>
        </p:nvSpPr>
        <p:spPr bwMode="auto">
          <a:xfrm>
            <a:off x="573088" y="1814513"/>
            <a:ext cx="3305175" cy="4471987"/>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Follow these guidelines to make healthful food choices when you eat away from home. </a:t>
            </a:r>
            <a:endParaRPr kumimoji="0" lang="en-US" sz="2800" b="0" i="0" u="none" strike="noStrike" kern="0" cap="none" spc="0" normalizeH="0" baseline="0" noProof="0">
              <a:ln>
                <a:noFill/>
              </a:ln>
              <a:solidFill>
                <a:srgbClr val="292929"/>
              </a:solidFill>
              <a:effectLst/>
              <a:uLnTx/>
              <a:uFillTx/>
              <a:latin typeface="+mn-lt"/>
              <a:ea typeface="+mn-ea"/>
              <a:cs typeface="+mn-cs"/>
            </a:endParaRPr>
          </a:p>
        </p:txBody>
      </p:sp>
      <p:sp>
        <p:nvSpPr>
          <p:cNvPr id="5" name="Rectangle 5"/>
          <p:cNvSpPr>
            <a:spLocks noChangeArrowheads="1"/>
          </p:cNvSpPr>
          <p:nvPr/>
        </p:nvSpPr>
        <p:spPr bwMode="auto">
          <a:xfrm>
            <a:off x="4803775" y="1987550"/>
            <a:ext cx="3438525" cy="366713"/>
          </a:xfrm>
          <a:prstGeom prst="rect">
            <a:avLst/>
          </a:prstGeom>
          <a:noFill/>
          <a:ln w="9525">
            <a:noFill/>
            <a:miter lim="800000"/>
            <a:headEnd/>
            <a:tailEnd/>
          </a:ln>
        </p:spPr>
        <p:txBody>
          <a:bodyPr anchor="ctr">
            <a:prstTxWarp prst="textNoShape">
              <a:avLst/>
            </a:prstTxWarp>
            <a:spAutoFit/>
          </a:bodyPr>
          <a:lstStyle/>
          <a:p>
            <a:r>
              <a:rPr lang="en-US" b="1"/>
              <a:t>Watch portion sizes.</a:t>
            </a:r>
            <a:r>
              <a:rPr lang="en-US"/>
              <a:t> </a:t>
            </a:r>
          </a:p>
        </p:txBody>
      </p:sp>
      <p:sp>
        <p:nvSpPr>
          <p:cNvPr id="6" name="Rectangle 17"/>
          <p:cNvSpPr>
            <a:spLocks noChangeArrowheads="1"/>
          </p:cNvSpPr>
          <p:nvPr/>
        </p:nvSpPr>
        <p:spPr bwMode="auto">
          <a:xfrm>
            <a:off x="4803775" y="2728913"/>
            <a:ext cx="3438525" cy="641350"/>
          </a:xfrm>
          <a:prstGeom prst="rect">
            <a:avLst/>
          </a:prstGeom>
          <a:noFill/>
          <a:ln w="9525">
            <a:noFill/>
            <a:miter lim="800000"/>
            <a:headEnd/>
            <a:tailEnd/>
          </a:ln>
        </p:spPr>
        <p:txBody>
          <a:bodyPr anchor="ctr">
            <a:prstTxWarp prst="textNoShape">
              <a:avLst/>
            </a:prstTxWarp>
            <a:spAutoFit/>
          </a:bodyPr>
          <a:lstStyle/>
          <a:p>
            <a:r>
              <a:rPr lang="en-US" b="1"/>
              <a:t>Pay attention to how foods are prepared. </a:t>
            </a:r>
          </a:p>
        </p:txBody>
      </p:sp>
      <p:sp>
        <p:nvSpPr>
          <p:cNvPr id="7" name="Rectangle 18"/>
          <p:cNvSpPr>
            <a:spLocks noChangeArrowheads="1"/>
          </p:cNvSpPr>
          <p:nvPr/>
        </p:nvSpPr>
        <p:spPr bwMode="auto">
          <a:xfrm>
            <a:off x="4803775" y="3598863"/>
            <a:ext cx="3438525" cy="641350"/>
          </a:xfrm>
          <a:prstGeom prst="rect">
            <a:avLst/>
          </a:prstGeom>
          <a:noFill/>
          <a:ln w="9525">
            <a:noFill/>
            <a:miter lim="800000"/>
            <a:headEnd/>
            <a:tailEnd/>
          </a:ln>
        </p:spPr>
        <p:txBody>
          <a:bodyPr anchor="ctr">
            <a:prstTxWarp prst="textNoShape">
              <a:avLst/>
            </a:prstTxWarp>
            <a:spAutoFit/>
          </a:bodyPr>
          <a:lstStyle/>
          <a:p>
            <a:r>
              <a:rPr lang="en-US" b="1"/>
              <a:t>Add fresh vegetables and fruits. </a:t>
            </a:r>
          </a:p>
        </p:txBody>
      </p:sp>
      <p:sp>
        <p:nvSpPr>
          <p:cNvPr id="8" name="Rectangle 19"/>
          <p:cNvSpPr>
            <a:spLocks noChangeArrowheads="1"/>
          </p:cNvSpPr>
          <p:nvPr/>
        </p:nvSpPr>
        <p:spPr bwMode="auto">
          <a:xfrm>
            <a:off x="4803775" y="4605338"/>
            <a:ext cx="3438525" cy="366712"/>
          </a:xfrm>
          <a:prstGeom prst="rect">
            <a:avLst/>
          </a:prstGeom>
          <a:noFill/>
          <a:ln w="9525">
            <a:noFill/>
            <a:miter lim="800000"/>
            <a:headEnd/>
            <a:tailEnd/>
          </a:ln>
        </p:spPr>
        <p:txBody>
          <a:bodyPr anchor="ctr">
            <a:prstTxWarp prst="textNoShape">
              <a:avLst/>
            </a:prstTxWarp>
            <a:spAutoFit/>
          </a:bodyPr>
          <a:lstStyle/>
          <a:p>
            <a:r>
              <a:rPr lang="en-US" b="1"/>
              <a:t>Go easy on toppings. </a:t>
            </a:r>
          </a:p>
        </p:txBody>
      </p:sp>
      <p:sp>
        <p:nvSpPr>
          <p:cNvPr id="9" name="Rectangle 20"/>
          <p:cNvSpPr>
            <a:spLocks noChangeArrowheads="1"/>
          </p:cNvSpPr>
          <p:nvPr/>
        </p:nvSpPr>
        <p:spPr bwMode="auto">
          <a:xfrm>
            <a:off x="4803775" y="5502275"/>
            <a:ext cx="3438525" cy="366713"/>
          </a:xfrm>
          <a:prstGeom prst="rect">
            <a:avLst/>
          </a:prstGeom>
          <a:noFill/>
          <a:ln w="9525">
            <a:noFill/>
            <a:miter lim="800000"/>
            <a:headEnd/>
            <a:tailEnd/>
          </a:ln>
        </p:spPr>
        <p:txBody>
          <a:bodyPr anchor="ctr">
            <a:prstTxWarp prst="textNoShape">
              <a:avLst/>
            </a:prstTxWarp>
            <a:spAutoFit/>
          </a:bodyPr>
          <a:lstStyle/>
          <a:p>
            <a:r>
              <a:rPr lang="en-US" b="1"/>
              <a:t>Don’t drink your calories.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Top)">
                                      <p:cBhvr>
                                        <p:cTn id="11" dur="500"/>
                                        <p:tgtEl>
                                          <p:spTgt spid="7"/>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Top)">
                                      <p:cBhvr>
                                        <p:cTn id="15" dur="500"/>
                                        <p:tgtEl>
                                          <p:spTgt spid="8"/>
                                        </p:tgtEl>
                                      </p:cBhvr>
                                    </p:animEffect>
                                  </p:childTnLst>
                                </p:cTn>
                              </p:par>
                            </p:childTnLst>
                          </p:cTn>
                        </p:par>
                        <p:par>
                          <p:cTn id="16" fill="hold">
                            <p:stCondLst>
                              <p:cond delay="1500"/>
                            </p:stCondLst>
                            <p:childTnLst>
                              <p:par>
                                <p:cTn id="17" presetID="12" presetClass="entr" presetSubtype="1"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slide(fromTo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10</a:t>
            </a:r>
            <a:endParaRPr lang="en-US" dirty="0"/>
          </a:p>
        </p:txBody>
      </p:sp>
      <p:sp>
        <p:nvSpPr>
          <p:cNvPr id="3" name="Subtitle 2"/>
          <p:cNvSpPr>
            <a:spLocks noGrp="1"/>
          </p:cNvSpPr>
          <p:nvPr>
            <p:ph type="subTitle" idx="1"/>
          </p:nvPr>
        </p:nvSpPr>
        <p:spPr/>
        <p:txBody>
          <a:bodyPr/>
          <a:lstStyle/>
          <a:p>
            <a:r>
              <a:rPr lang="en-US" dirty="0" smtClean="0"/>
              <a:t>Lesson 4</a:t>
            </a:r>
            <a:endParaRPr lang="en-US" dirty="0"/>
          </a:p>
        </p:txBody>
      </p:sp>
      <p:pic>
        <p:nvPicPr>
          <p:cNvPr id="4" name="Picture 3"/>
          <p:cNvPicPr>
            <a:picLocks noChangeAspect="1"/>
          </p:cNvPicPr>
          <p:nvPr/>
        </p:nvPicPr>
        <p:blipFill>
          <a:blip r:embed="rId2"/>
          <a:stretch>
            <a:fillRect/>
          </a:stretch>
        </p:blipFill>
        <p:spPr>
          <a:xfrm>
            <a:off x="5281177" y="3839540"/>
            <a:ext cx="3009900" cy="2692400"/>
          </a:xfrm>
          <a:prstGeom prst="rect">
            <a:avLst/>
          </a:prstGeom>
        </p:spPr>
      </p:pic>
      <p:pic>
        <p:nvPicPr>
          <p:cNvPr id="5" name="Picture 4"/>
          <p:cNvPicPr>
            <a:picLocks noChangeAspect="1"/>
          </p:cNvPicPr>
          <p:nvPr/>
        </p:nvPicPr>
        <p:blipFill>
          <a:blip r:embed="rId3"/>
          <a:stretch>
            <a:fillRect/>
          </a:stretch>
        </p:blipFill>
        <p:spPr>
          <a:xfrm>
            <a:off x="445096" y="3248865"/>
            <a:ext cx="2973671" cy="2932081"/>
          </a:xfrm>
          <a:prstGeom prst="rect">
            <a:avLst/>
          </a:prstGeom>
        </p:spPr>
      </p:pic>
      <p:pic>
        <p:nvPicPr>
          <p:cNvPr id="6" name="Picture 5"/>
          <p:cNvPicPr>
            <a:picLocks noChangeAspect="1"/>
          </p:cNvPicPr>
          <p:nvPr/>
        </p:nvPicPr>
        <p:blipFill>
          <a:blip r:embed="rId4"/>
          <a:stretch>
            <a:fillRect/>
          </a:stretch>
        </p:blipFill>
        <p:spPr>
          <a:xfrm>
            <a:off x="5471677" y="168453"/>
            <a:ext cx="3473332" cy="2281541"/>
          </a:xfrm>
          <a:prstGeom prst="rect">
            <a:avLst/>
          </a:prstGeom>
        </p:spPr>
      </p:pic>
      <p:pic>
        <p:nvPicPr>
          <p:cNvPr id="7" name="Picture 6"/>
          <p:cNvPicPr>
            <a:picLocks noChangeAspect="1"/>
          </p:cNvPicPr>
          <p:nvPr/>
        </p:nvPicPr>
        <p:blipFill>
          <a:blip r:embed="rId5"/>
          <a:stretch>
            <a:fillRect/>
          </a:stretch>
        </p:blipFill>
        <p:spPr>
          <a:xfrm>
            <a:off x="358067" y="364160"/>
            <a:ext cx="3060700" cy="173769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3088" y="554037"/>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D24637"/>
                </a:solidFill>
                <a:effectLst/>
                <a:uLnTx/>
                <a:uFillTx/>
                <a:latin typeface="+mj-lt"/>
                <a:ea typeface="+mj-ea"/>
                <a:cs typeface="+mj-cs"/>
              </a:rPr>
              <a:t>Nutrition Label Basics </a:t>
            </a:r>
            <a:endParaRPr kumimoji="0" lang="en-US" sz="2800" b="1" i="0" u="none" strike="noStrike" kern="0" cap="none" spc="0" normalizeH="0" baseline="0" noProof="0" dirty="0">
              <a:ln>
                <a:noFill/>
              </a:ln>
              <a:solidFill>
                <a:srgbClr val="D24637"/>
              </a:solidFill>
              <a:effectLst/>
              <a:uLnTx/>
              <a:uFillTx/>
              <a:latin typeface="+mj-lt"/>
              <a:ea typeface="+mj-ea"/>
              <a:cs typeface="+mj-cs"/>
            </a:endParaRPr>
          </a:p>
        </p:txBody>
      </p:sp>
      <p:pic>
        <p:nvPicPr>
          <p:cNvPr id="5" name="Picture 10" descr="5 boxes in one box"/>
          <p:cNvPicPr>
            <a:picLocks noChangeAspect="1" noChangeArrowheads="1"/>
          </p:cNvPicPr>
          <p:nvPr/>
        </p:nvPicPr>
        <p:blipFill>
          <a:blip r:embed="rId2"/>
          <a:srcRect/>
          <a:stretch>
            <a:fillRect/>
          </a:stretch>
        </p:blipFill>
        <p:spPr bwMode="auto">
          <a:xfrm>
            <a:off x="903288" y="1708150"/>
            <a:ext cx="7727950" cy="4471988"/>
          </a:xfrm>
          <a:prstGeom prst="rect">
            <a:avLst/>
          </a:prstGeom>
          <a:noFill/>
          <a:ln w="9525">
            <a:noFill/>
            <a:miter lim="800000"/>
            <a:headEnd/>
            <a:tailEnd/>
          </a:ln>
        </p:spPr>
      </p:pic>
      <p:sp>
        <p:nvSpPr>
          <p:cNvPr id="6" name="Rectangle 11"/>
          <p:cNvSpPr>
            <a:spLocks noChangeArrowheads="1"/>
          </p:cNvSpPr>
          <p:nvPr/>
        </p:nvSpPr>
        <p:spPr bwMode="gray">
          <a:xfrm>
            <a:off x="1873250" y="1979613"/>
            <a:ext cx="6000750" cy="457200"/>
          </a:xfrm>
          <a:prstGeom prst="rect">
            <a:avLst/>
          </a:prstGeom>
          <a:noFill/>
          <a:ln w="9525">
            <a:noFill/>
            <a:miter lim="800000"/>
            <a:headEnd/>
            <a:tailEnd/>
          </a:ln>
        </p:spPr>
        <p:txBody>
          <a:bodyPr wrap="none" anchor="ctr">
            <a:prstTxWarp prst="textNoShape">
              <a:avLst/>
            </a:prstTxWarp>
            <a:spAutoFit/>
          </a:bodyPr>
          <a:lstStyle/>
          <a:p>
            <a:r>
              <a:rPr lang="en-US" sz="2400" b="1">
                <a:solidFill>
                  <a:schemeClr val="bg1"/>
                </a:solidFill>
              </a:rPr>
              <a:t>Among other things, the food label lists </a:t>
            </a:r>
          </a:p>
        </p:txBody>
      </p:sp>
      <p:sp>
        <p:nvSpPr>
          <p:cNvPr id="7" name="Rectangle 12"/>
          <p:cNvSpPr>
            <a:spLocks noChangeArrowheads="1"/>
          </p:cNvSpPr>
          <p:nvPr/>
        </p:nvSpPr>
        <p:spPr bwMode="auto">
          <a:xfrm>
            <a:off x="1841500" y="2711450"/>
            <a:ext cx="5830888" cy="366713"/>
          </a:xfrm>
          <a:prstGeom prst="rect">
            <a:avLst/>
          </a:prstGeom>
          <a:noFill/>
          <a:ln w="9525">
            <a:noFill/>
            <a:miter lim="800000"/>
            <a:headEnd/>
            <a:tailEnd/>
          </a:ln>
        </p:spPr>
        <p:txBody>
          <a:bodyPr anchor="ctr">
            <a:prstTxWarp prst="textNoShape">
              <a:avLst/>
            </a:prstTxWarp>
            <a:spAutoFit/>
          </a:bodyPr>
          <a:lstStyle/>
          <a:p>
            <a:r>
              <a:rPr lang="en-US" b="1"/>
              <a:t>the name of the food product. </a:t>
            </a:r>
          </a:p>
        </p:txBody>
      </p:sp>
      <p:sp>
        <p:nvSpPr>
          <p:cNvPr id="8" name="Rectangle 13"/>
          <p:cNvSpPr>
            <a:spLocks noChangeArrowheads="1"/>
          </p:cNvSpPr>
          <p:nvPr/>
        </p:nvSpPr>
        <p:spPr bwMode="auto">
          <a:xfrm>
            <a:off x="1841500" y="3400425"/>
            <a:ext cx="5830888" cy="366713"/>
          </a:xfrm>
          <a:prstGeom prst="rect">
            <a:avLst/>
          </a:prstGeom>
          <a:noFill/>
          <a:ln w="9525">
            <a:noFill/>
            <a:miter lim="800000"/>
            <a:headEnd/>
            <a:tailEnd/>
          </a:ln>
        </p:spPr>
        <p:txBody>
          <a:bodyPr anchor="ctr">
            <a:prstTxWarp prst="textNoShape">
              <a:avLst/>
            </a:prstTxWarp>
            <a:spAutoFit/>
          </a:bodyPr>
          <a:lstStyle/>
          <a:p>
            <a:r>
              <a:rPr lang="en-US" b="1"/>
              <a:t>the amount of food in the package.</a:t>
            </a:r>
            <a:r>
              <a:rPr lang="en-US"/>
              <a:t> </a:t>
            </a:r>
          </a:p>
        </p:txBody>
      </p:sp>
      <p:sp>
        <p:nvSpPr>
          <p:cNvPr id="9" name="Rectangle 14"/>
          <p:cNvSpPr>
            <a:spLocks noChangeArrowheads="1"/>
          </p:cNvSpPr>
          <p:nvPr/>
        </p:nvSpPr>
        <p:spPr bwMode="auto">
          <a:xfrm>
            <a:off x="1841500" y="3941763"/>
            <a:ext cx="5830888" cy="641350"/>
          </a:xfrm>
          <a:prstGeom prst="rect">
            <a:avLst/>
          </a:prstGeom>
          <a:noFill/>
          <a:ln w="9525">
            <a:noFill/>
            <a:miter lim="800000"/>
            <a:headEnd/>
            <a:tailEnd/>
          </a:ln>
        </p:spPr>
        <p:txBody>
          <a:bodyPr anchor="ctr">
            <a:prstTxWarp prst="textNoShape">
              <a:avLst/>
            </a:prstTxWarp>
            <a:spAutoFit/>
          </a:bodyPr>
          <a:lstStyle/>
          <a:p>
            <a:r>
              <a:rPr lang="en-US" b="1"/>
              <a:t>the name and address of the company that makes, packages, or distributes the product.</a:t>
            </a:r>
            <a:r>
              <a:rPr lang="en-US"/>
              <a:t> </a:t>
            </a:r>
          </a:p>
        </p:txBody>
      </p:sp>
      <p:sp>
        <p:nvSpPr>
          <p:cNvPr id="10" name="Rectangle 15"/>
          <p:cNvSpPr>
            <a:spLocks noChangeArrowheads="1"/>
          </p:cNvSpPr>
          <p:nvPr/>
        </p:nvSpPr>
        <p:spPr bwMode="auto">
          <a:xfrm>
            <a:off x="1841500" y="4783138"/>
            <a:ext cx="5830888" cy="366712"/>
          </a:xfrm>
          <a:prstGeom prst="rect">
            <a:avLst/>
          </a:prstGeom>
          <a:noFill/>
          <a:ln w="9525">
            <a:noFill/>
            <a:miter lim="800000"/>
            <a:headEnd/>
            <a:tailEnd/>
          </a:ln>
        </p:spPr>
        <p:txBody>
          <a:bodyPr anchor="ctr">
            <a:prstTxWarp prst="textNoShape">
              <a:avLst/>
            </a:prstTxWarp>
            <a:spAutoFit/>
          </a:bodyPr>
          <a:lstStyle/>
          <a:p>
            <a:r>
              <a:rPr lang="en-US" b="1"/>
              <a:t>the ingredients in the food.</a:t>
            </a:r>
            <a:r>
              <a:rPr lang="en-US"/>
              <a:t> </a:t>
            </a:r>
          </a:p>
        </p:txBody>
      </p:sp>
      <p:sp>
        <p:nvSpPr>
          <p:cNvPr id="11" name="Rectangle 16"/>
          <p:cNvSpPr>
            <a:spLocks noChangeArrowheads="1"/>
          </p:cNvSpPr>
          <p:nvPr/>
        </p:nvSpPr>
        <p:spPr bwMode="auto">
          <a:xfrm>
            <a:off x="1841500" y="5327650"/>
            <a:ext cx="5830888" cy="641350"/>
          </a:xfrm>
          <a:prstGeom prst="rect">
            <a:avLst/>
          </a:prstGeom>
          <a:noFill/>
          <a:ln w="9525">
            <a:noFill/>
            <a:miter lim="800000"/>
            <a:headEnd/>
            <a:tailEnd/>
          </a:ln>
        </p:spPr>
        <p:txBody>
          <a:bodyPr anchor="ctr">
            <a:prstTxWarp prst="textNoShape">
              <a:avLst/>
            </a:prstTxWarp>
            <a:spAutoFit/>
          </a:bodyPr>
          <a:lstStyle/>
          <a:p>
            <a:r>
              <a:rPr lang="en-US" b="1"/>
              <a:t>the Nutrition Facts panel, which provides information about the nutrients found in the food.</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par>
                          <p:cTn id="8" fill="hold">
                            <p:stCondLst>
                              <p:cond delay="1000"/>
                            </p:stCondLst>
                            <p:childTnLst>
                              <p:par>
                                <p:cTn id="9" presetID="12" presetClass="entr" presetSubtype="4"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par>
                          <p:cTn id="12" fill="hold">
                            <p:stCondLst>
                              <p:cond delay="2000"/>
                            </p:stCondLst>
                            <p:childTnLst>
                              <p:par>
                                <p:cTn id="13" presetID="12" presetClass="entr" presetSubtype="4"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childTnLst>
                          </p:cTn>
                        </p:par>
                        <p:par>
                          <p:cTn id="16" fill="hold">
                            <p:stCondLst>
                              <p:cond delay="3000"/>
                            </p:stCondLst>
                            <p:childTnLst>
                              <p:par>
                                <p:cTn id="17" presetID="12" presetClass="entr" presetSubtype="4"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normAutofit fontScale="92500"/>
          </a:bodyPr>
          <a:lstStyle/>
          <a:p>
            <a:r>
              <a:rPr lang="en-US" dirty="0" smtClean="0"/>
              <a:t>Ingredients in a food appear on the label in descending order by weight…the ingredient that makes up the largest share of the weight comes first.</a:t>
            </a:r>
          </a:p>
          <a:p>
            <a:r>
              <a:rPr lang="en-US" dirty="0" smtClean="0">
                <a:solidFill>
                  <a:schemeClr val="accent6"/>
                </a:solidFill>
              </a:rPr>
              <a:t>Food Additives</a:t>
            </a:r>
          </a:p>
          <a:p>
            <a:pPr lvl="1"/>
            <a:r>
              <a:rPr lang="en-US" dirty="0" smtClean="0"/>
              <a:t>Substances added to food to produce a desired effect.</a:t>
            </a:r>
          </a:p>
          <a:p>
            <a:pPr lvl="2"/>
            <a:r>
              <a:rPr lang="en-US" i="1" dirty="0" smtClean="0">
                <a:solidFill>
                  <a:srgbClr val="660066"/>
                </a:solidFill>
              </a:rPr>
              <a:t>Keep a food safe for a longer period of time</a:t>
            </a:r>
          </a:p>
          <a:p>
            <a:pPr lvl="2"/>
            <a:r>
              <a:rPr lang="en-US" i="1" dirty="0" smtClean="0">
                <a:solidFill>
                  <a:srgbClr val="660066"/>
                </a:solidFill>
              </a:rPr>
              <a:t>Boost its nutrient content</a:t>
            </a:r>
          </a:p>
          <a:p>
            <a:pPr lvl="2"/>
            <a:r>
              <a:rPr lang="en-US" i="1" dirty="0" smtClean="0">
                <a:solidFill>
                  <a:srgbClr val="660066"/>
                </a:solidFill>
              </a:rPr>
              <a:t>Improve taste, texture, or appearance</a:t>
            </a:r>
          </a:p>
          <a:p>
            <a:pPr lvl="2"/>
            <a:r>
              <a:rPr lang="en-US" dirty="0" smtClean="0"/>
              <a:t>Some concern experts because of their possible effects on the body…</a:t>
            </a:r>
            <a:r>
              <a:rPr lang="en-US" i="1" dirty="0" smtClean="0"/>
              <a:t>Aspartame</a:t>
            </a:r>
            <a:r>
              <a:rPr lang="en-US" dirty="0" smtClean="0"/>
              <a:t> (sugar substitute) and </a:t>
            </a:r>
            <a:r>
              <a:rPr lang="en-US" i="1" dirty="0" smtClean="0"/>
              <a:t>Olestr</a:t>
            </a:r>
            <a:r>
              <a:rPr lang="en-US" dirty="0" smtClean="0"/>
              <a:t>a (fat substitute).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52400" y="0"/>
            <a:ext cx="8991600" cy="974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rPr>
              <a:t>Nutrition and Your Health</a:t>
            </a:r>
            <a:endParaRPr kumimoji="0" lang="en-US" sz="5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ＭＳ Ｐゴシック" charset="-128"/>
              <a:cs typeface="ＭＳ Ｐゴシック" charset="-128"/>
            </a:endParaRPr>
          </a:p>
        </p:txBody>
      </p:sp>
      <p:pic>
        <p:nvPicPr>
          <p:cNvPr id="9" name="Picture 4"/>
          <p:cNvPicPr>
            <a:picLocks noChangeAspect="1" noChangeArrowheads="1"/>
          </p:cNvPicPr>
          <p:nvPr/>
        </p:nvPicPr>
        <p:blipFill>
          <a:blip r:embed="rId2"/>
          <a:srcRect/>
          <a:stretch>
            <a:fillRect/>
          </a:stretch>
        </p:blipFill>
        <p:spPr bwMode="auto">
          <a:xfrm>
            <a:off x="4876800" y="990600"/>
            <a:ext cx="2857500" cy="2857500"/>
          </a:xfrm>
          <a:prstGeom prst="rect">
            <a:avLst/>
          </a:prstGeom>
          <a:noFill/>
          <a:ln w="9525">
            <a:noFill/>
            <a:miter lim="800000"/>
            <a:headEnd/>
            <a:tailEnd/>
          </a:ln>
        </p:spPr>
      </p:pic>
      <p:pic>
        <p:nvPicPr>
          <p:cNvPr id="10" name="Picture 5"/>
          <p:cNvPicPr>
            <a:picLocks noChangeAspect="1" noChangeArrowheads="1"/>
          </p:cNvPicPr>
          <p:nvPr/>
        </p:nvPicPr>
        <p:blipFill>
          <a:blip r:embed="rId3"/>
          <a:srcRect/>
          <a:stretch>
            <a:fillRect/>
          </a:stretch>
        </p:blipFill>
        <p:spPr bwMode="auto">
          <a:xfrm>
            <a:off x="4876800" y="4019550"/>
            <a:ext cx="4267200" cy="2838450"/>
          </a:xfrm>
          <a:prstGeom prst="rect">
            <a:avLst/>
          </a:prstGeom>
          <a:noFill/>
          <a:ln w="9525">
            <a:noFill/>
            <a:miter lim="800000"/>
            <a:headEnd/>
            <a:tailEnd/>
          </a:ln>
        </p:spPr>
      </p:pic>
      <p:pic>
        <p:nvPicPr>
          <p:cNvPr id="11" name="Picture 6"/>
          <p:cNvPicPr>
            <a:picLocks noChangeAspect="1" noChangeArrowheads="1"/>
          </p:cNvPicPr>
          <p:nvPr/>
        </p:nvPicPr>
        <p:blipFill>
          <a:blip r:embed="rId4"/>
          <a:srcRect/>
          <a:stretch>
            <a:fillRect/>
          </a:stretch>
        </p:blipFill>
        <p:spPr bwMode="auto">
          <a:xfrm>
            <a:off x="0" y="3686175"/>
            <a:ext cx="4762500" cy="3171825"/>
          </a:xfrm>
          <a:prstGeom prst="rect">
            <a:avLst/>
          </a:prstGeom>
          <a:noFill/>
          <a:ln w="9525">
            <a:noFill/>
            <a:miter lim="800000"/>
            <a:headEnd/>
            <a:tailEnd/>
          </a:ln>
        </p:spPr>
      </p:pic>
      <p:sp>
        <p:nvSpPr>
          <p:cNvPr id="12" name="Text Box 7"/>
          <p:cNvSpPr txBox="1">
            <a:spLocks noChangeArrowheads="1"/>
          </p:cNvSpPr>
          <p:nvPr/>
        </p:nvSpPr>
        <p:spPr bwMode="auto">
          <a:xfrm>
            <a:off x="457200" y="2209800"/>
            <a:ext cx="38862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A variety of healthy foods.</a:t>
            </a:r>
          </a:p>
        </p:txBody>
      </p:sp>
      <p:sp>
        <p:nvSpPr>
          <p:cNvPr id="13" name="Line 8"/>
          <p:cNvSpPr>
            <a:spLocks noChangeShapeType="1"/>
          </p:cNvSpPr>
          <p:nvPr/>
        </p:nvSpPr>
        <p:spPr bwMode="auto">
          <a:xfrm flipV="1">
            <a:off x="3200400" y="2133600"/>
            <a:ext cx="152400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 name="Line 9"/>
          <p:cNvSpPr>
            <a:spLocks noChangeShapeType="1"/>
          </p:cNvSpPr>
          <p:nvPr/>
        </p:nvSpPr>
        <p:spPr bwMode="auto">
          <a:xfrm>
            <a:off x="3048000" y="2514600"/>
            <a:ext cx="1905000" cy="1447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 name="Line 10"/>
          <p:cNvSpPr>
            <a:spLocks noChangeShapeType="1"/>
          </p:cNvSpPr>
          <p:nvPr/>
        </p:nvSpPr>
        <p:spPr bwMode="auto">
          <a:xfrm flipH="1">
            <a:off x="2438400" y="2514600"/>
            <a:ext cx="533400" cy="1066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 name="TextBox 15"/>
          <p:cNvSpPr txBox="1"/>
          <p:nvPr/>
        </p:nvSpPr>
        <p:spPr>
          <a:xfrm>
            <a:off x="508000" y="437444"/>
            <a:ext cx="1625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3088" y="357188"/>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Nutrition Facts </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pic>
        <p:nvPicPr>
          <p:cNvPr id="5" name="Picture 4" descr="pic"/>
          <p:cNvPicPr>
            <a:picLocks noChangeAspect="1" noChangeArrowheads="1"/>
          </p:cNvPicPr>
          <p:nvPr/>
        </p:nvPicPr>
        <p:blipFill>
          <a:blip r:embed="rId2"/>
          <a:srcRect/>
          <a:stretch>
            <a:fillRect/>
          </a:stretch>
        </p:blipFill>
        <p:spPr bwMode="auto">
          <a:xfrm>
            <a:off x="2724431" y="1483519"/>
            <a:ext cx="2803525" cy="4992687"/>
          </a:xfrm>
          <a:prstGeom prst="rect">
            <a:avLst/>
          </a:prstGeom>
          <a:noFill/>
          <a:ln w="9525">
            <a:noFill/>
            <a:miter lim="800000"/>
            <a:headEnd/>
            <a:tailEnd/>
          </a:ln>
        </p:spPr>
      </p:pic>
      <p:sp>
        <p:nvSpPr>
          <p:cNvPr id="6" name="Text Box 5"/>
          <p:cNvSpPr txBox="1">
            <a:spLocks noChangeArrowheads="1"/>
          </p:cNvSpPr>
          <p:nvPr/>
        </p:nvSpPr>
        <p:spPr bwMode="auto">
          <a:xfrm>
            <a:off x="5722938" y="1483519"/>
            <a:ext cx="1543050" cy="366712"/>
          </a:xfrm>
          <a:prstGeom prst="rect">
            <a:avLst/>
          </a:prstGeom>
          <a:noFill/>
          <a:ln w="9525">
            <a:noFill/>
            <a:miter lim="800000"/>
            <a:headEnd/>
            <a:tailEnd/>
          </a:ln>
        </p:spPr>
        <p:txBody>
          <a:bodyPr wrap="none">
            <a:prstTxWarp prst="textNoShape">
              <a:avLst/>
            </a:prstTxWarp>
            <a:spAutoFit/>
          </a:bodyPr>
          <a:lstStyle/>
          <a:p>
            <a:r>
              <a:rPr lang="en-US" b="1" dirty="0"/>
              <a:t>Serving Size</a:t>
            </a:r>
          </a:p>
        </p:txBody>
      </p:sp>
      <p:sp>
        <p:nvSpPr>
          <p:cNvPr id="7" name="Text Box 6"/>
          <p:cNvSpPr txBox="1">
            <a:spLocks noChangeArrowheads="1"/>
          </p:cNvSpPr>
          <p:nvPr/>
        </p:nvSpPr>
        <p:spPr bwMode="auto">
          <a:xfrm>
            <a:off x="5722938" y="2294731"/>
            <a:ext cx="1085850" cy="366713"/>
          </a:xfrm>
          <a:prstGeom prst="rect">
            <a:avLst/>
          </a:prstGeom>
          <a:noFill/>
          <a:ln w="9525">
            <a:noFill/>
            <a:miter lim="800000"/>
            <a:headEnd/>
            <a:tailEnd/>
          </a:ln>
        </p:spPr>
        <p:txBody>
          <a:bodyPr wrap="none">
            <a:prstTxWarp prst="textNoShape">
              <a:avLst/>
            </a:prstTxWarp>
            <a:spAutoFit/>
          </a:bodyPr>
          <a:lstStyle/>
          <a:p>
            <a:r>
              <a:rPr lang="en-US" b="1" dirty="0"/>
              <a:t>Calories</a:t>
            </a:r>
          </a:p>
        </p:txBody>
      </p:sp>
      <p:sp>
        <p:nvSpPr>
          <p:cNvPr id="8" name="Text Box 7"/>
          <p:cNvSpPr txBox="1">
            <a:spLocks noChangeArrowheads="1"/>
          </p:cNvSpPr>
          <p:nvPr/>
        </p:nvSpPr>
        <p:spPr bwMode="auto">
          <a:xfrm>
            <a:off x="5722938" y="2810669"/>
            <a:ext cx="1187450" cy="366712"/>
          </a:xfrm>
          <a:prstGeom prst="rect">
            <a:avLst/>
          </a:prstGeom>
          <a:noFill/>
          <a:ln w="9525">
            <a:noFill/>
            <a:miter lim="800000"/>
            <a:headEnd/>
            <a:tailEnd/>
          </a:ln>
        </p:spPr>
        <p:txBody>
          <a:bodyPr wrap="none">
            <a:prstTxWarp prst="textNoShape">
              <a:avLst/>
            </a:prstTxWarp>
            <a:spAutoFit/>
          </a:bodyPr>
          <a:lstStyle/>
          <a:p>
            <a:r>
              <a:rPr lang="en-US" b="1" dirty="0"/>
              <a:t>Nutrients</a:t>
            </a:r>
          </a:p>
        </p:txBody>
      </p:sp>
      <p:sp>
        <p:nvSpPr>
          <p:cNvPr id="9" name="Text Box 8"/>
          <p:cNvSpPr txBox="1">
            <a:spLocks noChangeArrowheads="1"/>
          </p:cNvSpPr>
          <p:nvPr/>
        </p:nvSpPr>
        <p:spPr bwMode="auto">
          <a:xfrm>
            <a:off x="5611813" y="3796506"/>
            <a:ext cx="2597150" cy="366713"/>
          </a:xfrm>
          <a:prstGeom prst="rect">
            <a:avLst/>
          </a:prstGeom>
          <a:noFill/>
          <a:ln w="9525">
            <a:noFill/>
            <a:miter lim="800000"/>
            <a:headEnd/>
            <a:tailEnd/>
          </a:ln>
        </p:spPr>
        <p:txBody>
          <a:bodyPr wrap="none">
            <a:prstTxWarp prst="textNoShape">
              <a:avLst/>
            </a:prstTxWarp>
            <a:spAutoFit/>
          </a:bodyPr>
          <a:lstStyle/>
          <a:p>
            <a:r>
              <a:rPr lang="en-US" b="1" dirty="0"/>
              <a:t>Vitamins and Minerals</a:t>
            </a:r>
          </a:p>
        </p:txBody>
      </p:sp>
      <p:sp>
        <p:nvSpPr>
          <p:cNvPr id="10" name="Text Box 9"/>
          <p:cNvSpPr txBox="1">
            <a:spLocks noChangeArrowheads="1"/>
          </p:cNvSpPr>
          <p:nvPr/>
        </p:nvSpPr>
        <p:spPr bwMode="auto">
          <a:xfrm>
            <a:off x="5748338" y="4304506"/>
            <a:ext cx="1162050" cy="366713"/>
          </a:xfrm>
          <a:prstGeom prst="rect">
            <a:avLst/>
          </a:prstGeom>
          <a:noFill/>
          <a:ln w="9525">
            <a:noFill/>
            <a:miter lim="800000"/>
            <a:headEnd/>
            <a:tailEnd/>
          </a:ln>
        </p:spPr>
        <p:txBody>
          <a:bodyPr wrap="none">
            <a:prstTxWarp prst="textNoShape">
              <a:avLst/>
            </a:prstTxWarp>
            <a:spAutoFit/>
          </a:bodyPr>
          <a:lstStyle/>
          <a:p>
            <a:r>
              <a:rPr lang="en-US" b="1" dirty="0"/>
              <a:t>Footnote</a:t>
            </a:r>
          </a:p>
        </p:txBody>
      </p:sp>
      <p:sp>
        <p:nvSpPr>
          <p:cNvPr id="11" name="Text Box 10"/>
          <p:cNvSpPr txBox="1">
            <a:spLocks noChangeArrowheads="1"/>
          </p:cNvSpPr>
          <p:nvPr/>
        </p:nvSpPr>
        <p:spPr bwMode="auto">
          <a:xfrm>
            <a:off x="5757863" y="5436394"/>
            <a:ext cx="2305050" cy="366712"/>
          </a:xfrm>
          <a:prstGeom prst="rect">
            <a:avLst/>
          </a:prstGeom>
          <a:noFill/>
          <a:ln w="9525">
            <a:noFill/>
            <a:miter lim="800000"/>
            <a:headEnd/>
            <a:tailEnd/>
          </a:ln>
        </p:spPr>
        <p:txBody>
          <a:bodyPr wrap="none">
            <a:prstTxWarp prst="textNoShape">
              <a:avLst/>
            </a:prstTxWarp>
            <a:spAutoFit/>
          </a:bodyPr>
          <a:lstStyle/>
          <a:p>
            <a:r>
              <a:rPr lang="en-US" b="1" dirty="0"/>
              <a:t>Percent Daily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3 boxes lead to 3 boxes"/>
          <p:cNvPicPr>
            <a:picLocks noChangeAspect="1" noChangeArrowheads="1"/>
          </p:cNvPicPr>
          <p:nvPr/>
        </p:nvPicPr>
        <p:blipFill>
          <a:blip r:embed="rId2"/>
          <a:srcRect/>
          <a:stretch>
            <a:fillRect/>
          </a:stretch>
        </p:blipFill>
        <p:spPr bwMode="auto">
          <a:xfrm>
            <a:off x="684213" y="2611438"/>
            <a:ext cx="8102600" cy="3568700"/>
          </a:xfrm>
          <a:prstGeom prst="rect">
            <a:avLst/>
          </a:prstGeom>
          <a:noFill/>
          <a:ln w="9525">
            <a:noFill/>
            <a:miter lim="800000"/>
            <a:headEnd/>
            <a:tailEnd/>
          </a:ln>
        </p:spPr>
      </p:pic>
      <p:sp>
        <p:nvSpPr>
          <p:cNvPr id="3" name="Rectangle 2"/>
          <p:cNvSpPr txBox="1">
            <a:spLocks noChangeArrowheads="1"/>
          </p:cNvSpPr>
          <p:nvPr/>
        </p:nvSpPr>
        <p:spPr bwMode="auto">
          <a:xfrm>
            <a:off x="573088" y="554037"/>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1D5EAB"/>
                </a:solidFill>
                <a:effectLst/>
                <a:uLnTx/>
                <a:uFillTx/>
                <a:latin typeface="+mj-lt"/>
                <a:ea typeface="+mj-ea"/>
                <a:cs typeface="+mj-cs"/>
              </a:rPr>
              <a:t>Nutritional Claims </a:t>
            </a:r>
            <a:endParaRPr kumimoji="0" lang="en-US" sz="2800" b="1" i="0" u="none" strike="noStrike" kern="0" cap="none" spc="0" normalizeH="0" baseline="0" noProof="0" dirty="0">
              <a:ln>
                <a:noFill/>
              </a:ln>
              <a:solidFill>
                <a:srgbClr val="1D5EAB"/>
              </a:solidFill>
              <a:effectLst/>
              <a:uLnTx/>
              <a:uFillTx/>
              <a:latin typeface="+mj-lt"/>
              <a:ea typeface="+mj-ea"/>
              <a:cs typeface="+mj-cs"/>
            </a:endParaRPr>
          </a:p>
        </p:txBody>
      </p:sp>
      <p:sp>
        <p:nvSpPr>
          <p:cNvPr id="4" name="Rectangle 3"/>
          <p:cNvSpPr txBox="1">
            <a:spLocks noChangeArrowheads="1"/>
          </p:cNvSpPr>
          <p:nvPr/>
        </p:nvSpPr>
        <p:spPr bwMode="auto">
          <a:xfrm>
            <a:off x="573088" y="1484312"/>
            <a:ext cx="8266112" cy="877887"/>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000" b="1" i="0" u="none" strike="noStrike" kern="0" cap="none" spc="0" normalizeH="0" baseline="0" noProof="0" dirty="0" smtClean="0">
                <a:ln>
                  <a:noFill/>
                </a:ln>
                <a:solidFill>
                  <a:srgbClr val="292929"/>
                </a:solidFill>
                <a:effectLst/>
                <a:uLnTx/>
                <a:uFillTx/>
                <a:latin typeface="+mn-lt"/>
                <a:ea typeface="+mn-ea"/>
                <a:cs typeface="+mn-cs"/>
              </a:rPr>
              <a:t>Federal law gives uniform definitions for the following terms that make claims about nutritional value.</a:t>
            </a:r>
            <a:endParaRPr kumimoji="0" lang="en-US" sz="2000" b="1" i="0" u="none" strike="noStrike" kern="0" cap="none" spc="0" normalizeH="0" baseline="0" noProof="0" dirty="0">
              <a:ln>
                <a:noFill/>
              </a:ln>
              <a:solidFill>
                <a:srgbClr val="292929"/>
              </a:solidFill>
              <a:effectLst/>
              <a:uLnTx/>
              <a:uFillTx/>
              <a:latin typeface="+mn-lt"/>
              <a:ea typeface="+mn-ea"/>
              <a:cs typeface="+mn-cs"/>
            </a:endParaRPr>
          </a:p>
        </p:txBody>
      </p:sp>
      <p:sp>
        <p:nvSpPr>
          <p:cNvPr id="5" name="Text Box 5"/>
          <p:cNvSpPr txBox="1">
            <a:spLocks noChangeArrowheads="1"/>
          </p:cNvSpPr>
          <p:nvPr/>
        </p:nvSpPr>
        <p:spPr bwMode="gray">
          <a:xfrm>
            <a:off x="811213" y="2838450"/>
            <a:ext cx="2184400" cy="519113"/>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Free</a:t>
            </a:r>
          </a:p>
        </p:txBody>
      </p:sp>
      <p:sp>
        <p:nvSpPr>
          <p:cNvPr id="6" name="Text Box 6"/>
          <p:cNvSpPr txBox="1">
            <a:spLocks noChangeArrowheads="1"/>
          </p:cNvSpPr>
          <p:nvPr/>
        </p:nvSpPr>
        <p:spPr bwMode="gray">
          <a:xfrm>
            <a:off x="811213" y="4087813"/>
            <a:ext cx="2184400" cy="519112"/>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Low</a:t>
            </a:r>
          </a:p>
        </p:txBody>
      </p:sp>
      <p:sp>
        <p:nvSpPr>
          <p:cNvPr id="7" name="Text Box 7"/>
          <p:cNvSpPr txBox="1">
            <a:spLocks noChangeArrowheads="1"/>
          </p:cNvSpPr>
          <p:nvPr/>
        </p:nvSpPr>
        <p:spPr bwMode="gray">
          <a:xfrm>
            <a:off x="811213" y="5310188"/>
            <a:ext cx="2184400" cy="519112"/>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Light</a:t>
            </a:r>
          </a:p>
        </p:txBody>
      </p:sp>
      <p:sp>
        <p:nvSpPr>
          <p:cNvPr id="8" name="Rectangle 8"/>
          <p:cNvSpPr>
            <a:spLocks noChangeArrowheads="1"/>
          </p:cNvSpPr>
          <p:nvPr/>
        </p:nvSpPr>
        <p:spPr bwMode="auto">
          <a:xfrm>
            <a:off x="3429000" y="2828925"/>
            <a:ext cx="4960938" cy="581025"/>
          </a:xfrm>
          <a:prstGeom prst="rect">
            <a:avLst/>
          </a:prstGeom>
          <a:noFill/>
          <a:ln w="9525">
            <a:noFill/>
            <a:miter lim="800000"/>
            <a:headEnd/>
            <a:tailEnd/>
          </a:ln>
        </p:spPr>
        <p:txBody>
          <a:bodyPr anchor="ctr">
            <a:prstTxWarp prst="textNoShape">
              <a:avLst/>
            </a:prstTxWarp>
            <a:spAutoFit/>
          </a:bodyPr>
          <a:lstStyle/>
          <a:p>
            <a:r>
              <a:rPr lang="en-US" sz="1600"/>
              <a:t>Contains none, or an insignificant amount, of a given component. </a:t>
            </a:r>
          </a:p>
        </p:txBody>
      </p:sp>
      <p:sp>
        <p:nvSpPr>
          <p:cNvPr id="9" name="Rectangle 9"/>
          <p:cNvSpPr>
            <a:spLocks noChangeArrowheads="1"/>
          </p:cNvSpPr>
          <p:nvPr/>
        </p:nvSpPr>
        <p:spPr bwMode="auto">
          <a:xfrm>
            <a:off x="3429000" y="3940175"/>
            <a:ext cx="4960938" cy="825500"/>
          </a:xfrm>
          <a:prstGeom prst="rect">
            <a:avLst/>
          </a:prstGeom>
          <a:noFill/>
          <a:ln w="9525">
            <a:noFill/>
            <a:miter lim="800000"/>
            <a:headEnd/>
            <a:tailEnd/>
          </a:ln>
        </p:spPr>
        <p:txBody>
          <a:bodyPr anchor="ctr">
            <a:prstTxWarp prst="textNoShape">
              <a:avLst/>
            </a:prstTxWarp>
            <a:spAutoFit/>
          </a:bodyPr>
          <a:lstStyle/>
          <a:p>
            <a:r>
              <a:rPr lang="en-US" sz="1600"/>
              <a:t>Can be eaten regularly without exceeding your daily limits for fat, saturated fat, cholesterol, sodium, or calories. </a:t>
            </a:r>
          </a:p>
        </p:txBody>
      </p:sp>
      <p:sp>
        <p:nvSpPr>
          <p:cNvPr id="10" name="Rectangle 10"/>
          <p:cNvSpPr>
            <a:spLocks noChangeArrowheads="1"/>
          </p:cNvSpPr>
          <p:nvPr/>
        </p:nvSpPr>
        <p:spPr bwMode="auto">
          <a:xfrm>
            <a:off x="3429000" y="5284788"/>
            <a:ext cx="4960938" cy="581025"/>
          </a:xfrm>
          <a:prstGeom prst="rect">
            <a:avLst/>
          </a:prstGeom>
          <a:noFill/>
          <a:ln w="9525">
            <a:noFill/>
            <a:miter lim="800000"/>
            <a:headEnd/>
            <a:tailEnd/>
          </a:ln>
        </p:spPr>
        <p:txBody>
          <a:bodyPr anchor="ctr">
            <a:prstTxWarp prst="textNoShape">
              <a:avLst/>
            </a:prstTxWarp>
            <a:spAutoFit/>
          </a:bodyPr>
          <a:lstStyle/>
          <a:p>
            <a:r>
              <a:rPr lang="en-US" sz="1600"/>
              <a:t>Must contain one-third fewer calories, one-half the fat, or one-half the sodium of the original version.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73088" y="554037"/>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1D5EAB"/>
                </a:solidFill>
                <a:effectLst/>
                <a:uLnTx/>
                <a:uFillTx/>
                <a:latin typeface="+mj-lt"/>
                <a:ea typeface="+mj-ea"/>
                <a:cs typeface="+mj-cs"/>
              </a:rPr>
              <a:t>Nutritional Claims</a:t>
            </a:r>
            <a:endParaRPr kumimoji="0" lang="en-US" sz="2800" b="1" i="0" u="none" strike="noStrike" kern="0" cap="none" spc="0" normalizeH="0" baseline="0" noProof="0" dirty="0">
              <a:ln>
                <a:noFill/>
              </a:ln>
              <a:solidFill>
                <a:srgbClr val="1D5EAB"/>
              </a:solidFill>
              <a:effectLst/>
              <a:uLnTx/>
              <a:uFillTx/>
              <a:latin typeface="+mj-lt"/>
              <a:ea typeface="+mj-ea"/>
              <a:cs typeface="+mj-cs"/>
            </a:endParaRPr>
          </a:p>
        </p:txBody>
      </p:sp>
      <p:pic>
        <p:nvPicPr>
          <p:cNvPr id="3" name="Picture 4" descr="4 boxes lead into 4 boxes"/>
          <p:cNvPicPr>
            <a:picLocks noChangeAspect="1" noChangeArrowheads="1"/>
          </p:cNvPicPr>
          <p:nvPr/>
        </p:nvPicPr>
        <p:blipFill>
          <a:blip r:embed="rId2"/>
          <a:srcRect/>
          <a:stretch>
            <a:fillRect/>
          </a:stretch>
        </p:blipFill>
        <p:spPr bwMode="auto">
          <a:xfrm>
            <a:off x="666750" y="1586957"/>
            <a:ext cx="8180388" cy="4963612"/>
          </a:xfrm>
          <a:prstGeom prst="rect">
            <a:avLst/>
          </a:prstGeom>
          <a:noFill/>
          <a:ln w="9525">
            <a:noFill/>
            <a:miter lim="800000"/>
            <a:headEnd/>
            <a:tailEnd/>
          </a:ln>
        </p:spPr>
      </p:pic>
      <p:sp>
        <p:nvSpPr>
          <p:cNvPr id="4" name="Text Box 11"/>
          <p:cNvSpPr txBox="1">
            <a:spLocks noChangeArrowheads="1"/>
          </p:cNvSpPr>
          <p:nvPr/>
        </p:nvSpPr>
        <p:spPr bwMode="gray">
          <a:xfrm>
            <a:off x="877888" y="3076575"/>
            <a:ext cx="2184400" cy="519113"/>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High</a:t>
            </a:r>
          </a:p>
        </p:txBody>
      </p:sp>
      <p:sp>
        <p:nvSpPr>
          <p:cNvPr id="5" name="Text Box 12"/>
          <p:cNvSpPr txBox="1">
            <a:spLocks noChangeArrowheads="1"/>
          </p:cNvSpPr>
          <p:nvPr/>
        </p:nvSpPr>
        <p:spPr bwMode="gray">
          <a:xfrm>
            <a:off x="839788" y="4068763"/>
            <a:ext cx="2184400" cy="860425"/>
          </a:xfrm>
          <a:prstGeom prst="rect">
            <a:avLst/>
          </a:prstGeom>
          <a:noFill/>
          <a:ln w="9525">
            <a:noFill/>
            <a:miter lim="800000"/>
            <a:headEnd/>
            <a:tailEnd/>
          </a:ln>
        </p:spPr>
        <p:txBody>
          <a:bodyPr>
            <a:prstTxWarp prst="textNoShape">
              <a:avLst/>
            </a:prstTxWarp>
            <a:spAutoFit/>
          </a:bodyPr>
          <a:lstStyle/>
          <a:p>
            <a:pPr algn="ctr">
              <a:lnSpc>
                <a:spcPct val="90000"/>
              </a:lnSpc>
            </a:pPr>
            <a:r>
              <a:rPr lang="en-US" sz="2800" b="1">
                <a:solidFill>
                  <a:schemeClr val="bg1"/>
                </a:solidFill>
              </a:rPr>
              <a:t>Good Source of</a:t>
            </a:r>
          </a:p>
        </p:txBody>
      </p:sp>
      <p:sp>
        <p:nvSpPr>
          <p:cNvPr id="6" name="Text Box 13"/>
          <p:cNvSpPr txBox="1">
            <a:spLocks noChangeArrowheads="1"/>
          </p:cNvSpPr>
          <p:nvPr/>
        </p:nvSpPr>
        <p:spPr bwMode="gray">
          <a:xfrm>
            <a:off x="858838" y="5376863"/>
            <a:ext cx="2184400" cy="519112"/>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Healthy</a:t>
            </a:r>
          </a:p>
        </p:txBody>
      </p:sp>
      <p:sp>
        <p:nvSpPr>
          <p:cNvPr id="7" name="Rectangle 14"/>
          <p:cNvSpPr>
            <a:spLocks noChangeArrowheads="1"/>
          </p:cNvSpPr>
          <p:nvPr/>
        </p:nvSpPr>
        <p:spPr bwMode="auto">
          <a:xfrm>
            <a:off x="3419475" y="3038475"/>
            <a:ext cx="4960938" cy="581025"/>
          </a:xfrm>
          <a:prstGeom prst="rect">
            <a:avLst/>
          </a:prstGeom>
          <a:noFill/>
          <a:ln w="9525">
            <a:noFill/>
            <a:miter lim="800000"/>
            <a:headEnd/>
            <a:tailEnd/>
          </a:ln>
        </p:spPr>
        <p:txBody>
          <a:bodyPr anchor="ctr">
            <a:prstTxWarp prst="textNoShape">
              <a:avLst/>
            </a:prstTxWarp>
            <a:spAutoFit/>
          </a:bodyPr>
          <a:lstStyle/>
          <a:p>
            <a:r>
              <a:rPr lang="en-US" sz="1600"/>
              <a:t>Provides at least 20 percent of the daily value for a vitamin, mineral, protein, or fiber. </a:t>
            </a:r>
          </a:p>
        </p:txBody>
      </p:sp>
      <p:sp>
        <p:nvSpPr>
          <p:cNvPr id="8" name="Rectangle 15"/>
          <p:cNvSpPr>
            <a:spLocks noChangeArrowheads="1"/>
          </p:cNvSpPr>
          <p:nvPr/>
        </p:nvSpPr>
        <p:spPr bwMode="auto">
          <a:xfrm>
            <a:off x="3419475" y="4186238"/>
            <a:ext cx="4960938" cy="581025"/>
          </a:xfrm>
          <a:prstGeom prst="rect">
            <a:avLst/>
          </a:prstGeom>
          <a:noFill/>
          <a:ln w="9525">
            <a:noFill/>
            <a:miter lim="800000"/>
            <a:headEnd/>
            <a:tailEnd/>
          </a:ln>
        </p:spPr>
        <p:txBody>
          <a:bodyPr anchor="ctr">
            <a:prstTxWarp prst="textNoShape">
              <a:avLst/>
            </a:prstTxWarp>
            <a:spAutoFit/>
          </a:bodyPr>
          <a:lstStyle/>
          <a:p>
            <a:r>
              <a:rPr lang="en-US" sz="1600"/>
              <a:t>Provides 10 to 19 percent of the daily value for a vitamin, mineral, protein, or fiber. </a:t>
            </a:r>
          </a:p>
        </p:txBody>
      </p:sp>
      <p:sp>
        <p:nvSpPr>
          <p:cNvPr id="9" name="Rectangle 16"/>
          <p:cNvSpPr>
            <a:spLocks noChangeArrowheads="1"/>
          </p:cNvSpPr>
          <p:nvPr/>
        </p:nvSpPr>
        <p:spPr bwMode="auto">
          <a:xfrm>
            <a:off x="3419475" y="5376863"/>
            <a:ext cx="5387975" cy="1077218"/>
          </a:xfrm>
          <a:prstGeom prst="rect">
            <a:avLst/>
          </a:prstGeom>
          <a:noFill/>
          <a:ln w="9525">
            <a:noFill/>
            <a:miter lim="800000"/>
            <a:headEnd/>
            <a:tailEnd/>
          </a:ln>
        </p:spPr>
        <p:txBody>
          <a:bodyPr wrap="square" anchor="ctr">
            <a:prstTxWarp prst="textNoShape">
              <a:avLst/>
            </a:prstTxWarp>
            <a:spAutoFit/>
          </a:bodyPr>
          <a:lstStyle/>
          <a:p>
            <a:r>
              <a:rPr lang="en-US" sz="1600" dirty="0"/>
              <a:t>Must be low in fat and saturated fat; cholesterol, and sodium; and provide at least 10 percent of the daily value for vitamin A, vitamin C, iron, calcium, protein, or fiber. </a:t>
            </a:r>
          </a:p>
        </p:txBody>
      </p:sp>
      <p:sp>
        <p:nvSpPr>
          <p:cNvPr id="10" name="Text Box 17"/>
          <p:cNvSpPr txBox="1">
            <a:spLocks noChangeArrowheads="1"/>
          </p:cNvSpPr>
          <p:nvPr/>
        </p:nvSpPr>
        <p:spPr bwMode="gray">
          <a:xfrm>
            <a:off x="877888" y="1914525"/>
            <a:ext cx="2184400" cy="519113"/>
          </a:xfrm>
          <a:prstGeom prst="rect">
            <a:avLst/>
          </a:prstGeom>
          <a:noFill/>
          <a:ln w="9525">
            <a:noFill/>
            <a:miter lim="800000"/>
            <a:headEnd/>
            <a:tailEnd/>
          </a:ln>
        </p:spPr>
        <p:txBody>
          <a:bodyPr>
            <a:prstTxWarp prst="textNoShape">
              <a:avLst/>
            </a:prstTxWarp>
            <a:spAutoFit/>
          </a:bodyPr>
          <a:lstStyle/>
          <a:p>
            <a:pPr algn="ctr"/>
            <a:r>
              <a:rPr lang="en-US" sz="2800" b="1">
                <a:solidFill>
                  <a:schemeClr val="bg1"/>
                </a:solidFill>
              </a:rPr>
              <a:t>Reduced</a:t>
            </a:r>
          </a:p>
        </p:txBody>
      </p:sp>
      <p:sp>
        <p:nvSpPr>
          <p:cNvPr id="11" name="Rectangle 18"/>
          <p:cNvSpPr>
            <a:spLocks noChangeArrowheads="1"/>
          </p:cNvSpPr>
          <p:nvPr/>
        </p:nvSpPr>
        <p:spPr bwMode="auto">
          <a:xfrm>
            <a:off x="3419475" y="1905000"/>
            <a:ext cx="5322888" cy="581025"/>
          </a:xfrm>
          <a:prstGeom prst="rect">
            <a:avLst/>
          </a:prstGeom>
          <a:noFill/>
          <a:ln w="9525">
            <a:noFill/>
            <a:miter lim="800000"/>
            <a:headEnd/>
            <a:tailEnd/>
          </a:ln>
        </p:spPr>
        <p:txBody>
          <a:bodyPr anchor="ctr">
            <a:prstTxWarp prst="textNoShape">
              <a:avLst/>
            </a:prstTxWarp>
            <a:spAutoFit/>
          </a:bodyPr>
          <a:lstStyle/>
          <a:p>
            <a:r>
              <a:rPr lang="en-US" sz="1600"/>
              <a:t>The food contains 25 percent fewer calories, or 25 percent less of a given nutrient, than the original version.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73088" y="1019175"/>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Organic Food Labels </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pic>
        <p:nvPicPr>
          <p:cNvPr id="3" name="Picture 4" descr="3 boxes with header box"/>
          <p:cNvPicPr>
            <a:picLocks noChangeAspect="1" noChangeArrowheads="1"/>
          </p:cNvPicPr>
          <p:nvPr/>
        </p:nvPicPr>
        <p:blipFill>
          <a:blip r:embed="rId2"/>
          <a:srcRect/>
          <a:stretch>
            <a:fillRect/>
          </a:stretch>
        </p:blipFill>
        <p:spPr bwMode="gray">
          <a:xfrm>
            <a:off x="782638" y="2173288"/>
            <a:ext cx="7937500" cy="2868612"/>
          </a:xfrm>
          <a:prstGeom prst="rect">
            <a:avLst/>
          </a:prstGeom>
          <a:noFill/>
          <a:ln w="9525">
            <a:noFill/>
            <a:miter lim="800000"/>
            <a:headEnd/>
            <a:tailEnd/>
          </a:ln>
        </p:spPr>
      </p:pic>
      <p:sp>
        <p:nvSpPr>
          <p:cNvPr id="4" name="Rectangle 5"/>
          <p:cNvSpPr>
            <a:spLocks noChangeArrowheads="1"/>
          </p:cNvSpPr>
          <p:nvPr/>
        </p:nvSpPr>
        <p:spPr bwMode="gray">
          <a:xfrm>
            <a:off x="854075" y="2386013"/>
            <a:ext cx="7732713" cy="627062"/>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r>
              <a:rPr lang="en-US" sz="2800" b="1">
                <a:solidFill>
                  <a:schemeClr val="bg1"/>
                </a:solidFill>
              </a:rPr>
              <a:t>Foods labeled as </a:t>
            </a:r>
            <a:r>
              <a:rPr lang="en-US" sz="2800" b="1" i="1">
                <a:solidFill>
                  <a:schemeClr val="bg1"/>
                </a:solidFill>
              </a:rPr>
              <a:t>organic</a:t>
            </a:r>
            <a:r>
              <a:rPr lang="en-US" sz="2800" b="1">
                <a:solidFill>
                  <a:schemeClr val="bg1"/>
                </a:solidFill>
              </a:rPr>
              <a:t> </a:t>
            </a:r>
          </a:p>
        </p:txBody>
      </p:sp>
      <p:sp>
        <p:nvSpPr>
          <p:cNvPr id="5" name="Rectangle 7"/>
          <p:cNvSpPr>
            <a:spLocks noChangeArrowheads="1"/>
          </p:cNvSpPr>
          <p:nvPr/>
        </p:nvSpPr>
        <p:spPr bwMode="gray">
          <a:xfrm>
            <a:off x="882650" y="3549650"/>
            <a:ext cx="2347913" cy="1190625"/>
          </a:xfrm>
          <a:prstGeom prst="rect">
            <a:avLst/>
          </a:prstGeom>
          <a:noFill/>
          <a:ln w="9525">
            <a:noFill/>
            <a:miter lim="800000"/>
            <a:headEnd/>
            <a:tailEnd/>
          </a:ln>
        </p:spPr>
        <p:txBody>
          <a:bodyPr anchor="ctr">
            <a:prstTxWarp prst="textNoShape">
              <a:avLst/>
            </a:prstTxWarp>
            <a:spAutoFit/>
          </a:bodyPr>
          <a:lstStyle/>
          <a:p>
            <a:r>
              <a:rPr lang="en-US" b="1">
                <a:solidFill>
                  <a:schemeClr val="bg1"/>
                </a:solidFill>
              </a:rPr>
              <a:t>are produced without the use of certain agricultural chemicals </a:t>
            </a:r>
          </a:p>
        </p:txBody>
      </p:sp>
      <p:sp>
        <p:nvSpPr>
          <p:cNvPr id="6" name="Rectangle 8"/>
          <p:cNvSpPr>
            <a:spLocks noChangeArrowheads="1"/>
          </p:cNvSpPr>
          <p:nvPr/>
        </p:nvSpPr>
        <p:spPr bwMode="gray">
          <a:xfrm>
            <a:off x="3562350" y="3686175"/>
            <a:ext cx="2392363" cy="915988"/>
          </a:xfrm>
          <a:prstGeom prst="rect">
            <a:avLst/>
          </a:prstGeom>
          <a:noFill/>
          <a:ln w="9525">
            <a:noFill/>
            <a:miter lim="800000"/>
            <a:headEnd/>
            <a:tailEnd/>
          </a:ln>
        </p:spPr>
        <p:txBody>
          <a:bodyPr anchor="ctr">
            <a:prstTxWarp prst="textNoShape">
              <a:avLst/>
            </a:prstTxWarp>
            <a:spAutoFit/>
          </a:bodyPr>
          <a:lstStyle/>
          <a:p>
            <a:r>
              <a:rPr lang="en-US" b="1">
                <a:solidFill>
                  <a:schemeClr val="bg1"/>
                </a:solidFill>
              </a:rPr>
              <a:t>cannot contain genetically modified ingredients</a:t>
            </a:r>
            <a:r>
              <a:rPr lang="en-US">
                <a:solidFill>
                  <a:schemeClr val="bg1"/>
                </a:solidFill>
              </a:rPr>
              <a:t> </a:t>
            </a:r>
          </a:p>
        </p:txBody>
      </p:sp>
      <p:sp>
        <p:nvSpPr>
          <p:cNvPr id="7" name="Rectangle 9"/>
          <p:cNvSpPr>
            <a:spLocks noChangeArrowheads="1"/>
          </p:cNvSpPr>
          <p:nvPr/>
        </p:nvSpPr>
        <p:spPr bwMode="gray">
          <a:xfrm>
            <a:off x="6178550" y="3686175"/>
            <a:ext cx="2347913" cy="915988"/>
          </a:xfrm>
          <a:prstGeom prst="rect">
            <a:avLst/>
          </a:prstGeom>
          <a:noFill/>
          <a:ln w="9525">
            <a:noFill/>
            <a:miter lim="800000"/>
            <a:headEnd/>
            <a:tailEnd/>
          </a:ln>
        </p:spPr>
        <p:txBody>
          <a:bodyPr anchor="ctr">
            <a:prstTxWarp prst="textNoShape">
              <a:avLst/>
            </a:prstTxWarp>
            <a:spAutoFit/>
          </a:bodyPr>
          <a:lstStyle/>
          <a:p>
            <a:r>
              <a:rPr lang="en-US" b="1">
                <a:solidFill>
                  <a:schemeClr val="bg1"/>
                </a:solidFill>
              </a:rPr>
              <a:t>cannot be subjected to certain types of radiation</a:t>
            </a:r>
            <a:r>
              <a:rPr lang="en-US">
                <a:solidFill>
                  <a:schemeClr val="bg1"/>
                </a:solidFill>
              </a:rPr>
              <a:t> </a:t>
            </a:r>
          </a:p>
        </p:txBody>
      </p:sp>
      <p:pic>
        <p:nvPicPr>
          <p:cNvPr id="9" name="Picture 8"/>
          <p:cNvPicPr>
            <a:picLocks noChangeAspect="1"/>
          </p:cNvPicPr>
          <p:nvPr/>
        </p:nvPicPr>
        <p:blipFill>
          <a:blip r:embed="rId3"/>
          <a:stretch>
            <a:fillRect/>
          </a:stretch>
        </p:blipFill>
        <p:spPr>
          <a:xfrm>
            <a:off x="4940224" y="261937"/>
            <a:ext cx="3225800" cy="1687513"/>
          </a:xfrm>
          <a:prstGeom prst="rect">
            <a:avLst/>
          </a:prstGeom>
        </p:spPr>
      </p:pic>
      <p:pic>
        <p:nvPicPr>
          <p:cNvPr id="11" name="Picture 10"/>
          <p:cNvPicPr>
            <a:picLocks noChangeAspect="1"/>
          </p:cNvPicPr>
          <p:nvPr/>
        </p:nvPicPr>
        <p:blipFill>
          <a:blip r:embed="rId4"/>
          <a:stretch>
            <a:fillRect/>
          </a:stretch>
        </p:blipFill>
        <p:spPr>
          <a:xfrm>
            <a:off x="1625524" y="5041900"/>
            <a:ext cx="3314700" cy="1665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49959" y="860425"/>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1D5EAB"/>
                </a:solidFill>
                <a:effectLst/>
                <a:uLnTx/>
                <a:uFillTx/>
                <a:latin typeface="+mj-lt"/>
                <a:ea typeface="+mj-ea"/>
                <a:cs typeface="+mj-cs"/>
              </a:rPr>
              <a:t>Open Dating </a:t>
            </a:r>
            <a:endParaRPr kumimoji="0" lang="en-US" sz="2800" b="1" i="0" u="none" strike="noStrike" kern="0" cap="none" spc="0" normalizeH="0" baseline="0" noProof="0" dirty="0">
              <a:ln>
                <a:noFill/>
              </a:ln>
              <a:solidFill>
                <a:srgbClr val="1D5EAB"/>
              </a:solidFill>
              <a:effectLst/>
              <a:uLnTx/>
              <a:uFillTx/>
              <a:latin typeface="+mj-lt"/>
              <a:ea typeface="+mj-ea"/>
              <a:cs typeface="+mj-cs"/>
            </a:endParaRPr>
          </a:p>
        </p:txBody>
      </p:sp>
      <p:pic>
        <p:nvPicPr>
          <p:cNvPr id="3" name="Picture 5" descr="4 boxes lead into 4 boxes"/>
          <p:cNvPicPr>
            <a:picLocks noChangeAspect="1" noChangeArrowheads="1"/>
          </p:cNvPicPr>
          <p:nvPr/>
        </p:nvPicPr>
        <p:blipFill>
          <a:blip r:embed="rId2"/>
          <a:srcRect/>
          <a:stretch>
            <a:fillRect/>
          </a:stretch>
        </p:blipFill>
        <p:spPr bwMode="auto">
          <a:xfrm>
            <a:off x="700088" y="1790700"/>
            <a:ext cx="8180387" cy="4360863"/>
          </a:xfrm>
          <a:prstGeom prst="rect">
            <a:avLst/>
          </a:prstGeom>
          <a:noFill/>
          <a:ln w="9525">
            <a:noFill/>
            <a:miter lim="800000"/>
            <a:headEnd/>
            <a:tailEnd/>
          </a:ln>
        </p:spPr>
      </p:pic>
      <p:sp>
        <p:nvSpPr>
          <p:cNvPr id="4" name="Text Box 6"/>
          <p:cNvSpPr txBox="1">
            <a:spLocks noChangeArrowheads="1"/>
          </p:cNvSpPr>
          <p:nvPr/>
        </p:nvSpPr>
        <p:spPr bwMode="gray">
          <a:xfrm>
            <a:off x="847725" y="2097088"/>
            <a:ext cx="2320925" cy="396875"/>
          </a:xfrm>
          <a:prstGeom prst="rect">
            <a:avLst/>
          </a:prstGeom>
          <a:noFill/>
          <a:ln w="9525">
            <a:noFill/>
            <a:miter lim="800000"/>
            <a:headEnd/>
            <a:tailEnd/>
          </a:ln>
        </p:spPr>
        <p:txBody>
          <a:bodyPr>
            <a:prstTxWarp prst="textNoShape">
              <a:avLst/>
            </a:prstTxWarp>
            <a:spAutoFit/>
          </a:bodyPr>
          <a:lstStyle/>
          <a:p>
            <a:pPr algn="ctr"/>
            <a:r>
              <a:rPr lang="en-US" sz="2000" b="1">
                <a:solidFill>
                  <a:schemeClr val="bg1"/>
                </a:solidFill>
              </a:rPr>
              <a:t>Sell by dates</a:t>
            </a:r>
          </a:p>
        </p:txBody>
      </p:sp>
      <p:sp>
        <p:nvSpPr>
          <p:cNvPr id="5" name="Text Box 7"/>
          <p:cNvSpPr txBox="1">
            <a:spLocks noChangeArrowheads="1"/>
          </p:cNvSpPr>
          <p:nvPr/>
        </p:nvSpPr>
        <p:spPr bwMode="gray">
          <a:xfrm>
            <a:off x="847725" y="3065463"/>
            <a:ext cx="2320925" cy="701675"/>
          </a:xfrm>
          <a:prstGeom prst="rect">
            <a:avLst/>
          </a:prstGeom>
          <a:noFill/>
          <a:ln w="9525">
            <a:noFill/>
            <a:miter lim="800000"/>
            <a:headEnd/>
            <a:tailEnd/>
          </a:ln>
        </p:spPr>
        <p:txBody>
          <a:bodyPr>
            <a:prstTxWarp prst="textNoShape">
              <a:avLst/>
            </a:prstTxWarp>
            <a:spAutoFit/>
          </a:bodyPr>
          <a:lstStyle/>
          <a:p>
            <a:pPr algn="ctr"/>
            <a:r>
              <a:rPr lang="en-US" sz="2000" b="1">
                <a:solidFill>
                  <a:schemeClr val="bg1"/>
                </a:solidFill>
              </a:rPr>
              <a:t>Use by or expiration dates</a:t>
            </a:r>
          </a:p>
        </p:txBody>
      </p:sp>
      <p:sp>
        <p:nvSpPr>
          <p:cNvPr id="6" name="Text Box 8"/>
          <p:cNvSpPr txBox="1">
            <a:spLocks noChangeArrowheads="1"/>
          </p:cNvSpPr>
          <p:nvPr/>
        </p:nvSpPr>
        <p:spPr bwMode="gray">
          <a:xfrm>
            <a:off x="847725" y="4160838"/>
            <a:ext cx="2320925" cy="701675"/>
          </a:xfrm>
          <a:prstGeom prst="rect">
            <a:avLst/>
          </a:prstGeom>
          <a:noFill/>
          <a:ln w="9525">
            <a:noFill/>
            <a:miter lim="800000"/>
            <a:headEnd/>
            <a:tailEnd/>
          </a:ln>
        </p:spPr>
        <p:txBody>
          <a:bodyPr>
            <a:prstTxWarp prst="textNoShape">
              <a:avLst/>
            </a:prstTxWarp>
            <a:spAutoFit/>
          </a:bodyPr>
          <a:lstStyle/>
          <a:p>
            <a:pPr algn="ctr"/>
            <a:r>
              <a:rPr lang="en-US" sz="2000" b="1">
                <a:solidFill>
                  <a:schemeClr val="bg1"/>
                </a:solidFill>
              </a:rPr>
              <a:t>Freshness </a:t>
            </a:r>
            <a:br>
              <a:rPr lang="en-US" sz="2000" b="1">
                <a:solidFill>
                  <a:schemeClr val="bg1"/>
                </a:solidFill>
              </a:rPr>
            </a:br>
            <a:r>
              <a:rPr lang="en-US" sz="2000" b="1">
                <a:solidFill>
                  <a:schemeClr val="bg1"/>
                </a:solidFill>
              </a:rPr>
              <a:t>dates</a:t>
            </a:r>
          </a:p>
        </p:txBody>
      </p:sp>
      <p:sp>
        <p:nvSpPr>
          <p:cNvPr id="7" name="Text Box 9"/>
          <p:cNvSpPr txBox="1">
            <a:spLocks noChangeArrowheads="1"/>
          </p:cNvSpPr>
          <p:nvPr/>
        </p:nvSpPr>
        <p:spPr bwMode="gray">
          <a:xfrm>
            <a:off x="847725" y="5419725"/>
            <a:ext cx="2320925" cy="396875"/>
          </a:xfrm>
          <a:prstGeom prst="rect">
            <a:avLst/>
          </a:prstGeom>
          <a:noFill/>
          <a:ln w="9525">
            <a:noFill/>
            <a:miter lim="800000"/>
            <a:headEnd/>
            <a:tailEnd/>
          </a:ln>
        </p:spPr>
        <p:txBody>
          <a:bodyPr>
            <a:prstTxWarp prst="textNoShape">
              <a:avLst/>
            </a:prstTxWarp>
            <a:spAutoFit/>
          </a:bodyPr>
          <a:lstStyle/>
          <a:p>
            <a:pPr algn="ctr"/>
            <a:r>
              <a:rPr lang="en-US" sz="2000" b="1">
                <a:solidFill>
                  <a:schemeClr val="bg1"/>
                </a:solidFill>
              </a:rPr>
              <a:t>Pack dates</a:t>
            </a:r>
          </a:p>
        </p:txBody>
      </p:sp>
      <p:sp>
        <p:nvSpPr>
          <p:cNvPr id="8" name="Rectangle 10"/>
          <p:cNvSpPr>
            <a:spLocks noChangeArrowheads="1"/>
          </p:cNvSpPr>
          <p:nvPr/>
        </p:nvSpPr>
        <p:spPr bwMode="auto">
          <a:xfrm>
            <a:off x="3452813" y="1947863"/>
            <a:ext cx="5297487" cy="701675"/>
          </a:xfrm>
          <a:prstGeom prst="rect">
            <a:avLst/>
          </a:prstGeom>
          <a:noFill/>
          <a:ln w="9525">
            <a:noFill/>
            <a:miter lim="800000"/>
            <a:headEnd/>
            <a:tailEnd/>
          </a:ln>
        </p:spPr>
        <p:txBody>
          <a:bodyPr anchor="ctr">
            <a:prstTxWarp prst="textNoShape">
              <a:avLst/>
            </a:prstTxWarp>
            <a:spAutoFit/>
          </a:bodyPr>
          <a:lstStyle/>
          <a:p>
            <a:r>
              <a:rPr lang="en-US" sz="2000"/>
              <a:t>The last day on which a store should sell a product. </a:t>
            </a:r>
          </a:p>
        </p:txBody>
      </p:sp>
      <p:sp>
        <p:nvSpPr>
          <p:cNvPr id="9" name="Rectangle 11"/>
          <p:cNvSpPr>
            <a:spLocks noChangeArrowheads="1"/>
          </p:cNvSpPr>
          <p:nvPr/>
        </p:nvSpPr>
        <p:spPr bwMode="auto">
          <a:xfrm>
            <a:off x="3452813" y="3033713"/>
            <a:ext cx="5297487" cy="701675"/>
          </a:xfrm>
          <a:prstGeom prst="rect">
            <a:avLst/>
          </a:prstGeom>
          <a:noFill/>
          <a:ln w="9525">
            <a:noFill/>
            <a:miter lim="800000"/>
            <a:headEnd/>
            <a:tailEnd/>
          </a:ln>
        </p:spPr>
        <p:txBody>
          <a:bodyPr anchor="ctr">
            <a:prstTxWarp prst="textNoShape">
              <a:avLst/>
            </a:prstTxWarp>
            <a:spAutoFit/>
          </a:bodyPr>
          <a:lstStyle/>
          <a:p>
            <a:r>
              <a:rPr lang="en-US" sz="2000"/>
              <a:t>The last day on which a product’s quality can be guaranteed. </a:t>
            </a:r>
          </a:p>
        </p:txBody>
      </p:sp>
      <p:sp>
        <p:nvSpPr>
          <p:cNvPr id="10" name="Rectangle 12"/>
          <p:cNvSpPr>
            <a:spLocks noChangeArrowheads="1"/>
          </p:cNvSpPr>
          <p:nvPr/>
        </p:nvSpPr>
        <p:spPr bwMode="auto">
          <a:xfrm>
            <a:off x="3452813" y="4165600"/>
            <a:ext cx="5297487" cy="701675"/>
          </a:xfrm>
          <a:prstGeom prst="rect">
            <a:avLst/>
          </a:prstGeom>
          <a:noFill/>
          <a:ln w="9525">
            <a:noFill/>
            <a:miter lim="800000"/>
            <a:headEnd/>
            <a:tailEnd/>
          </a:ln>
        </p:spPr>
        <p:txBody>
          <a:bodyPr anchor="ctr">
            <a:prstTxWarp prst="textNoShape">
              <a:avLst/>
            </a:prstTxWarp>
            <a:spAutoFit/>
          </a:bodyPr>
          <a:lstStyle/>
          <a:p>
            <a:r>
              <a:rPr lang="en-US" sz="2000"/>
              <a:t>The last date on which a product is considered fresh. </a:t>
            </a:r>
          </a:p>
        </p:txBody>
      </p:sp>
      <p:sp>
        <p:nvSpPr>
          <p:cNvPr id="11" name="Rectangle 13"/>
          <p:cNvSpPr>
            <a:spLocks noChangeArrowheads="1"/>
          </p:cNvSpPr>
          <p:nvPr/>
        </p:nvSpPr>
        <p:spPr bwMode="auto">
          <a:xfrm>
            <a:off x="3452813" y="5260975"/>
            <a:ext cx="5297487" cy="701675"/>
          </a:xfrm>
          <a:prstGeom prst="rect">
            <a:avLst/>
          </a:prstGeom>
          <a:noFill/>
          <a:ln w="9525">
            <a:noFill/>
            <a:miter lim="800000"/>
            <a:headEnd/>
            <a:tailEnd/>
          </a:ln>
        </p:spPr>
        <p:txBody>
          <a:bodyPr anchor="ctr">
            <a:prstTxWarp prst="textNoShape">
              <a:avLst/>
            </a:prstTxWarp>
            <a:spAutoFit/>
          </a:bodyPr>
          <a:lstStyle/>
          <a:p>
            <a:r>
              <a:rPr lang="en-US" sz="2000"/>
              <a:t>The day on which a food was processed or packaged. </a:t>
            </a:r>
          </a:p>
        </p:txBody>
      </p:sp>
      <p:pic>
        <p:nvPicPr>
          <p:cNvPr id="12" name="Picture 11"/>
          <p:cNvPicPr>
            <a:picLocks noChangeAspect="1"/>
          </p:cNvPicPr>
          <p:nvPr/>
        </p:nvPicPr>
        <p:blipFill>
          <a:blip r:embed="rId3"/>
          <a:stretch>
            <a:fillRect/>
          </a:stretch>
        </p:blipFill>
        <p:spPr>
          <a:xfrm>
            <a:off x="5831426" y="308900"/>
            <a:ext cx="2632245" cy="1481800"/>
          </a:xfrm>
          <a:prstGeom prst="rect">
            <a:avLst/>
          </a:prstGeom>
        </p:spPr>
      </p:pic>
      <p:pic>
        <p:nvPicPr>
          <p:cNvPr id="13" name="Picture 12"/>
          <p:cNvPicPr>
            <a:picLocks noChangeAspect="1"/>
          </p:cNvPicPr>
          <p:nvPr/>
        </p:nvPicPr>
        <p:blipFill>
          <a:blip r:embed="rId4"/>
          <a:stretch>
            <a:fillRect/>
          </a:stretch>
        </p:blipFill>
        <p:spPr>
          <a:xfrm>
            <a:off x="3168650" y="308900"/>
            <a:ext cx="2662776" cy="14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Safety</a:t>
            </a:r>
            <a:endParaRPr lang="en-US" dirty="0"/>
          </a:p>
        </p:txBody>
      </p:sp>
      <p:sp>
        <p:nvSpPr>
          <p:cNvPr id="3" name="Content Placeholder 2"/>
          <p:cNvSpPr>
            <a:spLocks noGrp="1"/>
          </p:cNvSpPr>
          <p:nvPr>
            <p:ph idx="1"/>
          </p:nvPr>
        </p:nvSpPr>
        <p:spPr/>
        <p:txBody>
          <a:bodyPr/>
          <a:lstStyle/>
          <a:p>
            <a:r>
              <a:rPr lang="en-US" dirty="0" err="1" smtClean="0">
                <a:solidFill>
                  <a:schemeClr val="accent6"/>
                </a:solidFill>
              </a:rPr>
              <a:t>Foodborne</a:t>
            </a:r>
            <a:r>
              <a:rPr lang="en-US" dirty="0" smtClean="0">
                <a:solidFill>
                  <a:schemeClr val="accent6"/>
                </a:solidFill>
              </a:rPr>
              <a:t> Illness</a:t>
            </a:r>
          </a:p>
          <a:p>
            <a:pPr lvl="1"/>
            <a:r>
              <a:rPr lang="en-US" i="1" dirty="0" smtClean="0"/>
              <a:t>Food poisoning</a:t>
            </a:r>
          </a:p>
          <a:p>
            <a:pPr lvl="1"/>
            <a:r>
              <a:rPr lang="en-US" dirty="0" smtClean="0"/>
              <a:t>About 76 million Americans become ill as a result of </a:t>
            </a:r>
            <a:r>
              <a:rPr lang="en-US" dirty="0" err="1" smtClean="0"/>
              <a:t>foodborne</a:t>
            </a:r>
            <a:r>
              <a:rPr lang="en-US" dirty="0" smtClean="0"/>
              <a:t> illnesses each year.</a:t>
            </a:r>
          </a:p>
          <a:p>
            <a:pPr lvl="1"/>
            <a:r>
              <a:rPr lang="en-US" u="sng" dirty="0" smtClean="0"/>
              <a:t>Sources include</a:t>
            </a:r>
            <a:r>
              <a:rPr lang="en-US" dirty="0" smtClean="0"/>
              <a:t>: </a:t>
            </a:r>
            <a:r>
              <a:rPr lang="en-US" i="1" dirty="0" smtClean="0"/>
              <a:t>Bacteria</a:t>
            </a:r>
            <a:r>
              <a:rPr lang="en-US" dirty="0" smtClean="0"/>
              <a:t> (Campylobacter, Salmonella, E. Coli) and </a:t>
            </a:r>
            <a:r>
              <a:rPr lang="en-US" i="1" dirty="0" smtClean="0"/>
              <a:t>Viruses </a:t>
            </a:r>
            <a:r>
              <a:rPr lang="en-US" dirty="0" smtClean="0"/>
              <a:t>(Norwalk and Norwalk-like)</a:t>
            </a:r>
          </a:p>
          <a:p>
            <a:pPr lvl="1">
              <a:buNone/>
            </a:pP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6075975" y="4312393"/>
            <a:ext cx="2515575" cy="2294626"/>
          </a:xfrm>
          <a:prstGeom prst="rect">
            <a:avLst/>
          </a:prstGeom>
        </p:spPr>
      </p:pic>
      <p:pic>
        <p:nvPicPr>
          <p:cNvPr id="5" name="Picture 4"/>
          <p:cNvPicPr>
            <a:picLocks noChangeAspect="1"/>
          </p:cNvPicPr>
          <p:nvPr/>
        </p:nvPicPr>
        <p:blipFill>
          <a:blip r:embed="rId3"/>
          <a:stretch>
            <a:fillRect/>
          </a:stretch>
        </p:blipFill>
        <p:spPr>
          <a:xfrm>
            <a:off x="1155709" y="4312393"/>
            <a:ext cx="3365500" cy="2413000"/>
          </a:xfrm>
          <a:prstGeom prst="rect">
            <a:avLst/>
          </a:prstGeom>
        </p:spPr>
      </p:pic>
      <p:pic>
        <p:nvPicPr>
          <p:cNvPr id="7" name="Picture 6"/>
          <p:cNvPicPr>
            <a:picLocks noChangeAspect="1"/>
          </p:cNvPicPr>
          <p:nvPr/>
        </p:nvPicPr>
        <p:blipFill>
          <a:blip r:embed="rId4"/>
          <a:stretch>
            <a:fillRect/>
          </a:stretch>
        </p:blipFill>
        <p:spPr>
          <a:xfrm>
            <a:off x="6377787" y="567748"/>
            <a:ext cx="2486640" cy="1753567"/>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3088" y="554037"/>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How Foodborne Illness Occurs </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pic>
        <p:nvPicPr>
          <p:cNvPr id="5" name="Picture 5" descr="5 circle"/>
          <p:cNvPicPr>
            <a:picLocks noChangeAspect="1" noChangeArrowheads="1"/>
          </p:cNvPicPr>
          <p:nvPr/>
        </p:nvPicPr>
        <p:blipFill>
          <a:blip r:embed="rId2"/>
          <a:srcRect/>
          <a:stretch>
            <a:fillRect/>
          </a:stretch>
        </p:blipFill>
        <p:spPr bwMode="auto">
          <a:xfrm>
            <a:off x="1647825" y="1676400"/>
            <a:ext cx="5667375" cy="4433888"/>
          </a:xfrm>
          <a:prstGeom prst="rect">
            <a:avLst/>
          </a:prstGeom>
          <a:noFill/>
          <a:ln w="9525">
            <a:noFill/>
            <a:miter lim="800000"/>
            <a:headEnd/>
            <a:tailEnd/>
          </a:ln>
        </p:spPr>
      </p:pic>
      <p:sp>
        <p:nvSpPr>
          <p:cNvPr id="6" name="Rectangle 6"/>
          <p:cNvSpPr>
            <a:spLocks noChangeArrowheads="1"/>
          </p:cNvSpPr>
          <p:nvPr/>
        </p:nvSpPr>
        <p:spPr bwMode="auto">
          <a:xfrm>
            <a:off x="3403600" y="3240088"/>
            <a:ext cx="2165350" cy="1311275"/>
          </a:xfrm>
          <a:prstGeom prst="rect">
            <a:avLst/>
          </a:prstGeom>
          <a:noFill/>
          <a:ln w="9525">
            <a:noFill/>
            <a:miter lim="800000"/>
            <a:headEnd/>
            <a:tailEnd/>
          </a:ln>
        </p:spPr>
        <p:txBody>
          <a:bodyPr anchor="ctr">
            <a:prstTxWarp prst="textNoShape">
              <a:avLst/>
            </a:prstTxWarp>
            <a:spAutoFit/>
          </a:bodyPr>
          <a:lstStyle/>
          <a:p>
            <a:pPr algn="ctr"/>
            <a:r>
              <a:rPr lang="en-US" sz="2000" b="1">
                <a:solidFill>
                  <a:srgbClr val="1D5EAB"/>
                </a:solidFill>
              </a:rPr>
              <a:t>Common Symptoms of Foodborne Illness</a:t>
            </a:r>
            <a:r>
              <a:rPr lang="en-US" sz="2000">
                <a:solidFill>
                  <a:srgbClr val="1D5EAB"/>
                </a:solidFill>
              </a:rPr>
              <a:t> </a:t>
            </a:r>
          </a:p>
        </p:txBody>
      </p:sp>
      <p:sp>
        <p:nvSpPr>
          <p:cNvPr id="7" name="Rectangle 7"/>
          <p:cNvSpPr>
            <a:spLocks noChangeArrowheads="1"/>
          </p:cNvSpPr>
          <p:nvPr/>
        </p:nvSpPr>
        <p:spPr bwMode="auto">
          <a:xfrm>
            <a:off x="3816350" y="2178050"/>
            <a:ext cx="1320800" cy="457200"/>
          </a:xfrm>
          <a:prstGeom prst="rect">
            <a:avLst/>
          </a:prstGeom>
          <a:noFill/>
          <a:ln w="9525">
            <a:noFill/>
            <a:miter lim="800000"/>
            <a:headEnd/>
            <a:tailEnd/>
          </a:ln>
        </p:spPr>
        <p:txBody>
          <a:bodyPr wrap="none" anchor="ctr">
            <a:prstTxWarp prst="textNoShape">
              <a:avLst/>
            </a:prstTxWarp>
            <a:spAutoFit/>
          </a:bodyPr>
          <a:lstStyle/>
          <a:p>
            <a:r>
              <a:rPr lang="en-US" sz="2400" b="1">
                <a:solidFill>
                  <a:schemeClr val="bg1"/>
                </a:solidFill>
              </a:rPr>
              <a:t>Cramps</a:t>
            </a:r>
          </a:p>
        </p:txBody>
      </p:sp>
      <p:sp>
        <p:nvSpPr>
          <p:cNvPr id="8" name="Rectangle 8"/>
          <p:cNvSpPr>
            <a:spLocks noChangeArrowheads="1"/>
          </p:cNvSpPr>
          <p:nvPr/>
        </p:nvSpPr>
        <p:spPr bwMode="auto">
          <a:xfrm>
            <a:off x="5600700" y="3263900"/>
            <a:ext cx="1422400" cy="457200"/>
          </a:xfrm>
          <a:prstGeom prst="rect">
            <a:avLst/>
          </a:prstGeom>
          <a:noFill/>
          <a:ln w="9525">
            <a:noFill/>
            <a:miter lim="800000"/>
            <a:headEnd/>
            <a:tailEnd/>
          </a:ln>
        </p:spPr>
        <p:txBody>
          <a:bodyPr wrap="none" anchor="ctr">
            <a:prstTxWarp prst="textNoShape">
              <a:avLst/>
            </a:prstTxWarp>
            <a:spAutoFit/>
          </a:bodyPr>
          <a:lstStyle/>
          <a:p>
            <a:r>
              <a:rPr lang="en-US" sz="2400" b="1">
                <a:solidFill>
                  <a:schemeClr val="bg1"/>
                </a:solidFill>
              </a:rPr>
              <a:t>Diarrhea</a:t>
            </a:r>
          </a:p>
        </p:txBody>
      </p:sp>
      <p:sp>
        <p:nvSpPr>
          <p:cNvPr id="9" name="Rectangle 9"/>
          <p:cNvSpPr>
            <a:spLocks noChangeArrowheads="1"/>
          </p:cNvSpPr>
          <p:nvPr/>
        </p:nvSpPr>
        <p:spPr bwMode="auto">
          <a:xfrm>
            <a:off x="4946650" y="4856163"/>
            <a:ext cx="1270000" cy="457200"/>
          </a:xfrm>
          <a:prstGeom prst="rect">
            <a:avLst/>
          </a:prstGeom>
          <a:noFill/>
          <a:ln w="9525">
            <a:noFill/>
            <a:miter lim="800000"/>
            <a:headEnd/>
            <a:tailEnd/>
          </a:ln>
        </p:spPr>
        <p:txBody>
          <a:bodyPr wrap="none" anchor="ctr">
            <a:prstTxWarp prst="textNoShape">
              <a:avLst/>
            </a:prstTxWarp>
            <a:spAutoFit/>
          </a:bodyPr>
          <a:lstStyle/>
          <a:p>
            <a:r>
              <a:rPr lang="en-US" sz="2400" b="1">
                <a:solidFill>
                  <a:schemeClr val="bg1"/>
                </a:solidFill>
              </a:rPr>
              <a:t>Nausea</a:t>
            </a:r>
          </a:p>
        </p:txBody>
      </p:sp>
      <p:sp>
        <p:nvSpPr>
          <p:cNvPr id="10" name="Rectangle 10"/>
          <p:cNvSpPr>
            <a:spLocks noChangeArrowheads="1"/>
          </p:cNvSpPr>
          <p:nvPr/>
        </p:nvSpPr>
        <p:spPr bwMode="auto">
          <a:xfrm>
            <a:off x="2692400" y="4856163"/>
            <a:ext cx="1485900" cy="457200"/>
          </a:xfrm>
          <a:prstGeom prst="rect">
            <a:avLst/>
          </a:prstGeom>
          <a:noFill/>
          <a:ln w="9525">
            <a:noFill/>
            <a:miter lim="800000"/>
            <a:headEnd/>
            <a:tailEnd/>
          </a:ln>
        </p:spPr>
        <p:txBody>
          <a:bodyPr wrap="none" anchor="ctr">
            <a:prstTxWarp prst="textNoShape">
              <a:avLst/>
            </a:prstTxWarp>
            <a:spAutoFit/>
          </a:bodyPr>
          <a:lstStyle/>
          <a:p>
            <a:r>
              <a:rPr lang="en-US" sz="2400" b="1">
                <a:solidFill>
                  <a:schemeClr val="bg1"/>
                </a:solidFill>
              </a:rPr>
              <a:t>Vomiting</a:t>
            </a:r>
          </a:p>
        </p:txBody>
      </p:sp>
      <p:sp>
        <p:nvSpPr>
          <p:cNvPr id="11" name="Rectangle 11"/>
          <p:cNvSpPr>
            <a:spLocks noChangeArrowheads="1"/>
          </p:cNvSpPr>
          <p:nvPr/>
        </p:nvSpPr>
        <p:spPr bwMode="auto">
          <a:xfrm>
            <a:off x="2078038" y="3263900"/>
            <a:ext cx="998537" cy="457200"/>
          </a:xfrm>
          <a:prstGeom prst="rect">
            <a:avLst/>
          </a:prstGeom>
          <a:noFill/>
          <a:ln w="9525">
            <a:noFill/>
            <a:miter lim="800000"/>
            <a:headEnd/>
            <a:tailEnd/>
          </a:ln>
        </p:spPr>
        <p:txBody>
          <a:bodyPr wrap="none" anchor="ctr">
            <a:prstTxWarp prst="textNoShape">
              <a:avLst/>
            </a:prstTxWarp>
            <a:spAutoFit/>
          </a:bodyPr>
          <a:lstStyle/>
          <a:p>
            <a:r>
              <a:rPr lang="en-US" sz="2400" b="1">
                <a:solidFill>
                  <a:schemeClr val="bg1"/>
                </a:solidFill>
              </a:rPr>
              <a:t>Fever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73088" y="733727"/>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1D5EAB"/>
                </a:solidFill>
                <a:effectLst/>
                <a:uLnTx/>
                <a:uFillTx/>
                <a:latin typeface="+mj-lt"/>
                <a:ea typeface="+mj-ea"/>
                <a:cs typeface="+mj-cs"/>
              </a:rPr>
              <a:t>How </a:t>
            </a:r>
            <a:r>
              <a:rPr kumimoji="0" lang="en-US" sz="2800" b="1" i="0" u="none" strike="noStrike" kern="0" cap="none" spc="0" normalizeH="0" baseline="0" noProof="0" dirty="0" err="1" smtClean="0">
                <a:ln>
                  <a:noFill/>
                </a:ln>
                <a:solidFill>
                  <a:srgbClr val="1D5EAB"/>
                </a:solidFill>
                <a:effectLst/>
                <a:uLnTx/>
                <a:uFillTx/>
                <a:latin typeface="+mj-lt"/>
                <a:ea typeface="+mj-ea"/>
                <a:cs typeface="+mj-cs"/>
              </a:rPr>
              <a:t>Foodborne</a:t>
            </a:r>
            <a:r>
              <a:rPr kumimoji="0" lang="en-US" sz="2800" b="1" i="0" u="none" strike="noStrike" kern="0" cap="none" spc="0" normalizeH="0" baseline="0" noProof="0" dirty="0" smtClean="0">
                <a:ln>
                  <a:noFill/>
                </a:ln>
                <a:solidFill>
                  <a:srgbClr val="1D5EAB"/>
                </a:solidFill>
                <a:effectLst/>
                <a:uLnTx/>
                <a:uFillTx/>
                <a:latin typeface="+mj-lt"/>
                <a:ea typeface="+mj-ea"/>
                <a:cs typeface="+mj-cs"/>
              </a:rPr>
              <a:t> Illness Occurs </a:t>
            </a:r>
            <a:endParaRPr kumimoji="0" lang="en-US" sz="2800" b="1" i="0" u="none" strike="noStrike" kern="0" cap="none" spc="0" normalizeH="0" baseline="0" noProof="0" dirty="0">
              <a:ln>
                <a:noFill/>
              </a:ln>
              <a:solidFill>
                <a:srgbClr val="1D5EAB"/>
              </a:solidFill>
              <a:effectLst/>
              <a:uLnTx/>
              <a:uFillTx/>
              <a:latin typeface="+mj-lt"/>
              <a:ea typeface="+mj-ea"/>
              <a:cs typeface="+mj-cs"/>
            </a:endParaRPr>
          </a:p>
        </p:txBody>
      </p:sp>
      <p:pic>
        <p:nvPicPr>
          <p:cNvPr id="3" name="Picture 10" descr="4 warning signs"/>
          <p:cNvPicPr>
            <a:picLocks noChangeAspect="1" noChangeArrowheads="1"/>
          </p:cNvPicPr>
          <p:nvPr/>
        </p:nvPicPr>
        <p:blipFill>
          <a:blip r:embed="rId2"/>
          <a:srcRect/>
          <a:stretch>
            <a:fillRect/>
          </a:stretch>
        </p:blipFill>
        <p:spPr bwMode="auto">
          <a:xfrm>
            <a:off x="1189038" y="1664002"/>
            <a:ext cx="6724650" cy="4476750"/>
          </a:xfrm>
          <a:prstGeom prst="rect">
            <a:avLst/>
          </a:prstGeom>
          <a:noFill/>
          <a:ln w="9525">
            <a:noFill/>
            <a:miter lim="800000"/>
            <a:headEnd/>
            <a:tailEnd/>
          </a:ln>
        </p:spPr>
      </p:pic>
      <p:sp>
        <p:nvSpPr>
          <p:cNvPr id="4" name="Rectangle 11"/>
          <p:cNvSpPr>
            <a:spLocks noChangeArrowheads="1"/>
          </p:cNvSpPr>
          <p:nvPr/>
        </p:nvSpPr>
        <p:spPr bwMode="auto">
          <a:xfrm>
            <a:off x="1374775" y="1962452"/>
            <a:ext cx="6343650" cy="366712"/>
          </a:xfrm>
          <a:prstGeom prst="rect">
            <a:avLst/>
          </a:prstGeom>
          <a:noFill/>
          <a:ln w="9525">
            <a:noFill/>
            <a:miter lim="800000"/>
            <a:headEnd/>
            <a:tailEnd/>
          </a:ln>
        </p:spPr>
        <p:txBody>
          <a:bodyPr wrap="none" anchor="ctr">
            <a:prstTxWarp prst="textNoShape">
              <a:avLst/>
            </a:prstTxWarp>
            <a:spAutoFit/>
          </a:bodyPr>
          <a:lstStyle/>
          <a:p>
            <a:r>
              <a:rPr lang="en-US" b="1">
                <a:solidFill>
                  <a:schemeClr val="bg1"/>
                </a:solidFill>
              </a:rPr>
              <a:t>If the following symptoms are present, consult a doctor: </a:t>
            </a:r>
          </a:p>
        </p:txBody>
      </p:sp>
      <p:sp>
        <p:nvSpPr>
          <p:cNvPr id="5" name="Rectangle 12"/>
          <p:cNvSpPr>
            <a:spLocks noChangeArrowheads="1"/>
          </p:cNvSpPr>
          <p:nvPr/>
        </p:nvSpPr>
        <p:spPr bwMode="auto">
          <a:xfrm>
            <a:off x="2674938" y="2686352"/>
            <a:ext cx="4108450" cy="366712"/>
          </a:xfrm>
          <a:prstGeom prst="rect">
            <a:avLst/>
          </a:prstGeom>
          <a:noFill/>
          <a:ln w="9525">
            <a:noFill/>
            <a:miter lim="800000"/>
            <a:headEnd/>
            <a:tailEnd/>
          </a:ln>
        </p:spPr>
        <p:txBody>
          <a:bodyPr wrap="none" anchor="ctr">
            <a:prstTxWarp prst="textNoShape">
              <a:avLst/>
            </a:prstTxWarp>
            <a:spAutoFit/>
          </a:bodyPr>
          <a:lstStyle/>
          <a:p>
            <a:r>
              <a:rPr lang="en-US" b="1">
                <a:solidFill>
                  <a:schemeClr val="bg1"/>
                </a:solidFill>
              </a:rPr>
              <a:t>A fever higher than 101.5 degrees F </a:t>
            </a:r>
          </a:p>
        </p:txBody>
      </p:sp>
      <p:sp>
        <p:nvSpPr>
          <p:cNvPr id="6" name="Rectangle 13"/>
          <p:cNvSpPr>
            <a:spLocks noChangeArrowheads="1"/>
          </p:cNvSpPr>
          <p:nvPr/>
        </p:nvSpPr>
        <p:spPr bwMode="auto">
          <a:xfrm>
            <a:off x="2674938" y="3537252"/>
            <a:ext cx="3651250" cy="366712"/>
          </a:xfrm>
          <a:prstGeom prst="rect">
            <a:avLst/>
          </a:prstGeom>
          <a:noFill/>
          <a:ln w="9525">
            <a:noFill/>
            <a:miter lim="800000"/>
            <a:headEnd/>
            <a:tailEnd/>
          </a:ln>
        </p:spPr>
        <p:txBody>
          <a:bodyPr wrap="none" anchor="ctr">
            <a:prstTxWarp prst="textNoShape">
              <a:avLst/>
            </a:prstTxWarp>
            <a:spAutoFit/>
          </a:bodyPr>
          <a:lstStyle/>
          <a:p>
            <a:r>
              <a:rPr lang="en-US" b="1">
                <a:solidFill>
                  <a:schemeClr val="bg1"/>
                </a:solidFill>
              </a:rPr>
              <a:t>Prolonged vomiting or diarrhea </a:t>
            </a:r>
          </a:p>
        </p:txBody>
      </p:sp>
      <p:sp>
        <p:nvSpPr>
          <p:cNvPr id="7" name="Rectangle 14"/>
          <p:cNvSpPr>
            <a:spLocks noChangeArrowheads="1"/>
          </p:cNvSpPr>
          <p:nvPr/>
        </p:nvSpPr>
        <p:spPr bwMode="auto">
          <a:xfrm>
            <a:off x="2674938" y="4388152"/>
            <a:ext cx="2178050" cy="366712"/>
          </a:xfrm>
          <a:prstGeom prst="rect">
            <a:avLst/>
          </a:prstGeom>
          <a:noFill/>
          <a:ln w="9525">
            <a:noFill/>
            <a:miter lim="800000"/>
            <a:headEnd/>
            <a:tailEnd/>
          </a:ln>
        </p:spPr>
        <p:txBody>
          <a:bodyPr wrap="none" anchor="ctr">
            <a:prstTxWarp prst="textNoShape">
              <a:avLst/>
            </a:prstTxWarp>
            <a:spAutoFit/>
          </a:bodyPr>
          <a:lstStyle/>
          <a:p>
            <a:r>
              <a:rPr lang="en-US" b="1">
                <a:solidFill>
                  <a:schemeClr val="bg1"/>
                </a:solidFill>
              </a:rPr>
              <a:t>Blood in the stool </a:t>
            </a:r>
          </a:p>
        </p:txBody>
      </p:sp>
      <p:sp>
        <p:nvSpPr>
          <p:cNvPr id="8" name="Rectangle 15"/>
          <p:cNvSpPr>
            <a:spLocks noChangeArrowheads="1"/>
          </p:cNvSpPr>
          <p:nvPr/>
        </p:nvSpPr>
        <p:spPr bwMode="auto">
          <a:xfrm>
            <a:off x="2674938" y="4999339"/>
            <a:ext cx="5030787" cy="915988"/>
          </a:xfrm>
          <a:prstGeom prst="rect">
            <a:avLst/>
          </a:prstGeom>
          <a:noFill/>
          <a:ln w="9525">
            <a:noFill/>
            <a:miter lim="800000"/>
            <a:headEnd/>
            <a:tailEnd/>
          </a:ln>
        </p:spPr>
        <p:txBody>
          <a:bodyPr anchor="ctr">
            <a:prstTxWarp prst="textNoShape">
              <a:avLst/>
            </a:prstTxWarp>
            <a:spAutoFit/>
          </a:bodyPr>
          <a:lstStyle/>
          <a:p>
            <a:r>
              <a:rPr lang="en-US" b="1">
                <a:solidFill>
                  <a:schemeClr val="bg1"/>
                </a:solidFill>
              </a:rPr>
              <a:t>Signs of dehydration, including a decrease in urination, dry mouth and throat, and feeling dizzy when standing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Food Safe to Eat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6"/>
                </a:solidFill>
              </a:rPr>
              <a:t>Pasteurization</a:t>
            </a:r>
          </a:p>
          <a:p>
            <a:pPr lvl="1"/>
            <a:r>
              <a:rPr lang="en-US" i="1" dirty="0" smtClean="0"/>
              <a:t>Treating a substance with heat to kill or slow the growth of pathogens.</a:t>
            </a:r>
          </a:p>
          <a:p>
            <a:pPr lvl="1"/>
            <a:endParaRPr lang="en-US" dirty="0" smtClean="0"/>
          </a:p>
          <a:p>
            <a:pPr lvl="1"/>
            <a:r>
              <a:rPr lang="en-US" dirty="0" smtClean="0">
                <a:solidFill>
                  <a:srgbClr val="660066"/>
                </a:solidFill>
              </a:rPr>
              <a:t>Clean</a:t>
            </a:r>
          </a:p>
          <a:p>
            <a:pPr lvl="2"/>
            <a:r>
              <a:rPr lang="en-US" dirty="0" smtClean="0"/>
              <a:t>Wash (20 seconds minimum) and dry hands frequently, this includes cooking surfaces and utensils </a:t>
            </a:r>
          </a:p>
          <a:p>
            <a:pPr lvl="2"/>
            <a:r>
              <a:rPr lang="en-US" dirty="0" smtClean="0">
                <a:solidFill>
                  <a:schemeClr val="accent6"/>
                </a:solidFill>
              </a:rPr>
              <a:t>Cross-contamination</a:t>
            </a:r>
          </a:p>
          <a:p>
            <a:pPr lvl="3"/>
            <a:r>
              <a:rPr lang="en-US" i="1" dirty="0" smtClean="0"/>
              <a:t>The spreading of pathogens from one food to another</a:t>
            </a:r>
          </a:p>
          <a:p>
            <a:pPr lvl="1"/>
            <a:r>
              <a:rPr lang="en-US" dirty="0" smtClean="0">
                <a:solidFill>
                  <a:srgbClr val="660066"/>
                </a:solidFill>
              </a:rPr>
              <a:t>Separate</a:t>
            </a:r>
          </a:p>
          <a:p>
            <a:pPr lvl="2"/>
            <a:r>
              <a:rPr lang="en-US" dirty="0" smtClean="0"/>
              <a:t>Store and keep foods away from each other</a:t>
            </a:r>
          </a:p>
          <a:p>
            <a:pPr lvl="1"/>
            <a:r>
              <a:rPr lang="en-US" dirty="0" smtClean="0">
                <a:solidFill>
                  <a:srgbClr val="660066"/>
                </a:solidFill>
              </a:rPr>
              <a:t>Cook</a:t>
            </a:r>
          </a:p>
          <a:p>
            <a:pPr lvl="2"/>
            <a:r>
              <a:rPr lang="en-US" dirty="0" smtClean="0"/>
              <a:t>Heat foods to a high enough temperature to kill pathogens</a:t>
            </a:r>
          </a:p>
          <a:p>
            <a:pPr lvl="1"/>
            <a:r>
              <a:rPr lang="en-US" dirty="0" smtClean="0">
                <a:solidFill>
                  <a:srgbClr val="660066"/>
                </a:solidFill>
              </a:rPr>
              <a:t>Chill</a:t>
            </a:r>
          </a:p>
          <a:p>
            <a:pPr lvl="2"/>
            <a:r>
              <a:rPr lang="en-US" dirty="0" smtClean="0"/>
              <a:t>Refrigeration slows the growth of harmful bacteria</a:t>
            </a:r>
            <a:endParaRPr lang="en-US" dirty="0"/>
          </a:p>
        </p:txBody>
      </p:sp>
      <p:pic>
        <p:nvPicPr>
          <p:cNvPr id="4" name="Picture 3"/>
          <p:cNvPicPr>
            <a:picLocks noChangeAspect="1"/>
          </p:cNvPicPr>
          <p:nvPr/>
        </p:nvPicPr>
        <p:blipFill>
          <a:blip r:embed="rId2"/>
          <a:stretch>
            <a:fillRect/>
          </a:stretch>
        </p:blipFill>
        <p:spPr>
          <a:xfrm>
            <a:off x="6503234" y="3402895"/>
            <a:ext cx="1803271" cy="1620661"/>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Sensitivities</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Food Allergy</a:t>
            </a:r>
          </a:p>
          <a:p>
            <a:pPr lvl="1"/>
            <a:r>
              <a:rPr lang="en-US" i="1" dirty="0" smtClean="0"/>
              <a:t>Condition in which the body’s immune system reacts to substances in some foods.</a:t>
            </a:r>
          </a:p>
          <a:p>
            <a:pPr lvl="1"/>
            <a:r>
              <a:rPr lang="en-US" dirty="0" smtClean="0"/>
              <a:t>Symptoms range from mild to life threatening.</a:t>
            </a:r>
          </a:p>
          <a:p>
            <a:pPr lvl="2"/>
            <a:r>
              <a:rPr lang="en-US" dirty="0" smtClean="0">
                <a:solidFill>
                  <a:schemeClr val="accent6"/>
                </a:solidFill>
              </a:rPr>
              <a:t>Anaphylaxis</a:t>
            </a:r>
            <a:r>
              <a:rPr lang="en-US" dirty="0" smtClean="0"/>
              <a:t> can be life threatening as </a:t>
            </a:r>
            <a:r>
              <a:rPr lang="en-US" i="1" dirty="0" smtClean="0"/>
              <a:t>the throat can swell and heart has difficulty pumping blood.</a:t>
            </a:r>
          </a:p>
          <a:p>
            <a:r>
              <a:rPr lang="en-US" dirty="0" smtClean="0">
                <a:solidFill>
                  <a:schemeClr val="accent6"/>
                </a:solidFill>
              </a:rPr>
              <a:t>Food Intolerance</a:t>
            </a:r>
          </a:p>
          <a:p>
            <a:pPr lvl="1"/>
            <a:r>
              <a:rPr lang="en-US" i="1" dirty="0" smtClean="0"/>
              <a:t>A negative reaction to food that doesn’t involve the immune system – more common that a food allergy.</a:t>
            </a:r>
            <a:endParaRPr lang="en-US" i="1" dirty="0"/>
          </a:p>
        </p:txBody>
      </p:sp>
      <p:pic>
        <p:nvPicPr>
          <p:cNvPr id="4" name="Picture 3"/>
          <p:cNvPicPr>
            <a:picLocks noChangeAspect="1"/>
          </p:cNvPicPr>
          <p:nvPr/>
        </p:nvPicPr>
        <p:blipFill>
          <a:blip r:embed="rId2"/>
          <a:stretch>
            <a:fillRect/>
          </a:stretch>
        </p:blipFill>
        <p:spPr>
          <a:xfrm>
            <a:off x="6647029" y="5322711"/>
            <a:ext cx="1944521" cy="1241779"/>
          </a:xfrm>
          <a:prstGeom prst="rect">
            <a:avLst/>
          </a:prstGeom>
        </p:spPr>
      </p:pic>
      <p:pic>
        <p:nvPicPr>
          <p:cNvPr id="5" name="Picture 4"/>
          <p:cNvPicPr>
            <a:picLocks noChangeAspect="1"/>
          </p:cNvPicPr>
          <p:nvPr/>
        </p:nvPicPr>
        <p:blipFill>
          <a:blip r:embed="rId3"/>
          <a:stretch>
            <a:fillRect/>
          </a:stretch>
        </p:blipFill>
        <p:spPr>
          <a:xfrm>
            <a:off x="1806928" y="5322711"/>
            <a:ext cx="2438400" cy="124177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Influences on Food Choices</a:t>
            </a:r>
            <a:endParaRPr lang="en-US" dirty="0"/>
          </a:p>
        </p:txBody>
      </p:sp>
      <p:sp>
        <p:nvSpPr>
          <p:cNvPr id="15" name="Content Placeholder 14"/>
          <p:cNvSpPr>
            <a:spLocks noGrp="1"/>
          </p:cNvSpPr>
          <p:nvPr>
            <p:ph idx="1"/>
          </p:nvPr>
        </p:nvSpPr>
        <p:spPr/>
        <p:txBody>
          <a:bodyPr/>
          <a:lstStyle/>
          <a:p>
            <a:endParaRPr lang="en-US" dirty="0" smtClean="0"/>
          </a:p>
          <a:p>
            <a:r>
              <a:rPr lang="en-US" b="1" dirty="0" smtClean="0">
                <a:solidFill>
                  <a:schemeClr val="accent6"/>
                </a:solidFill>
              </a:rPr>
              <a:t>Hunger:</a:t>
            </a:r>
          </a:p>
          <a:p>
            <a:pPr lvl="1"/>
            <a:r>
              <a:rPr lang="en-US" dirty="0" smtClean="0"/>
              <a:t>Natural physical drive to eat, prompted by the body’s need for food.</a:t>
            </a:r>
          </a:p>
          <a:p>
            <a:pPr lvl="1"/>
            <a:endParaRPr lang="en-US" dirty="0" smtClean="0"/>
          </a:p>
          <a:p>
            <a:pPr lvl="1">
              <a:buNone/>
            </a:pPr>
            <a:r>
              <a:rPr lang="en-US" sz="2800" b="1" dirty="0" smtClean="0"/>
              <a:t>	</a:t>
            </a:r>
          </a:p>
          <a:p>
            <a:pPr lvl="1">
              <a:buNone/>
            </a:pPr>
            <a:endParaRPr lang="en-US" b="1" dirty="0" smtClean="0"/>
          </a:p>
        </p:txBody>
      </p:sp>
      <p:pic>
        <p:nvPicPr>
          <p:cNvPr id="16" name="Picture 15"/>
          <p:cNvPicPr>
            <a:picLocks noChangeAspect="1"/>
          </p:cNvPicPr>
          <p:nvPr/>
        </p:nvPicPr>
        <p:blipFill>
          <a:blip r:embed="rId2"/>
          <a:stretch>
            <a:fillRect/>
          </a:stretch>
        </p:blipFill>
        <p:spPr>
          <a:xfrm>
            <a:off x="4696866" y="3912811"/>
            <a:ext cx="3657600" cy="2414016"/>
          </a:xfrm>
          <a:prstGeom prst="rect">
            <a:avLst/>
          </a:prstGeom>
        </p:spPr>
      </p:pic>
      <p:pic>
        <p:nvPicPr>
          <p:cNvPr id="6" name="Picture 5"/>
          <p:cNvPicPr>
            <a:picLocks noChangeAspect="1"/>
          </p:cNvPicPr>
          <p:nvPr/>
        </p:nvPicPr>
        <p:blipFill>
          <a:blip r:embed="rId3"/>
          <a:stretch>
            <a:fillRect/>
          </a:stretch>
        </p:blipFill>
        <p:spPr>
          <a:xfrm>
            <a:off x="1110797" y="3672166"/>
            <a:ext cx="2755900" cy="29464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8 boxes out of 1"/>
          <p:cNvPicPr>
            <a:picLocks noChangeAspect="1" noChangeArrowheads="1"/>
          </p:cNvPicPr>
          <p:nvPr/>
        </p:nvPicPr>
        <p:blipFill>
          <a:blip r:embed="rId2"/>
          <a:srcRect/>
          <a:stretch>
            <a:fillRect/>
          </a:stretch>
        </p:blipFill>
        <p:spPr bwMode="auto">
          <a:xfrm>
            <a:off x="809625" y="1176338"/>
            <a:ext cx="7313613" cy="5032375"/>
          </a:xfrm>
          <a:prstGeom prst="rect">
            <a:avLst/>
          </a:prstGeom>
          <a:noFill/>
          <a:ln w="9525">
            <a:noFill/>
            <a:miter lim="800000"/>
            <a:headEnd/>
            <a:tailEnd/>
          </a:ln>
        </p:spPr>
      </p:pic>
      <p:sp>
        <p:nvSpPr>
          <p:cNvPr id="5" name="Rectangle 2"/>
          <p:cNvSpPr txBox="1">
            <a:spLocks noChangeArrowheads="1"/>
          </p:cNvSpPr>
          <p:nvPr/>
        </p:nvSpPr>
        <p:spPr bwMode="auto">
          <a:xfrm>
            <a:off x="573088" y="246063"/>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1D5EAB"/>
                </a:solidFill>
                <a:effectLst/>
                <a:uLnTx/>
                <a:uFillTx/>
                <a:latin typeface="+mj-lt"/>
                <a:ea typeface="+mj-ea"/>
                <a:cs typeface="+mj-cs"/>
              </a:rPr>
              <a:t>Food Sensitivities </a:t>
            </a:r>
            <a:endParaRPr kumimoji="0" lang="en-US" sz="2800" b="1" i="0" u="none" strike="noStrike" kern="0" cap="none" spc="0" normalizeH="0" baseline="0" noProof="0" dirty="0">
              <a:ln>
                <a:noFill/>
              </a:ln>
              <a:solidFill>
                <a:srgbClr val="1D5EAB"/>
              </a:solidFill>
              <a:effectLst/>
              <a:uLnTx/>
              <a:uFillTx/>
              <a:latin typeface="+mj-lt"/>
              <a:ea typeface="+mj-ea"/>
              <a:cs typeface="+mj-cs"/>
            </a:endParaRPr>
          </a:p>
        </p:txBody>
      </p:sp>
      <p:sp>
        <p:nvSpPr>
          <p:cNvPr id="6" name="Rectangle 11"/>
          <p:cNvSpPr>
            <a:spLocks noChangeArrowheads="1"/>
          </p:cNvSpPr>
          <p:nvPr/>
        </p:nvSpPr>
        <p:spPr bwMode="auto">
          <a:xfrm>
            <a:off x="911225" y="2324631"/>
            <a:ext cx="3219450" cy="2660472"/>
          </a:xfrm>
          <a:prstGeom prst="rect">
            <a:avLst/>
          </a:prstGeom>
          <a:noFill/>
          <a:ln w="9525">
            <a:noFill/>
            <a:miter lim="800000"/>
            <a:headEnd/>
            <a:tailEnd/>
          </a:ln>
        </p:spPr>
        <p:txBody>
          <a:bodyPr wrap="square" anchor="ctr">
            <a:prstTxWarp prst="textNoShape">
              <a:avLst/>
            </a:prstTxWarp>
            <a:spAutoFit/>
          </a:bodyPr>
          <a:lstStyle/>
          <a:p>
            <a:pPr>
              <a:lnSpc>
                <a:spcPct val="110000"/>
              </a:lnSpc>
            </a:pPr>
            <a:r>
              <a:rPr lang="en-US" sz="1900" b="1" dirty="0"/>
              <a:t>The most common allergens are found in these foods. Food labels must say if a food product contains any of these ingredients or any protein derived from them. </a:t>
            </a:r>
          </a:p>
        </p:txBody>
      </p:sp>
      <p:sp>
        <p:nvSpPr>
          <p:cNvPr id="7" name="Text Box 12"/>
          <p:cNvSpPr txBox="1">
            <a:spLocks noChangeArrowheads="1"/>
          </p:cNvSpPr>
          <p:nvPr/>
        </p:nvSpPr>
        <p:spPr bwMode="auto">
          <a:xfrm>
            <a:off x="5711825" y="1250950"/>
            <a:ext cx="2274888"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Milk</a:t>
            </a:r>
          </a:p>
        </p:txBody>
      </p:sp>
      <p:sp>
        <p:nvSpPr>
          <p:cNvPr id="8" name="Text Box 13"/>
          <p:cNvSpPr txBox="1">
            <a:spLocks noChangeArrowheads="1"/>
          </p:cNvSpPr>
          <p:nvPr/>
        </p:nvSpPr>
        <p:spPr bwMode="auto">
          <a:xfrm>
            <a:off x="5711825" y="1884363"/>
            <a:ext cx="2274888"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Eggs</a:t>
            </a:r>
          </a:p>
        </p:txBody>
      </p:sp>
      <p:sp>
        <p:nvSpPr>
          <p:cNvPr id="9" name="Text Box 14"/>
          <p:cNvSpPr txBox="1">
            <a:spLocks noChangeArrowheads="1"/>
          </p:cNvSpPr>
          <p:nvPr/>
        </p:nvSpPr>
        <p:spPr bwMode="auto">
          <a:xfrm>
            <a:off x="5711825" y="2508250"/>
            <a:ext cx="2274888"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Peanuts</a:t>
            </a:r>
          </a:p>
        </p:txBody>
      </p:sp>
      <p:sp>
        <p:nvSpPr>
          <p:cNvPr id="10" name="Text Box 15"/>
          <p:cNvSpPr txBox="1">
            <a:spLocks noChangeArrowheads="1"/>
          </p:cNvSpPr>
          <p:nvPr/>
        </p:nvSpPr>
        <p:spPr bwMode="auto">
          <a:xfrm>
            <a:off x="5711825" y="3132138"/>
            <a:ext cx="2274888"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Tree Nuts</a:t>
            </a:r>
          </a:p>
        </p:txBody>
      </p:sp>
      <p:sp>
        <p:nvSpPr>
          <p:cNvPr id="11" name="Text Box 16"/>
          <p:cNvSpPr txBox="1">
            <a:spLocks noChangeArrowheads="1"/>
          </p:cNvSpPr>
          <p:nvPr/>
        </p:nvSpPr>
        <p:spPr bwMode="auto">
          <a:xfrm>
            <a:off x="5711825" y="3775075"/>
            <a:ext cx="2274888"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Soybeans</a:t>
            </a:r>
          </a:p>
        </p:txBody>
      </p:sp>
      <p:sp>
        <p:nvSpPr>
          <p:cNvPr id="12" name="Text Box 17"/>
          <p:cNvSpPr txBox="1">
            <a:spLocks noChangeArrowheads="1"/>
          </p:cNvSpPr>
          <p:nvPr/>
        </p:nvSpPr>
        <p:spPr bwMode="auto">
          <a:xfrm>
            <a:off x="5711825" y="4398963"/>
            <a:ext cx="2274888"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Wheat</a:t>
            </a:r>
          </a:p>
        </p:txBody>
      </p:sp>
      <p:sp>
        <p:nvSpPr>
          <p:cNvPr id="13" name="Text Box 18"/>
          <p:cNvSpPr txBox="1">
            <a:spLocks noChangeArrowheads="1"/>
          </p:cNvSpPr>
          <p:nvPr/>
        </p:nvSpPr>
        <p:spPr bwMode="auto">
          <a:xfrm>
            <a:off x="5711825" y="5041900"/>
            <a:ext cx="2274888"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Fish</a:t>
            </a:r>
          </a:p>
        </p:txBody>
      </p:sp>
      <p:sp>
        <p:nvSpPr>
          <p:cNvPr id="14" name="Text Box 19"/>
          <p:cNvSpPr txBox="1">
            <a:spLocks noChangeArrowheads="1"/>
          </p:cNvSpPr>
          <p:nvPr/>
        </p:nvSpPr>
        <p:spPr bwMode="auto">
          <a:xfrm>
            <a:off x="5711825" y="5657850"/>
            <a:ext cx="2274888" cy="457200"/>
          </a:xfrm>
          <a:prstGeom prst="rect">
            <a:avLst/>
          </a:prstGeom>
          <a:noFill/>
          <a:ln w="9525">
            <a:noFill/>
            <a:miter lim="800000"/>
            <a:headEnd/>
            <a:tailEnd/>
          </a:ln>
        </p:spPr>
        <p:txBody>
          <a:bodyPr>
            <a:prstTxWarp prst="textNoShape">
              <a:avLst/>
            </a:prstTxWarp>
            <a:spAutoFit/>
          </a:bodyPr>
          <a:lstStyle/>
          <a:p>
            <a:pPr algn="ctr"/>
            <a:r>
              <a:rPr lang="en-US" sz="2400" b="1">
                <a:solidFill>
                  <a:schemeClr val="bg1"/>
                </a:solidFill>
              </a:rPr>
              <a:t>Shellfish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73088" y="1019175"/>
            <a:ext cx="8113712" cy="93027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Food Sensitivities</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sp>
        <p:nvSpPr>
          <p:cNvPr id="3" name="Rectangle 3"/>
          <p:cNvSpPr txBox="1">
            <a:spLocks noChangeArrowheads="1"/>
          </p:cNvSpPr>
          <p:nvPr/>
        </p:nvSpPr>
        <p:spPr bwMode="auto">
          <a:xfrm>
            <a:off x="573088" y="1814513"/>
            <a:ext cx="8266112" cy="4471987"/>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The symptoms of food allergies vary from mild to life threatening. Mild symptoms include:</a:t>
            </a:r>
            <a:endParaRPr kumimoji="0" lang="en-US" sz="2800" b="0" i="0" u="none" strike="noStrike" kern="0" cap="none" spc="0" normalizeH="0" baseline="0" noProof="0">
              <a:ln>
                <a:noFill/>
              </a:ln>
              <a:solidFill>
                <a:srgbClr val="292929"/>
              </a:solidFill>
              <a:effectLst/>
              <a:uLnTx/>
              <a:uFillTx/>
              <a:latin typeface="+mn-lt"/>
              <a:ea typeface="+mn-ea"/>
              <a:cs typeface="+mn-cs"/>
            </a:endParaRPr>
          </a:p>
        </p:txBody>
      </p:sp>
      <p:pic>
        <p:nvPicPr>
          <p:cNvPr id="4" name="Picture 4" descr="2 circles"/>
          <p:cNvPicPr>
            <a:picLocks noChangeAspect="1" noChangeArrowheads="1"/>
          </p:cNvPicPr>
          <p:nvPr/>
        </p:nvPicPr>
        <p:blipFill>
          <a:blip r:embed="rId2"/>
          <a:srcRect/>
          <a:stretch>
            <a:fillRect/>
          </a:stretch>
        </p:blipFill>
        <p:spPr bwMode="auto">
          <a:xfrm>
            <a:off x="1222375" y="2995613"/>
            <a:ext cx="6437313" cy="2992437"/>
          </a:xfrm>
          <a:prstGeom prst="rect">
            <a:avLst/>
          </a:prstGeom>
          <a:noFill/>
          <a:ln w="9525">
            <a:noFill/>
            <a:miter lim="800000"/>
            <a:headEnd/>
            <a:tailEnd/>
          </a:ln>
        </p:spPr>
      </p:pic>
      <p:sp>
        <p:nvSpPr>
          <p:cNvPr id="5" name="Rectangle 5"/>
          <p:cNvSpPr>
            <a:spLocks noChangeArrowheads="1"/>
          </p:cNvSpPr>
          <p:nvPr/>
        </p:nvSpPr>
        <p:spPr bwMode="auto">
          <a:xfrm>
            <a:off x="1620838" y="3913188"/>
            <a:ext cx="2346325" cy="1006475"/>
          </a:xfrm>
          <a:prstGeom prst="rect">
            <a:avLst/>
          </a:prstGeom>
          <a:noFill/>
          <a:ln w="9525">
            <a:noFill/>
            <a:miter lim="800000"/>
            <a:headEnd/>
            <a:tailEnd/>
          </a:ln>
        </p:spPr>
        <p:txBody>
          <a:bodyPr anchor="ctr">
            <a:prstTxWarp prst="textNoShape">
              <a:avLst/>
            </a:prstTxWarp>
            <a:spAutoFit/>
          </a:bodyPr>
          <a:lstStyle/>
          <a:p>
            <a:pPr algn="ctr"/>
            <a:r>
              <a:rPr lang="en-US" sz="2000" b="1">
                <a:solidFill>
                  <a:schemeClr val="bg1"/>
                </a:solidFill>
              </a:rPr>
              <a:t>Skin irritations, such as rashes, hives, or itching. </a:t>
            </a:r>
          </a:p>
        </p:txBody>
      </p:sp>
      <p:sp>
        <p:nvSpPr>
          <p:cNvPr id="6" name="Rectangle 6"/>
          <p:cNvSpPr>
            <a:spLocks noChangeArrowheads="1"/>
          </p:cNvSpPr>
          <p:nvPr/>
        </p:nvSpPr>
        <p:spPr bwMode="auto">
          <a:xfrm>
            <a:off x="4981575" y="3741738"/>
            <a:ext cx="2346325" cy="1616075"/>
          </a:xfrm>
          <a:prstGeom prst="rect">
            <a:avLst/>
          </a:prstGeom>
          <a:noFill/>
          <a:ln w="9525">
            <a:noFill/>
            <a:miter lim="800000"/>
            <a:headEnd/>
            <a:tailEnd/>
          </a:ln>
        </p:spPr>
        <p:txBody>
          <a:bodyPr anchor="ctr">
            <a:prstTxWarp prst="textNoShape">
              <a:avLst/>
            </a:prstTxWarp>
            <a:spAutoFit/>
          </a:bodyPr>
          <a:lstStyle/>
          <a:p>
            <a:pPr algn="ctr"/>
            <a:r>
              <a:rPr lang="en-US" sz="2000" b="1">
                <a:solidFill>
                  <a:schemeClr val="bg1"/>
                </a:solidFill>
              </a:rPr>
              <a:t>Gastrointestinal symptoms such as nausea, vomiting, or diarrhea.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chemeClr val="accent6"/>
                </a:solidFill>
              </a:rPr>
              <a:t>Appetite:</a:t>
            </a:r>
          </a:p>
          <a:p>
            <a:pPr lvl="1"/>
            <a:r>
              <a:rPr lang="en-US" dirty="0" smtClean="0"/>
              <a:t>The psychological desire for food.  Eating when one is already full or has no need to eat.</a:t>
            </a:r>
          </a:p>
          <a:p>
            <a:pPr lvl="1"/>
            <a:endParaRPr lang="en-US" dirty="0" smtClean="0"/>
          </a:p>
          <a:p>
            <a:pPr lvl="1"/>
            <a:r>
              <a:rPr lang="en-US" b="1" dirty="0" smtClean="0">
                <a:solidFill>
                  <a:schemeClr val="accent6"/>
                </a:solidFill>
              </a:rPr>
              <a:t>Food and Emotions:</a:t>
            </a:r>
          </a:p>
          <a:p>
            <a:pPr lvl="2"/>
            <a:r>
              <a:rPr lang="en-US" dirty="0" smtClean="0"/>
              <a:t>Eating in response to an emotional need, like when you feel stressed, frustrated, lonely, or sad.  Snacking out of boredom or use food as a reward.</a:t>
            </a:r>
          </a:p>
          <a:p>
            <a:pPr lvl="3"/>
            <a:r>
              <a:rPr lang="en-US" i="1" dirty="0" smtClean="0"/>
              <a:t>Can lead to weight gain.  On the other hand if one loses their appetite they may not eat and this could deprive the body of needed nutrients.  Recognizing your emotions is important because it can affect your eating habits.</a:t>
            </a:r>
          </a:p>
          <a:p>
            <a:pPr lvl="3"/>
            <a:endParaRPr lang="en-US" dirty="0" smtClean="0"/>
          </a:p>
          <a:p>
            <a:pPr lvl="3"/>
            <a:endParaRPr lang="en-US" dirty="0" smtClean="0"/>
          </a:p>
        </p:txBody>
      </p:sp>
      <p:pic>
        <p:nvPicPr>
          <p:cNvPr id="4" name="Picture 3"/>
          <p:cNvPicPr>
            <a:picLocks noChangeAspect="1"/>
          </p:cNvPicPr>
          <p:nvPr/>
        </p:nvPicPr>
        <p:blipFill>
          <a:blip r:embed="rId2"/>
          <a:stretch>
            <a:fillRect/>
          </a:stretch>
        </p:blipFill>
        <p:spPr>
          <a:xfrm>
            <a:off x="4306298" y="107576"/>
            <a:ext cx="3517900" cy="19345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73088" y="1019175"/>
            <a:ext cx="8345134" cy="5260269"/>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Food and Your Environment </a:t>
            </a:r>
            <a:endParaRPr kumimoji="0" lang="en-US" sz="2800" b="1" i="0" u="none" strike="noStrike" kern="0" cap="none" spc="0" normalizeH="0" baseline="0" noProof="0" dirty="0">
              <a:ln>
                <a:noFill/>
              </a:ln>
              <a:solidFill>
                <a:srgbClr val="1D5EAB"/>
              </a:solidFill>
              <a:effectLst/>
              <a:uLnTx/>
              <a:uFillTx/>
              <a:latin typeface="+mj-lt"/>
              <a:ea typeface="+mj-ea"/>
              <a:cs typeface="+mj-cs"/>
            </a:endParaRPr>
          </a:p>
        </p:txBody>
      </p:sp>
      <p:pic>
        <p:nvPicPr>
          <p:cNvPr id="4" name="Picture 5" descr="4 pie dark colors"/>
          <p:cNvPicPr>
            <a:picLocks noChangeAspect="1" noChangeArrowheads="1"/>
          </p:cNvPicPr>
          <p:nvPr/>
        </p:nvPicPr>
        <p:blipFill>
          <a:blip r:embed="rId2"/>
          <a:srcRect/>
          <a:stretch>
            <a:fillRect/>
          </a:stretch>
        </p:blipFill>
        <p:spPr bwMode="auto">
          <a:xfrm>
            <a:off x="1214438" y="1682750"/>
            <a:ext cx="7086600" cy="4562475"/>
          </a:xfrm>
          <a:prstGeom prst="rect">
            <a:avLst/>
          </a:prstGeom>
          <a:noFill/>
          <a:ln w="9525">
            <a:noFill/>
            <a:miter lim="800000"/>
            <a:headEnd/>
            <a:tailEnd/>
          </a:ln>
        </p:spPr>
      </p:pic>
      <p:sp>
        <p:nvSpPr>
          <p:cNvPr id="5" name="Text Box 6"/>
          <p:cNvSpPr txBox="1">
            <a:spLocks noChangeArrowheads="1"/>
          </p:cNvSpPr>
          <p:nvPr/>
        </p:nvSpPr>
        <p:spPr bwMode="auto">
          <a:xfrm>
            <a:off x="3571875" y="3508375"/>
            <a:ext cx="2300288" cy="822325"/>
          </a:xfrm>
          <a:prstGeom prst="rect">
            <a:avLst/>
          </a:prstGeom>
          <a:noFill/>
          <a:ln w="9525">
            <a:noFill/>
            <a:miter lim="800000"/>
            <a:headEnd/>
            <a:tailEnd/>
          </a:ln>
        </p:spPr>
        <p:txBody>
          <a:bodyPr wrap="none">
            <a:prstTxWarp prst="textNoShape">
              <a:avLst/>
            </a:prstTxWarp>
            <a:spAutoFit/>
          </a:bodyPr>
          <a:lstStyle/>
          <a:p>
            <a:pPr algn="ctr"/>
            <a:r>
              <a:rPr lang="en-US" sz="2400" b="1">
                <a:solidFill>
                  <a:srgbClr val="1D5EAB"/>
                </a:solidFill>
              </a:rPr>
              <a:t>Environmental</a:t>
            </a:r>
            <a:br>
              <a:rPr lang="en-US" sz="2400" b="1">
                <a:solidFill>
                  <a:srgbClr val="1D5EAB"/>
                </a:solidFill>
              </a:rPr>
            </a:br>
            <a:r>
              <a:rPr lang="en-US" sz="2400" b="1">
                <a:solidFill>
                  <a:srgbClr val="1D5EAB"/>
                </a:solidFill>
              </a:rPr>
              <a:t>Influences</a:t>
            </a:r>
          </a:p>
        </p:txBody>
      </p:sp>
      <p:sp>
        <p:nvSpPr>
          <p:cNvPr id="6" name="Rectangle 7"/>
          <p:cNvSpPr>
            <a:spLocks noChangeArrowheads="1"/>
          </p:cNvSpPr>
          <p:nvPr/>
        </p:nvSpPr>
        <p:spPr bwMode="auto">
          <a:xfrm>
            <a:off x="2405063" y="2409825"/>
            <a:ext cx="1579562" cy="701675"/>
          </a:xfrm>
          <a:prstGeom prst="rect">
            <a:avLst/>
          </a:prstGeom>
          <a:noFill/>
          <a:ln w="9525">
            <a:noFill/>
            <a:miter lim="800000"/>
            <a:headEnd/>
            <a:tailEnd/>
          </a:ln>
        </p:spPr>
        <p:txBody>
          <a:bodyPr wrap="none" anchor="ctr">
            <a:prstTxWarp prst="textNoShape">
              <a:avLst/>
            </a:prstTxWarp>
            <a:spAutoFit/>
          </a:bodyPr>
          <a:lstStyle/>
          <a:p>
            <a:pPr algn="ctr"/>
            <a:r>
              <a:rPr lang="en-US" sz="2000" b="1">
                <a:solidFill>
                  <a:schemeClr val="bg1"/>
                </a:solidFill>
              </a:rPr>
              <a:t>Family and </a:t>
            </a:r>
            <a:br>
              <a:rPr lang="en-US" sz="2000" b="1">
                <a:solidFill>
                  <a:schemeClr val="bg1"/>
                </a:solidFill>
              </a:rPr>
            </a:br>
            <a:r>
              <a:rPr lang="en-US" sz="2000" b="1">
                <a:solidFill>
                  <a:schemeClr val="bg1"/>
                </a:solidFill>
              </a:rPr>
              <a:t>culture </a:t>
            </a:r>
          </a:p>
        </p:txBody>
      </p:sp>
      <p:sp>
        <p:nvSpPr>
          <p:cNvPr id="7" name="Rectangle 8"/>
          <p:cNvSpPr>
            <a:spLocks noChangeArrowheads="1"/>
          </p:cNvSpPr>
          <p:nvPr/>
        </p:nvSpPr>
        <p:spPr bwMode="auto">
          <a:xfrm>
            <a:off x="5859463" y="2589213"/>
            <a:ext cx="1171575" cy="396875"/>
          </a:xfrm>
          <a:prstGeom prst="rect">
            <a:avLst/>
          </a:prstGeom>
          <a:noFill/>
          <a:ln w="9525">
            <a:noFill/>
            <a:miter lim="800000"/>
            <a:headEnd/>
            <a:tailEnd/>
          </a:ln>
        </p:spPr>
        <p:txBody>
          <a:bodyPr wrap="none" anchor="ctr">
            <a:prstTxWarp prst="textNoShape">
              <a:avLst/>
            </a:prstTxWarp>
            <a:spAutoFit/>
          </a:bodyPr>
          <a:lstStyle/>
          <a:p>
            <a:pPr algn="ctr"/>
            <a:r>
              <a:rPr lang="en-US" sz="2000" b="1">
                <a:solidFill>
                  <a:schemeClr val="bg1"/>
                </a:solidFill>
              </a:rPr>
              <a:t>Friends </a:t>
            </a:r>
          </a:p>
        </p:txBody>
      </p:sp>
      <p:sp>
        <p:nvSpPr>
          <p:cNvPr id="8" name="Rectangle 9"/>
          <p:cNvSpPr>
            <a:spLocks noChangeArrowheads="1"/>
          </p:cNvSpPr>
          <p:nvPr/>
        </p:nvSpPr>
        <p:spPr bwMode="auto">
          <a:xfrm>
            <a:off x="5727700" y="4518025"/>
            <a:ext cx="1368425" cy="701675"/>
          </a:xfrm>
          <a:prstGeom prst="rect">
            <a:avLst/>
          </a:prstGeom>
          <a:noFill/>
          <a:ln w="9525">
            <a:noFill/>
            <a:miter lim="800000"/>
            <a:headEnd/>
            <a:tailEnd/>
          </a:ln>
        </p:spPr>
        <p:txBody>
          <a:bodyPr wrap="none" anchor="ctr">
            <a:prstTxWarp prst="textNoShape">
              <a:avLst/>
            </a:prstTxWarp>
            <a:spAutoFit/>
          </a:bodyPr>
          <a:lstStyle/>
          <a:p>
            <a:pPr algn="ctr"/>
            <a:r>
              <a:rPr lang="en-US" sz="2000" b="1">
                <a:solidFill>
                  <a:schemeClr val="bg1"/>
                </a:solidFill>
              </a:rPr>
              <a:t>Time and </a:t>
            </a:r>
            <a:br>
              <a:rPr lang="en-US" sz="2000" b="1">
                <a:solidFill>
                  <a:schemeClr val="bg1"/>
                </a:solidFill>
              </a:rPr>
            </a:br>
            <a:r>
              <a:rPr lang="en-US" sz="2000" b="1">
                <a:solidFill>
                  <a:schemeClr val="bg1"/>
                </a:solidFill>
              </a:rPr>
              <a:t>money</a:t>
            </a:r>
          </a:p>
        </p:txBody>
      </p:sp>
      <p:sp>
        <p:nvSpPr>
          <p:cNvPr id="9" name="Rectangle 10"/>
          <p:cNvSpPr>
            <a:spLocks noChangeArrowheads="1"/>
          </p:cNvSpPr>
          <p:nvPr/>
        </p:nvSpPr>
        <p:spPr bwMode="auto">
          <a:xfrm>
            <a:off x="2428875" y="4670425"/>
            <a:ext cx="1651000" cy="396875"/>
          </a:xfrm>
          <a:prstGeom prst="rect">
            <a:avLst/>
          </a:prstGeom>
          <a:noFill/>
          <a:ln w="9525">
            <a:noFill/>
            <a:miter lim="800000"/>
            <a:headEnd/>
            <a:tailEnd/>
          </a:ln>
        </p:spPr>
        <p:txBody>
          <a:bodyPr wrap="none" anchor="ctr">
            <a:prstTxWarp prst="textNoShape">
              <a:avLst/>
            </a:prstTxWarp>
            <a:spAutoFit/>
          </a:bodyPr>
          <a:lstStyle/>
          <a:p>
            <a:pPr algn="ctr"/>
            <a:r>
              <a:rPr lang="en-US" sz="2000" b="1">
                <a:solidFill>
                  <a:schemeClr val="bg1"/>
                </a:solidFill>
              </a:rPr>
              <a:t>Advertising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1000"/>
                            </p:stCondLst>
                            <p:childTnLst>
                              <p:par>
                                <p:cTn id="9" presetID="18" presetClass="entr" presetSubtype="12"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childTnLst>
                          </p:cTn>
                        </p:par>
                        <p:par>
                          <p:cTn id="12" fill="hold">
                            <p:stCondLst>
                              <p:cond delay="2000"/>
                            </p:stCondLst>
                            <p:childTnLst>
                              <p:par>
                                <p:cTn id="13" presetID="18" presetClass="entr" presetSubtype="12"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3900" y="1523999"/>
            <a:ext cx="6498158" cy="1724867"/>
          </a:xfrm>
        </p:spPr>
        <p:txBody>
          <a:bodyPr/>
          <a:lstStyle/>
          <a:p>
            <a:r>
              <a:rPr lang="en-US" dirty="0" smtClean="0"/>
              <a:t>Chapter 10</a:t>
            </a:r>
            <a:endParaRPr lang="en-US" dirty="0"/>
          </a:p>
        </p:txBody>
      </p:sp>
      <p:sp>
        <p:nvSpPr>
          <p:cNvPr id="4" name="Subtitle 3"/>
          <p:cNvSpPr>
            <a:spLocks noGrp="1"/>
          </p:cNvSpPr>
          <p:nvPr>
            <p:ph type="subTitle" idx="1"/>
          </p:nvPr>
        </p:nvSpPr>
        <p:spPr/>
        <p:txBody>
          <a:bodyPr/>
          <a:lstStyle/>
          <a:p>
            <a:r>
              <a:rPr lang="en-US" dirty="0" smtClean="0"/>
              <a:t> Lesson 2</a:t>
            </a:r>
            <a:endParaRPr lang="en-US" dirty="0"/>
          </a:p>
        </p:txBody>
      </p:sp>
      <p:pic>
        <p:nvPicPr>
          <p:cNvPr id="6" name="Picture 5"/>
          <p:cNvPicPr>
            <a:picLocks noChangeAspect="1"/>
          </p:cNvPicPr>
          <p:nvPr/>
        </p:nvPicPr>
        <p:blipFill>
          <a:blip r:embed="rId2"/>
          <a:stretch>
            <a:fillRect/>
          </a:stretch>
        </p:blipFill>
        <p:spPr>
          <a:xfrm>
            <a:off x="4572000" y="624619"/>
            <a:ext cx="3632200" cy="1880900"/>
          </a:xfrm>
          <a:prstGeom prst="rect">
            <a:avLst/>
          </a:prstGeom>
        </p:spPr>
      </p:pic>
      <p:pic>
        <p:nvPicPr>
          <p:cNvPr id="7" name="Picture 6"/>
          <p:cNvPicPr>
            <a:picLocks noChangeAspect="1"/>
          </p:cNvPicPr>
          <p:nvPr/>
        </p:nvPicPr>
        <p:blipFill>
          <a:blip r:embed="rId3"/>
          <a:stretch>
            <a:fillRect/>
          </a:stretch>
        </p:blipFill>
        <p:spPr>
          <a:xfrm>
            <a:off x="723900" y="3248866"/>
            <a:ext cx="2565400" cy="3175000"/>
          </a:xfrm>
          <a:prstGeom prst="rect">
            <a:avLst/>
          </a:prstGeom>
        </p:spPr>
      </p:pic>
      <p:pic>
        <p:nvPicPr>
          <p:cNvPr id="9" name="Picture 8"/>
          <p:cNvPicPr>
            <a:picLocks noChangeAspect="1"/>
          </p:cNvPicPr>
          <p:nvPr/>
        </p:nvPicPr>
        <p:blipFill>
          <a:blip r:embed="rId4"/>
          <a:stretch>
            <a:fillRect/>
          </a:stretch>
        </p:blipFill>
        <p:spPr>
          <a:xfrm>
            <a:off x="5875858" y="3401266"/>
            <a:ext cx="2692400" cy="3022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844</TotalTime>
  <Words>2396</Words>
  <Application>Microsoft Office PowerPoint</Application>
  <PresentationFormat>On-screen Show (4:3)</PresentationFormat>
  <Paragraphs>393</Paragraphs>
  <Slides>61</Slides>
  <Notes>15</Notes>
  <HiddenSlides>0</HiddenSlides>
  <MMClips>1</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Breeze</vt:lpstr>
      <vt:lpstr>Chapter 10 – Nutrition for Health</vt:lpstr>
      <vt:lpstr>PowerPoint Presentation</vt:lpstr>
      <vt:lpstr>Importance of Nutrition</vt:lpstr>
      <vt:lpstr>PowerPoint Presentation</vt:lpstr>
      <vt:lpstr>PowerPoint Presentation</vt:lpstr>
      <vt:lpstr>Influences on Food Choices</vt:lpstr>
      <vt:lpstr>PowerPoint Presentation</vt:lpstr>
      <vt:lpstr>PowerPoint Presentation</vt:lpstr>
      <vt:lpstr>Chapter 10</vt:lpstr>
      <vt:lpstr>PowerPoint Presentation</vt:lpstr>
      <vt:lpstr>Nutrients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Proteins</vt:lpstr>
      <vt:lpstr>PowerPoint Presentation</vt:lpstr>
      <vt:lpstr>PowerPoint Presentation</vt:lpstr>
      <vt:lpstr>PowerPoint Presentation</vt:lpstr>
      <vt:lpstr>PowerPoint Presentation</vt:lpstr>
      <vt:lpstr>Trans Fat</vt:lpstr>
      <vt:lpstr>PowerPoint Presentation</vt:lpstr>
      <vt:lpstr>PowerPoint Presentation</vt:lpstr>
      <vt:lpstr>PowerPoint Presentation</vt:lpstr>
      <vt:lpstr>PowerPoint Presentation</vt:lpstr>
      <vt:lpstr>Vitamins</vt:lpstr>
      <vt:lpstr>PowerPoint Presentation</vt:lpstr>
      <vt:lpstr>Minerals</vt:lpstr>
      <vt:lpstr>PowerPoint Presentation</vt:lpstr>
      <vt:lpstr>PowerPoint Presentation</vt:lpstr>
      <vt:lpstr>PowerPoint Presentation</vt:lpstr>
      <vt:lpstr>PowerPoint Presentation</vt:lpstr>
      <vt:lpstr>Chapter 10</vt:lpstr>
      <vt:lpstr>Guidelines for Eating Right</vt:lpstr>
      <vt:lpstr>Making Smart Choices</vt:lpstr>
      <vt:lpstr>ChooseMyPlate.Gov</vt:lpstr>
      <vt:lpstr>PowerPoint Presentation</vt:lpstr>
      <vt:lpstr>Getting the Most From Your Foods</vt:lpstr>
      <vt:lpstr>PowerPoint Presentation</vt:lpstr>
      <vt:lpstr>PowerPoint Presentation</vt:lpstr>
      <vt:lpstr>Chapter 10</vt:lpstr>
      <vt:lpstr>PowerPoint Presentation</vt:lpstr>
      <vt:lpstr>Nutrition</vt:lpstr>
      <vt:lpstr>PowerPoint Presentation</vt:lpstr>
      <vt:lpstr>PowerPoint Presentation</vt:lpstr>
      <vt:lpstr>PowerPoint Presentation</vt:lpstr>
      <vt:lpstr>PowerPoint Presentation</vt:lpstr>
      <vt:lpstr>PowerPoint Presentation</vt:lpstr>
      <vt:lpstr>Food Safety</vt:lpstr>
      <vt:lpstr>PowerPoint Presentation</vt:lpstr>
      <vt:lpstr>PowerPoint Presentation</vt:lpstr>
      <vt:lpstr>Keeping Food Safe to Eat</vt:lpstr>
      <vt:lpstr>Food Sensitivities</vt:lpstr>
      <vt:lpstr>PowerPoint Presentation</vt:lpstr>
      <vt:lpstr>PowerPoint Presentation</vt:lpstr>
    </vt:vector>
  </TitlesOfParts>
  <Company>ISD 728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3 Nutrition and Fitness</dc:title>
  <dc:creator>Administrator</dc:creator>
  <cp:lastModifiedBy>Ron Dejulio</cp:lastModifiedBy>
  <cp:revision>41</cp:revision>
  <dcterms:created xsi:type="dcterms:W3CDTF">2011-12-09T18:11:05Z</dcterms:created>
  <dcterms:modified xsi:type="dcterms:W3CDTF">2013-08-28T14:08:52Z</dcterms:modified>
</cp:coreProperties>
</file>