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2" r:id="rId6"/>
    <p:sldId id="263" r:id="rId7"/>
    <p:sldId id="264" r:id="rId8"/>
    <p:sldId id="265" r:id="rId9"/>
    <p:sldId id="266" r:id="rId10"/>
    <p:sldId id="260" r:id="rId11"/>
    <p:sldId id="267" r:id="rId12"/>
    <p:sldId id="268" r:id="rId13"/>
    <p:sldId id="269" r:id="rId14"/>
    <p:sldId id="270" r:id="rId15"/>
    <p:sldId id="272" r:id="rId16"/>
    <p:sldId id="273" r:id="rId17"/>
    <p:sldId id="274" r:id="rId18"/>
    <p:sldId id="275" r:id="rId19"/>
    <p:sldId id="277" r:id="rId20"/>
    <p:sldId id="276" r:id="rId21"/>
    <p:sldId id="278" r:id="rId22"/>
    <p:sldId id="279" r:id="rId23"/>
    <p:sldId id="280"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8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2E4F44A2-686E-4DFC-A549-C37581C01476}"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2E4F44A2-686E-4DFC-A549-C37581C0147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0BF7632-55AE-4ECD-AC4A-06CC52CE3CC0}" type="datetimeFigureOut">
              <a:rPr lang="en-US" smtClean="0"/>
              <a:pPr/>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4F44A2-686E-4DFC-A549-C37581C014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0BF7632-55AE-4ECD-AC4A-06CC52CE3CC0}" type="datetimeFigureOut">
              <a:rPr lang="en-US" smtClean="0"/>
              <a:pPr/>
              <a:t>5/18/2015</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E4F44A2-686E-4DFC-A549-C37581C0147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371600"/>
            <a:ext cx="4917830" cy="1828800"/>
          </a:xfrm>
        </p:spPr>
        <p:txBody>
          <a:bodyPr/>
          <a:lstStyle/>
          <a:p>
            <a:r>
              <a:rPr lang="en-US" dirty="0" smtClean="0"/>
              <a:t>HIV/AIDS</a:t>
            </a:r>
            <a:endParaRPr lang="en-US" dirty="0"/>
          </a:p>
        </p:txBody>
      </p:sp>
      <p:sp>
        <p:nvSpPr>
          <p:cNvPr id="3" name="Subtitle 2"/>
          <p:cNvSpPr>
            <a:spLocks noGrp="1"/>
          </p:cNvSpPr>
          <p:nvPr>
            <p:ph type="subTitle" idx="1"/>
          </p:nvPr>
        </p:nvSpPr>
        <p:spPr>
          <a:xfrm>
            <a:off x="4495800" y="3331698"/>
            <a:ext cx="3276600" cy="1752600"/>
          </a:xfrm>
        </p:spPr>
        <p:txBody>
          <a:bodyPr/>
          <a:lstStyle/>
          <a:p>
            <a:r>
              <a:rPr lang="en-US" dirty="0" smtClean="0"/>
              <a:t>Chapter 24; Lesson 3</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219200" y="0"/>
            <a:ext cx="6705600" cy="6796216"/>
          </a:xfrm>
          <a:prstGeom prst="rect">
            <a:avLst/>
          </a:prstGeom>
          <a:noFill/>
          <a:ln w="9525">
            <a:noFill/>
            <a:miter lim="800000"/>
            <a:headEnd/>
            <a:tailEnd/>
          </a:ln>
        </p:spPr>
      </p:pic>
      <p:sp>
        <p:nvSpPr>
          <p:cNvPr id="6" name="Rectangle 5"/>
          <p:cNvSpPr/>
          <p:nvPr/>
        </p:nvSpPr>
        <p:spPr>
          <a:xfrm>
            <a:off x="2209800" y="4419600"/>
            <a:ext cx="4820550"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Chapter 24;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Lesson 3</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p:cNvSpPr/>
          <p:nvPr/>
        </p:nvSpPr>
        <p:spPr>
          <a:xfrm>
            <a:off x="2780485" y="2967335"/>
            <a:ext cx="3583032"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HIV/AIDS</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HIV Transmitted?</a:t>
            </a:r>
            <a:endParaRPr lang="en-US" dirty="0"/>
          </a:p>
        </p:txBody>
      </p:sp>
      <p:sp>
        <p:nvSpPr>
          <p:cNvPr id="3" name="Content Placeholder 2"/>
          <p:cNvSpPr>
            <a:spLocks noGrp="1"/>
          </p:cNvSpPr>
          <p:nvPr>
            <p:ph idx="1"/>
          </p:nvPr>
        </p:nvSpPr>
        <p:spPr/>
        <p:txBody>
          <a:bodyPr/>
          <a:lstStyle/>
          <a:p>
            <a:r>
              <a:rPr lang="en-US" dirty="0" smtClean="0"/>
              <a:t>During Sexual Intercourse</a:t>
            </a:r>
          </a:p>
          <a:p>
            <a:pPr>
              <a:buNone/>
            </a:pPr>
            <a:endParaRPr lang="en-US" dirty="0" smtClean="0"/>
          </a:p>
          <a:p>
            <a:r>
              <a:rPr lang="en-US" dirty="0" smtClean="0"/>
              <a:t>By Sharing Needles</a:t>
            </a:r>
          </a:p>
          <a:p>
            <a:pPr>
              <a:buNone/>
            </a:pPr>
            <a:endParaRPr lang="en-US" dirty="0" smtClean="0"/>
          </a:p>
          <a:p>
            <a:r>
              <a:rPr lang="en-US" dirty="0" smtClean="0"/>
              <a:t>From Mother to Baby</a:t>
            </a:r>
            <a:endParaRPr lang="en-US" dirty="0"/>
          </a:p>
        </p:txBody>
      </p:sp>
      <p:pic>
        <p:nvPicPr>
          <p:cNvPr id="1026" name="Picture 2" descr="C:\Users\sondra.dahlberg\AppData\Local\Microsoft\Windows\Temporary Internet Files\Content.IE5\KC5SBPNB\MC900293392[1].wmf"/>
          <p:cNvPicPr>
            <a:picLocks noChangeAspect="1" noChangeArrowheads="1"/>
          </p:cNvPicPr>
          <p:nvPr/>
        </p:nvPicPr>
        <p:blipFill>
          <a:blip r:embed="rId2" cstate="print"/>
          <a:srcRect/>
          <a:stretch>
            <a:fillRect/>
          </a:stretch>
        </p:blipFill>
        <p:spPr bwMode="auto">
          <a:xfrm>
            <a:off x="7315200" y="1524000"/>
            <a:ext cx="1437437" cy="1826057"/>
          </a:xfrm>
          <a:prstGeom prst="rect">
            <a:avLst/>
          </a:prstGeom>
          <a:noFill/>
        </p:spPr>
      </p:pic>
      <p:pic>
        <p:nvPicPr>
          <p:cNvPr id="1028" name="Picture 4" descr="C:\Users\sondra.dahlberg\AppData\Local\Microsoft\Windows\Temporary Internet Files\Content.IE5\O1C9L4JL\MC900438738[1].jpg"/>
          <p:cNvPicPr>
            <a:picLocks noChangeAspect="1" noChangeArrowheads="1"/>
          </p:cNvPicPr>
          <p:nvPr/>
        </p:nvPicPr>
        <p:blipFill>
          <a:blip r:embed="rId3" cstate="print"/>
          <a:srcRect/>
          <a:stretch>
            <a:fillRect/>
          </a:stretch>
        </p:blipFill>
        <p:spPr bwMode="auto">
          <a:xfrm>
            <a:off x="6019800" y="4419600"/>
            <a:ext cx="2133600" cy="1600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HIV/AIDS Affects the Immune System</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HIV attacks the body’s immune system by destroying lymphocytes.</a:t>
            </a:r>
          </a:p>
          <a:p>
            <a:pPr>
              <a:buNone/>
            </a:pPr>
            <a:endParaRPr lang="en-US" dirty="0" smtClean="0"/>
          </a:p>
          <a:p>
            <a:r>
              <a:rPr lang="en-US" dirty="0" smtClean="0"/>
              <a:t>Lymphocytes are specialized white blood cells that perform many immune functions, such as fighting pathogens. </a:t>
            </a:r>
          </a:p>
          <a:p>
            <a:pPr>
              <a:buNone/>
            </a:pPr>
            <a:endParaRPr lang="en-US" dirty="0" smtClean="0"/>
          </a:p>
          <a:p>
            <a:r>
              <a:rPr lang="en-US" dirty="0" smtClean="0"/>
              <a:t>As more lymphocytes are destroyed, the immune system becomes weaker and weaker. </a:t>
            </a:r>
          </a:p>
          <a:p>
            <a:pPr>
              <a:buNone/>
            </a:pPr>
            <a:endParaRPr lang="en-US" dirty="0" smtClean="0"/>
          </a:p>
          <a:p>
            <a:r>
              <a:rPr lang="en-US" dirty="0" smtClean="0"/>
              <a:t>The body then becomes vulnerable to </a:t>
            </a:r>
            <a:r>
              <a:rPr lang="en-US" i="1" dirty="0" smtClean="0"/>
              <a:t>AIDS-opportunistic illnesses, </a:t>
            </a:r>
            <a:r>
              <a:rPr lang="en-US" dirty="0" smtClean="0"/>
              <a:t>infections the body could fight off if the immune system were healthy. </a:t>
            </a:r>
          </a:p>
          <a:p>
            <a:endParaRPr lang="en-US" dirty="0" smtClean="0"/>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7536354" y="990600"/>
            <a:ext cx="1607646" cy="12668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HIV Attacks Cells</a:t>
            </a:r>
            <a:endParaRPr lang="en-US" dirty="0"/>
          </a:p>
        </p:txBody>
      </p:sp>
      <p:pic>
        <p:nvPicPr>
          <p:cNvPr id="6" name="Picture 4" descr="z"/>
          <p:cNvPicPr>
            <a:picLocks noGrp="1" noChangeAspect="1" noChangeArrowheads="1"/>
          </p:cNvPicPr>
          <p:nvPr>
            <p:ph idx="1"/>
          </p:nvPr>
        </p:nvPicPr>
        <p:blipFill>
          <a:blip r:embed="rId2" cstate="print"/>
          <a:srcRect/>
          <a:stretch>
            <a:fillRect/>
          </a:stretch>
        </p:blipFill>
        <p:spPr bwMode="auto">
          <a:xfrm>
            <a:off x="0" y="1600200"/>
            <a:ext cx="9144000" cy="5105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How HIV/AIDS Affects the Immune System</a:t>
            </a:r>
            <a:endParaRPr lang="en-US" dirty="0">
              <a:solidFill>
                <a:schemeClr val="accent1"/>
              </a:solidFill>
            </a:endParaRPr>
          </a:p>
        </p:txBody>
      </p:sp>
      <p:pic>
        <p:nvPicPr>
          <p:cNvPr id="4" name="Picture 4" descr="4 box out of 1"/>
          <p:cNvPicPr>
            <a:picLocks noGrp="1" noChangeAspect="1" noChangeArrowheads="1"/>
          </p:cNvPicPr>
          <p:nvPr>
            <p:ph idx="1"/>
          </p:nvPr>
        </p:nvPicPr>
        <p:blipFill>
          <a:blip r:embed="rId2" cstate="print"/>
          <a:srcRect/>
          <a:stretch>
            <a:fillRect/>
          </a:stretch>
        </p:blipFill>
        <p:spPr bwMode="auto">
          <a:xfrm>
            <a:off x="0" y="1524000"/>
            <a:ext cx="9144000" cy="5334000"/>
          </a:xfrm>
          <a:prstGeom prst="rect">
            <a:avLst/>
          </a:prstGeom>
          <a:noFill/>
          <a:ln w="9525">
            <a:noFill/>
            <a:miter lim="800000"/>
            <a:headEnd/>
            <a:tailEnd/>
          </a:ln>
        </p:spPr>
      </p:pic>
      <p:sp>
        <p:nvSpPr>
          <p:cNvPr id="5" name="Rectangle 4"/>
          <p:cNvSpPr/>
          <p:nvPr/>
        </p:nvSpPr>
        <p:spPr>
          <a:xfrm>
            <a:off x="457200" y="3048000"/>
            <a:ext cx="2743200" cy="1477328"/>
          </a:xfrm>
          <a:prstGeom prst="rect">
            <a:avLst/>
          </a:prstGeom>
        </p:spPr>
        <p:txBody>
          <a:bodyPr wrap="square">
            <a:spAutoFit/>
          </a:bodyPr>
          <a:lstStyle/>
          <a:p>
            <a:r>
              <a:rPr lang="en-US" b="1" dirty="0" smtClean="0">
                <a:solidFill>
                  <a:schemeClr val="bg1"/>
                </a:solidFill>
              </a:rPr>
              <a:t>HIV infection usually goes through identifiable stages before progressing to AIDS: </a:t>
            </a:r>
            <a:endParaRPr lang="en-US" b="1" dirty="0">
              <a:solidFill>
                <a:schemeClr val="bg1"/>
              </a:solidFill>
            </a:endParaRPr>
          </a:p>
        </p:txBody>
      </p:sp>
      <p:sp>
        <p:nvSpPr>
          <p:cNvPr id="7" name="Rectangle 6"/>
          <p:cNvSpPr/>
          <p:nvPr/>
        </p:nvSpPr>
        <p:spPr>
          <a:xfrm>
            <a:off x="6019800" y="1828800"/>
            <a:ext cx="2618024" cy="400110"/>
          </a:xfrm>
          <a:prstGeom prst="rect">
            <a:avLst/>
          </a:prstGeom>
        </p:spPr>
        <p:txBody>
          <a:bodyPr wrap="none">
            <a:spAutoFit/>
          </a:bodyPr>
          <a:lstStyle/>
          <a:p>
            <a:r>
              <a:rPr lang="en-US" sz="2000" b="1" dirty="0" smtClean="0">
                <a:solidFill>
                  <a:schemeClr val="bg1"/>
                </a:solidFill>
              </a:rPr>
              <a:t>Asymptomatic stage </a:t>
            </a:r>
            <a:endParaRPr lang="en-US" sz="2000" b="1" dirty="0">
              <a:solidFill>
                <a:schemeClr val="bg1"/>
              </a:solidFill>
            </a:endParaRPr>
          </a:p>
        </p:txBody>
      </p:sp>
      <p:sp>
        <p:nvSpPr>
          <p:cNvPr id="8" name="Rectangle 7"/>
          <p:cNvSpPr/>
          <p:nvPr/>
        </p:nvSpPr>
        <p:spPr>
          <a:xfrm>
            <a:off x="6324600" y="3200400"/>
            <a:ext cx="2514600" cy="461665"/>
          </a:xfrm>
          <a:prstGeom prst="rect">
            <a:avLst/>
          </a:prstGeom>
        </p:spPr>
        <p:txBody>
          <a:bodyPr wrap="square">
            <a:spAutoFit/>
          </a:bodyPr>
          <a:lstStyle/>
          <a:p>
            <a:r>
              <a:rPr lang="en-US" sz="2400" b="1" dirty="0" smtClean="0">
                <a:solidFill>
                  <a:schemeClr val="bg1"/>
                </a:solidFill>
              </a:rPr>
              <a:t>Middle stage </a:t>
            </a:r>
            <a:endParaRPr lang="en-US" sz="2400" b="1" dirty="0">
              <a:solidFill>
                <a:schemeClr val="bg1"/>
              </a:solidFill>
            </a:endParaRPr>
          </a:p>
        </p:txBody>
      </p:sp>
      <p:sp>
        <p:nvSpPr>
          <p:cNvPr id="9" name="Rectangle 8"/>
          <p:cNvSpPr/>
          <p:nvPr/>
        </p:nvSpPr>
        <p:spPr>
          <a:xfrm>
            <a:off x="6096000" y="4648200"/>
            <a:ext cx="2614934" cy="400110"/>
          </a:xfrm>
          <a:prstGeom prst="rect">
            <a:avLst/>
          </a:prstGeom>
        </p:spPr>
        <p:txBody>
          <a:bodyPr wrap="square">
            <a:spAutoFit/>
          </a:bodyPr>
          <a:lstStyle/>
          <a:p>
            <a:r>
              <a:rPr lang="en-US" sz="2000" b="1" dirty="0" smtClean="0">
                <a:solidFill>
                  <a:schemeClr val="bg1"/>
                </a:solidFill>
              </a:rPr>
              <a:t>Symptomatic stage </a:t>
            </a:r>
            <a:endParaRPr lang="en-US" sz="2000" b="1" dirty="0">
              <a:solidFill>
                <a:schemeClr val="bg1"/>
              </a:solidFill>
            </a:endParaRPr>
          </a:p>
        </p:txBody>
      </p:sp>
      <p:sp>
        <p:nvSpPr>
          <p:cNvPr id="10" name="Rectangle 9"/>
          <p:cNvSpPr/>
          <p:nvPr/>
        </p:nvSpPr>
        <p:spPr>
          <a:xfrm>
            <a:off x="6172200" y="6019800"/>
            <a:ext cx="2438400" cy="461665"/>
          </a:xfrm>
          <a:prstGeom prst="rect">
            <a:avLst/>
          </a:prstGeom>
        </p:spPr>
        <p:txBody>
          <a:bodyPr wrap="square">
            <a:spAutoFit/>
          </a:bodyPr>
          <a:lstStyle/>
          <a:p>
            <a:r>
              <a:rPr lang="en-US" sz="2400" b="1" dirty="0" smtClean="0">
                <a:solidFill>
                  <a:schemeClr val="bg1"/>
                </a:solidFill>
              </a:rPr>
              <a:t>AIDS stage </a:t>
            </a:r>
            <a:endParaRPr lang="en-US" sz="24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944562"/>
          </a:xfrm>
        </p:spPr>
        <p:txBody>
          <a:bodyPr>
            <a:normAutofit fontScale="90000"/>
          </a:bodyPr>
          <a:lstStyle/>
          <a:p>
            <a:r>
              <a:rPr lang="en-US" dirty="0" smtClean="0">
                <a:solidFill>
                  <a:schemeClr val="accent1"/>
                </a:solidFill>
              </a:rPr>
              <a:t>How HIV/AIDS Affects the Immune System</a:t>
            </a:r>
            <a:endParaRPr lang="en-US" dirty="0">
              <a:solidFill>
                <a:schemeClr val="accent1"/>
              </a:solidFill>
            </a:endParaRPr>
          </a:p>
        </p:txBody>
      </p:sp>
      <p:pic>
        <p:nvPicPr>
          <p:cNvPr id="4" name="Picture 9" descr="4 boxes lead into 4 boxes"/>
          <p:cNvPicPr>
            <a:picLocks noGrp="1" noChangeAspect="1" noChangeArrowheads="1"/>
          </p:cNvPicPr>
          <p:nvPr>
            <p:ph idx="1"/>
          </p:nvPr>
        </p:nvPicPr>
        <p:blipFill>
          <a:blip r:embed="rId2" cstate="print"/>
          <a:srcRect/>
          <a:stretch>
            <a:fillRect/>
          </a:stretch>
        </p:blipFill>
        <p:spPr bwMode="auto">
          <a:xfrm>
            <a:off x="0" y="1447800"/>
            <a:ext cx="8991600" cy="5181600"/>
          </a:xfrm>
          <a:prstGeom prst="rect">
            <a:avLst/>
          </a:prstGeom>
          <a:noFill/>
          <a:ln w="9525">
            <a:noFill/>
            <a:miter lim="800000"/>
            <a:headEnd/>
            <a:tailEnd/>
          </a:ln>
        </p:spPr>
      </p:pic>
      <p:sp>
        <p:nvSpPr>
          <p:cNvPr id="5" name="Rectangle 4"/>
          <p:cNvSpPr/>
          <p:nvPr/>
        </p:nvSpPr>
        <p:spPr>
          <a:xfrm>
            <a:off x="0" y="1828800"/>
            <a:ext cx="2618024" cy="400110"/>
          </a:xfrm>
          <a:prstGeom prst="rect">
            <a:avLst/>
          </a:prstGeom>
        </p:spPr>
        <p:txBody>
          <a:bodyPr wrap="none">
            <a:spAutoFit/>
          </a:bodyPr>
          <a:lstStyle/>
          <a:p>
            <a:r>
              <a:rPr lang="en-US" sz="2000" b="1" dirty="0" smtClean="0">
                <a:solidFill>
                  <a:schemeClr val="bg1"/>
                </a:solidFill>
              </a:rPr>
              <a:t>Asymptomatic stage </a:t>
            </a:r>
            <a:endParaRPr lang="en-US" sz="2000" b="1" dirty="0">
              <a:solidFill>
                <a:schemeClr val="bg1"/>
              </a:solidFill>
            </a:endParaRPr>
          </a:p>
        </p:txBody>
      </p:sp>
      <p:sp>
        <p:nvSpPr>
          <p:cNvPr id="6" name="Rectangle 5"/>
          <p:cNvSpPr/>
          <p:nvPr/>
        </p:nvSpPr>
        <p:spPr>
          <a:xfrm>
            <a:off x="457200" y="3200400"/>
            <a:ext cx="2098651" cy="461665"/>
          </a:xfrm>
          <a:prstGeom prst="rect">
            <a:avLst/>
          </a:prstGeom>
        </p:spPr>
        <p:txBody>
          <a:bodyPr wrap="none">
            <a:spAutoFit/>
          </a:bodyPr>
          <a:lstStyle/>
          <a:p>
            <a:r>
              <a:rPr lang="en-US" sz="2400" b="1" dirty="0" smtClean="0">
                <a:solidFill>
                  <a:schemeClr val="bg1"/>
                </a:solidFill>
              </a:rPr>
              <a:t>Middle stage </a:t>
            </a:r>
            <a:endParaRPr lang="en-US" sz="2400" b="1" dirty="0">
              <a:solidFill>
                <a:schemeClr val="bg1"/>
              </a:solidFill>
            </a:endParaRPr>
          </a:p>
        </p:txBody>
      </p:sp>
      <p:sp>
        <p:nvSpPr>
          <p:cNvPr id="7" name="Rectangle 6"/>
          <p:cNvSpPr/>
          <p:nvPr/>
        </p:nvSpPr>
        <p:spPr>
          <a:xfrm>
            <a:off x="0" y="4267200"/>
            <a:ext cx="2920992" cy="461665"/>
          </a:xfrm>
          <a:prstGeom prst="rect">
            <a:avLst/>
          </a:prstGeom>
        </p:spPr>
        <p:txBody>
          <a:bodyPr wrap="none">
            <a:spAutoFit/>
          </a:bodyPr>
          <a:lstStyle/>
          <a:p>
            <a:r>
              <a:rPr lang="en-US" sz="2400" b="1" dirty="0" smtClean="0">
                <a:solidFill>
                  <a:schemeClr val="bg1"/>
                </a:solidFill>
              </a:rPr>
              <a:t>Symptomatic stage </a:t>
            </a:r>
            <a:endParaRPr lang="en-US" sz="2400" b="1" dirty="0">
              <a:solidFill>
                <a:schemeClr val="bg1"/>
              </a:solidFill>
            </a:endParaRPr>
          </a:p>
        </p:txBody>
      </p:sp>
      <p:sp>
        <p:nvSpPr>
          <p:cNvPr id="8" name="Rectangle 7"/>
          <p:cNvSpPr/>
          <p:nvPr/>
        </p:nvSpPr>
        <p:spPr>
          <a:xfrm>
            <a:off x="228600" y="5791200"/>
            <a:ext cx="1974820" cy="461665"/>
          </a:xfrm>
          <a:prstGeom prst="rect">
            <a:avLst/>
          </a:prstGeom>
        </p:spPr>
        <p:txBody>
          <a:bodyPr wrap="square">
            <a:spAutoFit/>
          </a:bodyPr>
          <a:lstStyle/>
          <a:p>
            <a:r>
              <a:rPr lang="en-US" sz="2400" b="1" dirty="0" smtClean="0">
                <a:solidFill>
                  <a:schemeClr val="bg1"/>
                </a:solidFill>
              </a:rPr>
              <a:t>AIDS stage </a:t>
            </a:r>
            <a:endParaRPr lang="en-US" sz="2400" b="1" dirty="0">
              <a:solidFill>
                <a:schemeClr val="bg1"/>
              </a:solidFill>
            </a:endParaRPr>
          </a:p>
        </p:txBody>
      </p:sp>
      <p:sp>
        <p:nvSpPr>
          <p:cNvPr id="9" name="Rectangle 8"/>
          <p:cNvSpPr/>
          <p:nvPr/>
        </p:nvSpPr>
        <p:spPr>
          <a:xfrm>
            <a:off x="3124200" y="1600200"/>
            <a:ext cx="4572000" cy="707886"/>
          </a:xfrm>
          <a:prstGeom prst="rect">
            <a:avLst/>
          </a:prstGeom>
        </p:spPr>
        <p:txBody>
          <a:bodyPr>
            <a:spAutoFit/>
          </a:bodyPr>
          <a:lstStyle/>
          <a:p>
            <a:r>
              <a:rPr lang="en-US" sz="2000" b="1" dirty="0" smtClean="0">
                <a:solidFill>
                  <a:schemeClr val="bg1"/>
                </a:solidFill>
              </a:rPr>
              <a:t>The virus invades and takes over helper T cells</a:t>
            </a:r>
            <a:endParaRPr lang="en-US" sz="2000" dirty="0">
              <a:solidFill>
                <a:schemeClr val="bg1"/>
              </a:solidFill>
            </a:endParaRPr>
          </a:p>
        </p:txBody>
      </p:sp>
      <p:sp>
        <p:nvSpPr>
          <p:cNvPr id="10" name="Rectangle 9"/>
          <p:cNvSpPr/>
          <p:nvPr/>
        </p:nvSpPr>
        <p:spPr>
          <a:xfrm>
            <a:off x="2971800" y="2895600"/>
            <a:ext cx="5867400" cy="707886"/>
          </a:xfrm>
          <a:prstGeom prst="rect">
            <a:avLst/>
          </a:prstGeom>
        </p:spPr>
        <p:txBody>
          <a:bodyPr wrap="square">
            <a:spAutoFit/>
          </a:bodyPr>
          <a:lstStyle/>
          <a:p>
            <a:r>
              <a:rPr lang="en-US" sz="2000" b="1" dirty="0" smtClean="0">
                <a:solidFill>
                  <a:schemeClr val="bg1"/>
                </a:solidFill>
              </a:rPr>
              <a:t>Patients experience fever, headache, sore throat, rash, diarrhea, and enlarged lymph nodes.</a:t>
            </a:r>
            <a:r>
              <a:rPr lang="en-US" sz="2000" dirty="0" smtClean="0">
                <a:solidFill>
                  <a:schemeClr val="bg1"/>
                </a:solidFill>
              </a:rPr>
              <a:t> </a:t>
            </a:r>
            <a:endParaRPr lang="en-US" sz="2000" dirty="0">
              <a:solidFill>
                <a:schemeClr val="bg1"/>
              </a:solidFill>
            </a:endParaRPr>
          </a:p>
        </p:txBody>
      </p:sp>
      <p:sp>
        <p:nvSpPr>
          <p:cNvPr id="11" name="Rectangle 10"/>
          <p:cNvSpPr/>
          <p:nvPr/>
        </p:nvSpPr>
        <p:spPr>
          <a:xfrm>
            <a:off x="2971800" y="4038600"/>
            <a:ext cx="5867400" cy="1200329"/>
          </a:xfrm>
          <a:prstGeom prst="rect">
            <a:avLst/>
          </a:prstGeom>
        </p:spPr>
        <p:txBody>
          <a:bodyPr wrap="square">
            <a:spAutoFit/>
          </a:bodyPr>
          <a:lstStyle/>
          <a:p>
            <a:r>
              <a:rPr lang="en-US" b="1" dirty="0" smtClean="0">
                <a:solidFill>
                  <a:schemeClr val="bg1"/>
                </a:solidFill>
              </a:rPr>
              <a:t>Patients experiences flu-like symptoms, such as headache, fever, body aches, swollen glands, diminished appetite, weight loss, and skin rashes. Helper T cells fall to 200-400 per mL of blood. </a:t>
            </a:r>
            <a:r>
              <a:rPr lang="en-US" dirty="0" smtClean="0">
                <a:solidFill>
                  <a:schemeClr val="bg1"/>
                </a:solidFill>
              </a:rPr>
              <a:t> </a:t>
            </a:r>
            <a:endParaRPr lang="en-US" dirty="0">
              <a:solidFill>
                <a:schemeClr val="bg1"/>
              </a:solidFill>
            </a:endParaRPr>
          </a:p>
        </p:txBody>
      </p:sp>
      <p:sp>
        <p:nvSpPr>
          <p:cNvPr id="12" name="Rectangle 11"/>
          <p:cNvSpPr/>
          <p:nvPr/>
        </p:nvSpPr>
        <p:spPr>
          <a:xfrm>
            <a:off x="2971800" y="5410200"/>
            <a:ext cx="5867400" cy="1200329"/>
          </a:xfrm>
          <a:prstGeom prst="rect">
            <a:avLst/>
          </a:prstGeom>
        </p:spPr>
        <p:txBody>
          <a:bodyPr wrap="square">
            <a:spAutoFit/>
          </a:bodyPr>
          <a:lstStyle/>
          <a:p>
            <a:r>
              <a:rPr lang="en-US" b="1" dirty="0" smtClean="0">
                <a:solidFill>
                  <a:schemeClr val="bg1"/>
                </a:solidFill>
              </a:rPr>
              <a:t>Patients have immune systems that are so weakened that they may die from illnesses from which they would ordinarily recover.</a:t>
            </a:r>
            <a:r>
              <a:rPr lang="en-US" dirty="0" smtClean="0">
                <a:solidFill>
                  <a:schemeClr val="bg1"/>
                </a:solidFill>
              </a:rPr>
              <a:t> </a:t>
            </a:r>
            <a:r>
              <a:rPr lang="en-US" b="1" dirty="0" smtClean="0">
                <a:solidFill>
                  <a:schemeClr val="bg1"/>
                </a:solidFill>
              </a:rPr>
              <a:t>Helper T cells drop to less than 200</a:t>
            </a:r>
            <a:r>
              <a:rPr lang="en-US" dirty="0" smtClean="0">
                <a:solidFill>
                  <a:schemeClr val="bg1"/>
                </a:solidFill>
              </a:rPr>
              <a:t>. </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Giving or Receiving Blood; </a:t>
            </a:r>
            <a:br>
              <a:rPr lang="en-US" dirty="0" smtClean="0"/>
            </a:br>
            <a:r>
              <a:rPr lang="en-US" dirty="0" smtClean="0"/>
              <a:t>Is it Safe?</a:t>
            </a:r>
            <a:endParaRPr lang="en-US" dirty="0"/>
          </a:p>
        </p:txBody>
      </p:sp>
      <p:sp>
        <p:nvSpPr>
          <p:cNvPr id="3" name="Content Placeholder 2"/>
          <p:cNvSpPr>
            <a:spLocks noGrp="1"/>
          </p:cNvSpPr>
          <p:nvPr>
            <p:ph idx="1"/>
          </p:nvPr>
        </p:nvSpPr>
        <p:spPr/>
        <p:txBody>
          <a:bodyPr/>
          <a:lstStyle/>
          <a:p>
            <a:r>
              <a:rPr lang="en-US" dirty="0" smtClean="0"/>
              <a:t>According to the CDC (Centers for Disease Control), “The U.S. blood supply is among the safest in the world.”</a:t>
            </a:r>
          </a:p>
          <a:p>
            <a:pPr>
              <a:buNone/>
            </a:pPr>
            <a:endParaRPr lang="en-US" dirty="0" smtClean="0"/>
          </a:p>
          <a:p>
            <a:r>
              <a:rPr lang="en-US" dirty="0" smtClean="0"/>
              <a:t>Health care professionals are required to always use sterile needles to draw blood.</a:t>
            </a:r>
          </a:p>
          <a:p>
            <a:pPr>
              <a:buNone/>
            </a:pPr>
            <a:endParaRPr lang="en-US" dirty="0" smtClean="0"/>
          </a:p>
          <a:p>
            <a:r>
              <a:rPr lang="en-US" dirty="0" smtClean="0"/>
              <a:t>All donated blood has been tested for HIV since 1985.</a:t>
            </a:r>
            <a:endParaRPr lang="en-US" dirty="0"/>
          </a:p>
        </p:txBody>
      </p:sp>
      <p:pic>
        <p:nvPicPr>
          <p:cNvPr id="7170" name="Picture 2" descr="C:\Users\sondra.dahlberg\AppData\Local\Microsoft\Windows\Temporary Internet Files\Content.IE5\KC5SBPNB\MC900060176[1].wmf"/>
          <p:cNvPicPr>
            <a:picLocks noChangeAspect="1" noChangeArrowheads="1"/>
          </p:cNvPicPr>
          <p:nvPr/>
        </p:nvPicPr>
        <p:blipFill>
          <a:blip r:embed="rId2" cstate="print"/>
          <a:srcRect/>
          <a:stretch>
            <a:fillRect/>
          </a:stretch>
        </p:blipFill>
        <p:spPr bwMode="auto">
          <a:xfrm>
            <a:off x="7816291" y="4876800"/>
            <a:ext cx="1327709" cy="18178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Preventing and Treating Hiv/AIDS</a:t>
            </a:r>
            <a:endParaRPr lang="en-US" dirty="0"/>
          </a:p>
        </p:txBody>
      </p:sp>
      <p:sp>
        <p:nvSpPr>
          <p:cNvPr id="5" name="Subtitle 4"/>
          <p:cNvSpPr>
            <a:spLocks noGrp="1"/>
          </p:cNvSpPr>
          <p:nvPr>
            <p:ph type="subTitle" idx="1"/>
          </p:nvPr>
        </p:nvSpPr>
        <p:spPr/>
        <p:txBody>
          <a:bodyPr/>
          <a:lstStyle/>
          <a:p>
            <a:r>
              <a:rPr lang="en-US" dirty="0" smtClean="0"/>
              <a:t>Chapter 24; Lesson 4</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219200" y="0"/>
            <a:ext cx="6858000" cy="6858000"/>
          </a:xfrm>
          <a:prstGeom prst="rect">
            <a:avLst/>
          </a:prstGeom>
          <a:noFill/>
          <a:ln w="9525">
            <a:noFill/>
            <a:miter lim="800000"/>
            <a:headEnd/>
            <a:tailEnd/>
          </a:ln>
        </p:spPr>
      </p:pic>
      <p:sp>
        <p:nvSpPr>
          <p:cNvPr id="6" name="Rectangle 5"/>
          <p:cNvSpPr/>
          <p:nvPr/>
        </p:nvSpPr>
        <p:spPr>
          <a:xfrm>
            <a:off x="685800" y="533400"/>
            <a:ext cx="8052204" cy="1754326"/>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Preventing and Treating </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HIV/AIDS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2438400" y="5103674"/>
            <a:ext cx="4647426" cy="1754326"/>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Chapter 24;</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Lesson 4</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HIV/AIDS</a:t>
            </a:r>
            <a:endParaRPr lang="en-US" dirty="0"/>
          </a:p>
        </p:txBody>
      </p:sp>
      <p:sp>
        <p:nvSpPr>
          <p:cNvPr id="3" name="Content Placeholder 2"/>
          <p:cNvSpPr>
            <a:spLocks noGrp="1"/>
          </p:cNvSpPr>
          <p:nvPr>
            <p:ph idx="1"/>
          </p:nvPr>
        </p:nvSpPr>
        <p:spPr>
          <a:xfrm>
            <a:off x="457200" y="1219200"/>
            <a:ext cx="8229600" cy="4572000"/>
          </a:xfrm>
        </p:spPr>
        <p:txBody>
          <a:bodyPr>
            <a:normAutofit/>
          </a:bodyPr>
          <a:lstStyle/>
          <a:p>
            <a:r>
              <a:rPr lang="en-US" dirty="0" smtClean="0"/>
              <a:t>There are many actions you can take to avoid contracting HIV/AIDS.</a:t>
            </a:r>
          </a:p>
          <a:p>
            <a:endParaRPr lang="en-US" dirty="0" smtClean="0"/>
          </a:p>
          <a:p>
            <a:r>
              <a:rPr lang="en-US" dirty="0" smtClean="0"/>
              <a:t>CDC estimates that about 25% of people in the US who are infected with HIV do not know they are infected.</a:t>
            </a:r>
          </a:p>
          <a:p>
            <a:endParaRPr lang="en-US" dirty="0" smtClean="0"/>
          </a:p>
          <a:p>
            <a:r>
              <a:rPr lang="en-US" dirty="0" smtClean="0"/>
              <a:t>Because they may not know, they may unknowingly spread the virus to others.  </a:t>
            </a:r>
          </a:p>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5410199" y="5502969"/>
            <a:ext cx="3733801" cy="1355031"/>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304800" y="5791200"/>
            <a:ext cx="1514475" cy="8763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Ways you can prevent the spread of HIV/AIDS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US" dirty="0" smtClean="0"/>
              <a:t>Practice abstinence</a:t>
            </a:r>
          </a:p>
          <a:p>
            <a:pPr>
              <a:buNone/>
            </a:pPr>
            <a:endParaRPr lang="en-US" dirty="0" smtClean="0"/>
          </a:p>
          <a:p>
            <a:r>
              <a:rPr lang="en-US" dirty="0" smtClean="0"/>
              <a:t>Do not share needles</a:t>
            </a:r>
          </a:p>
          <a:p>
            <a:pPr>
              <a:buNone/>
            </a:pPr>
            <a:endParaRPr lang="en-US" dirty="0" smtClean="0"/>
          </a:p>
          <a:p>
            <a:r>
              <a:rPr lang="en-US" dirty="0" smtClean="0"/>
              <a:t>Avoid situations where drug and alcohol use might compromise your decision making.</a:t>
            </a:r>
          </a:p>
          <a:p>
            <a:pPr>
              <a:buNone/>
            </a:pPr>
            <a:endParaRPr lang="en-US" dirty="0" smtClean="0"/>
          </a:p>
          <a:p>
            <a:r>
              <a:rPr lang="en-US" dirty="0" smtClean="0"/>
              <a:t>Use refusal skills when you feel pressured to engage in risky behaviors.</a:t>
            </a:r>
          </a:p>
          <a:p>
            <a:pPr>
              <a:buNone/>
            </a:pPr>
            <a:endParaRPr lang="en-US" dirty="0" smtClean="0"/>
          </a:p>
          <a:p>
            <a:r>
              <a:rPr lang="en-US" dirty="0" smtClean="0"/>
              <a:t>Knowing as much as you can about the people around you and their behaviors can help you make responsible and informed decisions. </a:t>
            </a:r>
          </a:p>
          <a:p>
            <a:endParaRPr lang="en-US" dirty="0"/>
          </a:p>
        </p:txBody>
      </p:sp>
      <p:pic>
        <p:nvPicPr>
          <p:cNvPr id="4098" name="Picture 2" descr="C:\Users\sondra.dahlberg\AppData\Local\Microsoft\Windows\Temporary Internet Files\Content.IE5\HEA9JIA3\MC900434723[1].png"/>
          <p:cNvPicPr>
            <a:picLocks noChangeAspect="1" noChangeArrowheads="1"/>
          </p:cNvPicPr>
          <p:nvPr/>
        </p:nvPicPr>
        <p:blipFill>
          <a:blip r:embed="rId2" cstate="print"/>
          <a:srcRect/>
          <a:stretch>
            <a:fillRect/>
          </a:stretch>
        </p:blipFill>
        <p:spPr bwMode="auto">
          <a:xfrm>
            <a:off x="6629400" y="838200"/>
            <a:ext cx="2285714" cy="228571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Diagnosing HIV/AIDS</a:t>
            </a:r>
            <a:endParaRPr lang="en-US" dirty="0"/>
          </a:p>
        </p:txBody>
      </p:sp>
      <p:sp>
        <p:nvSpPr>
          <p:cNvPr id="3" name="Content Placeholder 2"/>
          <p:cNvSpPr>
            <a:spLocks noGrp="1"/>
          </p:cNvSpPr>
          <p:nvPr>
            <p:ph idx="1"/>
          </p:nvPr>
        </p:nvSpPr>
        <p:spPr/>
        <p:txBody>
          <a:bodyPr/>
          <a:lstStyle/>
          <a:p>
            <a:pPr lvl="0"/>
            <a:r>
              <a:rPr lang="en-US" dirty="0" smtClean="0"/>
              <a:t>Several tests are used to diagnose HIV/AIDS</a:t>
            </a:r>
          </a:p>
          <a:p>
            <a:pPr lvl="0"/>
            <a:r>
              <a:rPr lang="en-US" dirty="0" smtClean="0"/>
              <a:t>If someone believes he or she may have been exposed to HIV, person needs to be tested</a:t>
            </a:r>
          </a:p>
          <a:p>
            <a:pPr lvl="0"/>
            <a:r>
              <a:rPr lang="en-US" dirty="0" smtClean="0"/>
              <a:t>Testing available in doctor’s office, local health department or hospital and sites that specialize in HIV testing</a:t>
            </a:r>
          </a:p>
          <a:p>
            <a:pPr lvl="0"/>
            <a:r>
              <a:rPr lang="en-US" dirty="0" smtClean="0"/>
              <a:t>Blood sample or an oral specimen from between the inside of the cheek and gum is collected and sent to a laboratory for analysis</a:t>
            </a:r>
          </a:p>
          <a:p>
            <a:pPr lvl="0"/>
            <a:r>
              <a:rPr lang="en-US" dirty="0" smtClean="0"/>
              <a:t>Results available within two weeks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HIV/AIDS?</a:t>
            </a:r>
            <a:endParaRPr lang="en-US" dirty="0"/>
          </a:p>
        </p:txBody>
      </p:sp>
      <p:sp>
        <p:nvSpPr>
          <p:cNvPr id="3" name="Content Placeholder 2"/>
          <p:cNvSpPr>
            <a:spLocks noGrp="1"/>
          </p:cNvSpPr>
          <p:nvPr>
            <p:ph idx="1"/>
          </p:nvPr>
        </p:nvSpPr>
        <p:spPr>
          <a:xfrm>
            <a:off x="457200" y="1295400"/>
            <a:ext cx="8229600" cy="5334000"/>
          </a:xfrm>
        </p:spPr>
        <p:txBody>
          <a:bodyPr>
            <a:normAutofit/>
          </a:bodyPr>
          <a:lstStyle/>
          <a:p>
            <a:r>
              <a:rPr lang="en-US" b="1" u="sng" dirty="0" smtClean="0">
                <a:solidFill>
                  <a:schemeClr val="accent4">
                    <a:lumMod val="50000"/>
                  </a:schemeClr>
                </a:solidFill>
              </a:rPr>
              <a:t>Human Immunodeficiency Virus (HIV) </a:t>
            </a:r>
            <a:r>
              <a:rPr lang="en-US" dirty="0" smtClean="0"/>
              <a:t>– a virus that attacks the immune system.</a:t>
            </a:r>
          </a:p>
          <a:p>
            <a:pPr>
              <a:buNone/>
            </a:pPr>
            <a:endParaRPr lang="en-US" dirty="0" smtClean="0"/>
          </a:p>
          <a:p>
            <a:r>
              <a:rPr lang="en-US" dirty="0" smtClean="0"/>
              <a:t>Once HIV enters the body, it finds and destroys the white blood cells that fight disease.</a:t>
            </a:r>
          </a:p>
          <a:p>
            <a:pPr>
              <a:buNone/>
            </a:pPr>
            <a:endParaRPr lang="en-US" dirty="0" smtClean="0"/>
          </a:p>
          <a:p>
            <a:r>
              <a:rPr lang="en-US" dirty="0" smtClean="0"/>
              <a:t>The final stage of an HIV infection is AIDS.</a:t>
            </a:r>
          </a:p>
          <a:p>
            <a:pPr>
              <a:buNone/>
            </a:pPr>
            <a:endParaRPr lang="en-US" dirty="0" smtClean="0"/>
          </a:p>
          <a:p>
            <a:r>
              <a:rPr lang="en-US" b="1" u="sng" dirty="0" smtClean="0">
                <a:solidFill>
                  <a:schemeClr val="accent4">
                    <a:lumMod val="50000"/>
                  </a:schemeClr>
                </a:solidFill>
              </a:rPr>
              <a:t>Acquired Immunodeficiency Syndrome- </a:t>
            </a:r>
            <a:r>
              <a:rPr lang="en-US" dirty="0" smtClean="0"/>
              <a:t>a disease in which the immune system is weakened. </a:t>
            </a:r>
            <a:endParaRPr lang="en-US" dirty="0"/>
          </a:p>
        </p:txBody>
      </p:sp>
      <p:pic>
        <p:nvPicPr>
          <p:cNvPr id="3074" name="Picture 2" descr="C:\Users\sondra.dahlberg\AppData\Local\Microsoft\Windows\Temporary Internet Files\Content.IE5\KC5SBPNB\MC900432690[1].png"/>
          <p:cNvPicPr>
            <a:picLocks noChangeAspect="1" noChangeArrowheads="1"/>
          </p:cNvPicPr>
          <p:nvPr/>
        </p:nvPicPr>
        <p:blipFill>
          <a:blip r:embed="rId2" cstate="print"/>
          <a:srcRect/>
          <a:stretch>
            <a:fillRect/>
          </a:stretch>
        </p:blipFill>
        <p:spPr bwMode="auto">
          <a:xfrm>
            <a:off x="7696200" y="5029428"/>
            <a:ext cx="1828572" cy="182857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Laboratory HIV Tests</a:t>
            </a:r>
            <a:endParaRPr lang="en-US" dirty="0"/>
          </a:p>
        </p:txBody>
      </p:sp>
      <p:sp>
        <p:nvSpPr>
          <p:cNvPr id="3" name="Content Placeholder 2"/>
          <p:cNvSpPr>
            <a:spLocks noGrp="1"/>
          </p:cNvSpPr>
          <p:nvPr>
            <p:ph idx="1"/>
          </p:nvPr>
        </p:nvSpPr>
        <p:spPr/>
        <p:txBody>
          <a:bodyPr/>
          <a:lstStyle/>
          <a:p>
            <a:r>
              <a:rPr lang="en-US" dirty="0" smtClean="0"/>
              <a:t>The most common lab tests to screen, diagnose, and confirm HIV are EIA and Western Blot Tests. </a:t>
            </a:r>
          </a:p>
          <a:p>
            <a:r>
              <a:rPr lang="en-US" b="1" u="sng" dirty="0" smtClean="0">
                <a:solidFill>
                  <a:schemeClr val="accent5">
                    <a:lumMod val="50000"/>
                  </a:schemeClr>
                </a:solidFill>
              </a:rPr>
              <a:t>EIA Test (Enzyme Immunoassay</a:t>
            </a:r>
            <a:r>
              <a:rPr lang="en-US" dirty="0" smtClean="0">
                <a:solidFill>
                  <a:schemeClr val="accent5">
                    <a:lumMod val="50000"/>
                  </a:schemeClr>
                </a:solidFill>
              </a:rPr>
              <a:t>)- </a:t>
            </a:r>
            <a:r>
              <a:rPr lang="en-US" dirty="0" smtClean="0"/>
              <a:t>Test that screens for the presence of HIV antibodies in the blood.</a:t>
            </a:r>
          </a:p>
          <a:p>
            <a:r>
              <a:rPr lang="en-US" b="1" u="sng" dirty="0" smtClean="0">
                <a:solidFill>
                  <a:schemeClr val="accent5">
                    <a:lumMod val="50000"/>
                  </a:schemeClr>
                </a:solidFill>
              </a:rPr>
              <a:t>Western Blot Test- </a:t>
            </a:r>
            <a:r>
              <a:rPr lang="en-US" dirty="0" smtClean="0"/>
              <a:t>Test that detects HIV antibodies and confirms the results of earlier EIA tests. </a:t>
            </a:r>
            <a:endParaRPr lang="en-US" dirty="0"/>
          </a:p>
        </p:txBody>
      </p:sp>
      <p:pic>
        <p:nvPicPr>
          <p:cNvPr id="4" name="Picture 9" descr="z"/>
          <p:cNvPicPr>
            <a:picLocks noChangeAspect="1" noChangeArrowheads="1"/>
          </p:cNvPicPr>
          <p:nvPr/>
        </p:nvPicPr>
        <p:blipFill>
          <a:blip r:embed="rId2" cstate="print"/>
          <a:srcRect/>
          <a:stretch>
            <a:fillRect/>
          </a:stretch>
        </p:blipFill>
        <p:spPr bwMode="auto">
          <a:xfrm>
            <a:off x="3810000" y="5360978"/>
            <a:ext cx="1907846" cy="149702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Lab Tests</a:t>
            </a:r>
            <a:endParaRPr lang="en-US" dirty="0"/>
          </a:p>
        </p:txBody>
      </p:sp>
      <p:sp>
        <p:nvSpPr>
          <p:cNvPr id="3" name="Content Placeholder 2"/>
          <p:cNvSpPr>
            <a:spLocks noGrp="1"/>
          </p:cNvSpPr>
          <p:nvPr>
            <p:ph idx="1"/>
          </p:nvPr>
        </p:nvSpPr>
        <p:spPr>
          <a:xfrm>
            <a:off x="457200" y="1219200"/>
            <a:ext cx="8229600" cy="5090160"/>
          </a:xfrm>
        </p:spPr>
        <p:txBody>
          <a:bodyPr/>
          <a:lstStyle/>
          <a:p>
            <a:r>
              <a:rPr lang="en-US" dirty="0" smtClean="0"/>
              <a:t>Two other tests- RNA and the CD4 may be run when a Western Blot tests is positive. </a:t>
            </a:r>
          </a:p>
          <a:p>
            <a:r>
              <a:rPr lang="en-US" dirty="0" smtClean="0"/>
              <a:t>These two tests give more of a complete picture of an HIV-infected person’s condition, and if the Dr. needs to prescribe medication or not. </a:t>
            </a:r>
          </a:p>
          <a:p>
            <a:r>
              <a:rPr lang="en-US" b="1" u="sng" dirty="0" smtClean="0">
                <a:solidFill>
                  <a:schemeClr val="accent4">
                    <a:lumMod val="50000"/>
                  </a:schemeClr>
                </a:solidFill>
              </a:rPr>
              <a:t>Rapid Test- </a:t>
            </a:r>
            <a:r>
              <a:rPr lang="en-US" dirty="0" smtClean="0"/>
              <a:t>HIV test that produces results in only 20 minutes. </a:t>
            </a:r>
          </a:p>
          <a:p>
            <a:r>
              <a:rPr lang="en-US" dirty="0" smtClean="0"/>
              <a:t>The rapid test can be used in situations where the infected person may not come back to learn the results of the test.</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Testing Kits</a:t>
            </a:r>
            <a:endParaRPr lang="en-US" dirty="0"/>
          </a:p>
        </p:txBody>
      </p:sp>
      <p:sp>
        <p:nvSpPr>
          <p:cNvPr id="3" name="Content Placeholder 2"/>
          <p:cNvSpPr>
            <a:spLocks noGrp="1"/>
          </p:cNvSpPr>
          <p:nvPr>
            <p:ph idx="1"/>
          </p:nvPr>
        </p:nvSpPr>
        <p:spPr/>
        <p:txBody>
          <a:bodyPr/>
          <a:lstStyle/>
          <a:p>
            <a:r>
              <a:rPr lang="en-US" dirty="0" smtClean="0"/>
              <a:t>Home testing kits are marketed on the Internet, newspapers, and magazines. </a:t>
            </a:r>
          </a:p>
          <a:p>
            <a:pPr>
              <a:buNone/>
            </a:pPr>
            <a:endParaRPr lang="en-US" dirty="0" smtClean="0"/>
          </a:p>
          <a:p>
            <a:r>
              <a:rPr lang="en-US" dirty="0" smtClean="0"/>
              <a:t>Most are not TRUSTWORTHY!! </a:t>
            </a:r>
          </a:p>
          <a:p>
            <a:pPr>
              <a:buNone/>
            </a:pPr>
            <a:endParaRPr lang="en-US" dirty="0" smtClean="0"/>
          </a:p>
          <a:p>
            <a:r>
              <a:rPr lang="en-US" dirty="0" smtClean="0"/>
              <a:t>Check to make sure that the test </a:t>
            </a:r>
          </a:p>
          <a:p>
            <a:pPr>
              <a:buNone/>
            </a:pPr>
            <a:r>
              <a:rPr lang="en-US" dirty="0" smtClean="0"/>
              <a:t>     is approved by the </a:t>
            </a:r>
            <a:r>
              <a:rPr lang="en-US" b="1" u="sng" dirty="0" smtClean="0"/>
              <a:t>FDA.</a:t>
            </a:r>
          </a:p>
          <a:p>
            <a:pPr>
              <a:buNone/>
            </a:pP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7191375" y="3505200"/>
            <a:ext cx="1952625" cy="35242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Early Diagnosis</a:t>
            </a:r>
            <a:endParaRPr lang="en-US" dirty="0"/>
          </a:p>
        </p:txBody>
      </p:sp>
      <p:sp>
        <p:nvSpPr>
          <p:cNvPr id="3" name="Content Placeholder 2"/>
          <p:cNvSpPr>
            <a:spLocks noGrp="1"/>
          </p:cNvSpPr>
          <p:nvPr>
            <p:ph idx="1"/>
          </p:nvPr>
        </p:nvSpPr>
        <p:spPr/>
        <p:txBody>
          <a:bodyPr/>
          <a:lstStyle/>
          <a:p>
            <a:r>
              <a:rPr lang="en-US" dirty="0" smtClean="0"/>
              <a:t>Begin proper medical care early to slow the progress of the virus.</a:t>
            </a:r>
          </a:p>
          <a:p>
            <a:pPr>
              <a:buNone/>
            </a:pPr>
            <a:endParaRPr lang="en-US" dirty="0" smtClean="0"/>
          </a:p>
          <a:p>
            <a:r>
              <a:rPr lang="en-US" dirty="0" smtClean="0"/>
              <a:t>Avoid behaviors that could spread HIV to others.</a:t>
            </a:r>
          </a:p>
          <a:p>
            <a:pPr>
              <a:buNone/>
            </a:pPr>
            <a:endParaRPr lang="en-US" dirty="0" smtClean="0"/>
          </a:p>
          <a:p>
            <a:r>
              <a:rPr lang="en-US" dirty="0" smtClean="0"/>
              <a:t>Gain peace of mind when</a:t>
            </a:r>
          </a:p>
          <a:p>
            <a:pPr>
              <a:buNone/>
            </a:pPr>
            <a:r>
              <a:rPr lang="en-US" dirty="0" smtClean="0"/>
              <a:t>     the results are negative.</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877050" y="4000500"/>
            <a:ext cx="2266950" cy="28575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HIV/AIDS</a:t>
            </a:r>
            <a:endParaRPr lang="en-US" dirty="0"/>
          </a:p>
        </p:txBody>
      </p:sp>
      <p:sp>
        <p:nvSpPr>
          <p:cNvPr id="3" name="Content Placeholder 2"/>
          <p:cNvSpPr>
            <a:spLocks noGrp="1"/>
          </p:cNvSpPr>
          <p:nvPr>
            <p:ph idx="1"/>
          </p:nvPr>
        </p:nvSpPr>
        <p:spPr/>
        <p:txBody>
          <a:bodyPr/>
          <a:lstStyle/>
          <a:p>
            <a:r>
              <a:rPr lang="en-US" dirty="0" smtClean="0"/>
              <a:t>Since the early 1980’s, drugs have been developed that slow the growth of HIV and treat some of the symptoms. </a:t>
            </a:r>
          </a:p>
          <a:p>
            <a:r>
              <a:rPr lang="en-US" dirty="0" smtClean="0"/>
              <a:t>No drug yet exists to cure HIV/AIDS.</a:t>
            </a:r>
          </a:p>
          <a:p>
            <a:r>
              <a:rPr lang="en-US" dirty="0" smtClean="0"/>
              <a:t>Many of the drugs available are also used to treat opportunistic infections. (ex. Pneumonia, cancers, etc.)</a:t>
            </a:r>
          </a:p>
          <a:p>
            <a:r>
              <a:rPr lang="en-US" dirty="0" smtClean="0"/>
              <a:t>To slow the growth of AIDS, </a:t>
            </a:r>
          </a:p>
          <a:p>
            <a:pPr>
              <a:buNone/>
            </a:pPr>
            <a:r>
              <a:rPr lang="en-US" dirty="0" smtClean="0"/>
              <a:t>patients take combination drugs.</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6248400" y="4813556"/>
            <a:ext cx="2895600" cy="204444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a:t>
            </a:r>
            <a:endParaRPr lang="en-US" dirty="0"/>
          </a:p>
        </p:txBody>
      </p:sp>
      <p:sp>
        <p:nvSpPr>
          <p:cNvPr id="3" name="Content Placeholder 2"/>
          <p:cNvSpPr>
            <a:spLocks noGrp="1"/>
          </p:cNvSpPr>
          <p:nvPr>
            <p:ph idx="1"/>
          </p:nvPr>
        </p:nvSpPr>
        <p:spPr/>
        <p:txBody>
          <a:bodyPr/>
          <a:lstStyle/>
          <a:p>
            <a:r>
              <a:rPr lang="en-US" dirty="0" smtClean="0"/>
              <a:t>HIV is a worldwide concern – one of the most serious public health problems facing our world. </a:t>
            </a:r>
          </a:p>
          <a:p>
            <a:r>
              <a:rPr lang="en-US" dirty="0" smtClean="0"/>
              <a:t>Health care officials consider HIV/AIDS a pandemic.</a:t>
            </a:r>
          </a:p>
          <a:p>
            <a:r>
              <a:rPr lang="en-US" dirty="0" smtClean="0"/>
              <a:t>Many young people who are infected do not know it. </a:t>
            </a:r>
            <a:endParaRPr lang="en-US" dirty="0"/>
          </a:p>
        </p:txBody>
      </p:sp>
      <p:pic>
        <p:nvPicPr>
          <p:cNvPr id="4098" name="Picture 2" descr="C:\Users\sondra.dahlberg\AppData\Local\Microsoft\Windows\Temporary Internet Files\Content.IE5\KC5SBPNB\MC910216337[1].png"/>
          <p:cNvPicPr>
            <a:picLocks noChangeAspect="1" noChangeArrowheads="1"/>
          </p:cNvPicPr>
          <p:nvPr/>
        </p:nvPicPr>
        <p:blipFill>
          <a:blip r:embed="rId2" cstate="print"/>
          <a:srcRect/>
          <a:stretch>
            <a:fillRect/>
          </a:stretch>
        </p:blipFill>
        <p:spPr bwMode="auto">
          <a:xfrm>
            <a:off x="5486400" y="4800600"/>
            <a:ext cx="2984665" cy="167518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 Facts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AIDS has become one of the deadliest diseases in human history</a:t>
            </a:r>
          </a:p>
          <a:p>
            <a:pPr lvl="0"/>
            <a:r>
              <a:rPr lang="en-US" dirty="0" smtClean="0"/>
              <a:t>More than 25 million people around the world have died of this disease, including more than 500,000 Americans</a:t>
            </a:r>
          </a:p>
          <a:p>
            <a:pPr lvl="0"/>
            <a:r>
              <a:rPr lang="en-US" dirty="0" smtClean="0"/>
              <a:t>Approx. 12 million of people who have HIV/AIDS are in the 15-24 age group</a:t>
            </a:r>
          </a:p>
          <a:p>
            <a:pPr lvl="0"/>
            <a:r>
              <a:rPr lang="en-US" dirty="0" smtClean="0"/>
              <a:t>Half of all new HIV infections are among young people</a:t>
            </a:r>
          </a:p>
          <a:p>
            <a:pPr lvl="0"/>
            <a:r>
              <a:rPr lang="en-US" dirty="0" smtClean="0"/>
              <a:t>Everyday about 7,000 young people become infected</a:t>
            </a:r>
          </a:p>
          <a:p>
            <a:endParaRPr lang="en-US" dirty="0"/>
          </a:p>
        </p:txBody>
      </p:sp>
      <p:pic>
        <p:nvPicPr>
          <p:cNvPr id="5123" name="Picture 3" descr="C:\Users\sondra.dahlberg\AppData\Local\Microsoft\Windows\Temporary Internet Files\Content.IE5\O1C9L4JL\MP900337315[1].jpg"/>
          <p:cNvPicPr>
            <a:picLocks noChangeAspect="1" noChangeArrowheads="1"/>
          </p:cNvPicPr>
          <p:nvPr/>
        </p:nvPicPr>
        <p:blipFill>
          <a:blip r:embed="rId2" cstate="print"/>
          <a:srcRect/>
          <a:stretch>
            <a:fillRect/>
          </a:stretch>
        </p:blipFill>
        <p:spPr bwMode="auto">
          <a:xfrm>
            <a:off x="7763256" y="4922378"/>
            <a:ext cx="1380744" cy="1935622"/>
          </a:xfrm>
          <a:prstGeom prst="rect">
            <a:avLst/>
          </a:prstGeom>
          <a:noFill/>
        </p:spPr>
      </p:pic>
      <p:pic>
        <p:nvPicPr>
          <p:cNvPr id="5124" name="Picture 4" descr="C:\Users\sondra.dahlberg\AppData\Local\Microsoft\Windows\Temporary Internet Files\Content.IE5\KC5SBPNB\MC900366600[1].wmf"/>
          <p:cNvPicPr>
            <a:picLocks noChangeAspect="1" noChangeArrowheads="1"/>
          </p:cNvPicPr>
          <p:nvPr/>
        </p:nvPicPr>
        <p:blipFill>
          <a:blip r:embed="rId3" cstate="print"/>
          <a:srcRect/>
          <a:stretch>
            <a:fillRect/>
          </a:stretch>
        </p:blipFill>
        <p:spPr bwMode="auto">
          <a:xfrm>
            <a:off x="152400" y="0"/>
            <a:ext cx="1224382" cy="181142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1" descr="Slide19.PNG"/>
          <p:cNvPicPr>
            <a:picLocks noChangeAspect="1"/>
          </p:cNvPicPr>
          <p:nvPr/>
        </p:nvPicPr>
        <p:blipFill>
          <a:blip r:embed="rId2" cstate="print"/>
          <a:srcRect/>
          <a:stretch>
            <a:fillRect/>
          </a:stretch>
        </p:blipFill>
        <p:spPr bwMode="auto">
          <a:xfrm>
            <a:off x="-76200" y="76200"/>
            <a:ext cx="9220200" cy="6781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6" descr="In the United States and dependent areas, the estimated rate of adults and adolescents living with an AIDS diagnosis was 186.3 per 100,000 population at the end of 2007. The rate for adults and adolescents living with an AIDS diagnosis ranged from an estimated 2.3 per 100,000 population in American Samoa to an estimated 1781.1 per 100,000 in the District of Columbia.&#10;&#10;The District of Columbia is a metropolitan area; use caution when comparing the estimated rate of persons living with an AIDS diagnosis in D.C. to the rates in states.&#10; &#10;All displayed data have been estimated. Estimated numbers resulted from statistical adjustment that accounted for reporting delays, but not for incomplete reporting.    &#10;&#10;Persons living with an AIDS diagnosis are classified as adult or adolescent based on age at end of 2007."/>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 name="Picture 3900" descr="PM Slide 16"/>
          <p:cNvPicPr>
            <a:picLocks noChangeAspect="1" noChangeArrowheads="1"/>
          </p:cNvPicPr>
          <p:nvPr/>
        </p:nvPicPr>
        <p:blipFill>
          <a:blip r:embed="rId2" cstate="print"/>
          <a:srcRect/>
          <a:stretch>
            <a:fillRect/>
          </a:stretch>
        </p:blipFill>
        <p:spPr bwMode="auto">
          <a:xfrm>
            <a:off x="-44732" y="1"/>
            <a:ext cx="9188731"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94" descr="slide 17"/>
          <p:cNvPicPr>
            <a:picLocks noGrp="1" noChangeAspect="1" noChangeArrowheads="1"/>
          </p:cNvPicPr>
          <p:nvPr>
            <p:ph idx="1"/>
          </p:nvPr>
        </p:nvPicPr>
        <p:blipFill>
          <a:blip r:embed="rId2" cstate="print"/>
          <a:srcRect/>
          <a:stretch>
            <a:fillRect/>
          </a:stretch>
        </p:blipFill>
        <p:spPr bwMode="auto">
          <a:xfrm>
            <a:off x="171359" y="1524001"/>
            <a:ext cx="9193166" cy="5334000"/>
          </a:xfrm>
          <a:prstGeom prst="rect">
            <a:avLst/>
          </a:prstGeom>
          <a:noFill/>
        </p:spPr>
      </p:pic>
      <p:sp>
        <p:nvSpPr>
          <p:cNvPr id="6" name="Rectangle 234"/>
          <p:cNvSpPr>
            <a:spLocks noGrp="1" noChangeArrowheads="1"/>
          </p:cNvSpPr>
          <p:nvPr>
            <p:ph type="title"/>
          </p:nvPr>
        </p:nvSpPr>
        <p:spPr bwMode="auto">
          <a:prstGeom prst="rect">
            <a:avLst/>
          </a:prstGeom>
          <a:noFill/>
          <a:ln w="9525">
            <a:noFill/>
            <a:miter lim="800000"/>
            <a:headEnd/>
            <a:tailEnd/>
          </a:ln>
          <a:effectLst>
            <a:outerShdw dist="45791" dir="3378596" algn="ctr" rotWithShape="0">
              <a:schemeClr val="bg2"/>
            </a:outerShdw>
          </a:effectLst>
        </p:spPr>
        <p:txBody>
          <a:bodyPr lIns="0" tIns="0" rIns="0" bIns="0"/>
          <a:lstStyle/>
          <a:p>
            <a:pPr algn="ctr">
              <a:lnSpc>
                <a:spcPct val="95000"/>
              </a:lnSpc>
            </a:pPr>
            <a:r>
              <a:rPr lang="en-US" altLang="en-US" sz="2400" dirty="0">
                <a:solidFill>
                  <a:srgbClr val="FFFF00"/>
                </a:solidFill>
              </a:rPr>
              <a:t>Map of Metro Area:</a:t>
            </a:r>
            <a:r>
              <a:rPr lang="en-US" altLang="en-US" sz="2200" dirty="0">
                <a:solidFill>
                  <a:srgbClr val="FFFF00"/>
                </a:solidFill>
              </a:rPr>
              <a:t/>
            </a:r>
            <a:br>
              <a:rPr lang="en-US" altLang="en-US" sz="2200" dirty="0">
                <a:solidFill>
                  <a:srgbClr val="FFFF00"/>
                </a:solidFill>
              </a:rPr>
            </a:br>
            <a:r>
              <a:rPr lang="en-US" altLang="en-US" sz="2600" dirty="0">
                <a:solidFill>
                  <a:srgbClr val="FFFF00"/>
                </a:solidFill>
              </a:rPr>
              <a:t>Living HIV/AIDS Cases by County of Residence, 2010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HIV</a:t>
            </a:r>
            <a:endParaRPr lang="en-US" dirty="0"/>
          </a:p>
        </p:txBody>
      </p:sp>
      <p:sp>
        <p:nvSpPr>
          <p:cNvPr id="3" name="Content Placeholder 2"/>
          <p:cNvSpPr>
            <a:spLocks noGrp="1"/>
          </p:cNvSpPr>
          <p:nvPr>
            <p:ph idx="1"/>
          </p:nvPr>
        </p:nvSpPr>
        <p:spPr/>
        <p:txBody>
          <a:bodyPr>
            <a:normAutofit/>
          </a:bodyPr>
          <a:lstStyle/>
          <a:p>
            <a:pPr lvl="0"/>
            <a:r>
              <a:rPr lang="en-US" dirty="0" smtClean="0"/>
              <a:t>HIV is fragile virus and cannot live outside human body</a:t>
            </a:r>
          </a:p>
          <a:p>
            <a:pPr lvl="0">
              <a:buNone/>
            </a:pPr>
            <a:endParaRPr lang="en-US" dirty="0" smtClean="0"/>
          </a:p>
          <a:p>
            <a:pPr lvl="0"/>
            <a:r>
              <a:rPr lang="en-US" dirty="0" smtClean="0"/>
              <a:t>Exposure to air at room temp kills virus.</a:t>
            </a:r>
          </a:p>
          <a:p>
            <a:pPr lvl="0">
              <a:buNone/>
            </a:pPr>
            <a:endParaRPr lang="en-US" dirty="0" smtClean="0"/>
          </a:p>
          <a:p>
            <a:pPr lvl="0"/>
            <a:r>
              <a:rPr lang="en-US" dirty="0" smtClean="0"/>
              <a:t>HIV cannot spread through airborne transmission, through casual contact such as shaking hands or hugging, or from insect bites</a:t>
            </a:r>
          </a:p>
          <a:p>
            <a:endParaRPr lang="en-US" dirty="0"/>
          </a:p>
        </p:txBody>
      </p:sp>
      <p:pic>
        <p:nvPicPr>
          <p:cNvPr id="6146" name="Picture 2" descr="C:\Users\sondra.dahlberg\AppData\Local\Microsoft\Windows\Temporary Internet Files\Content.IE5\HEA9JIA3\MC900432690[1].png"/>
          <p:cNvPicPr>
            <a:picLocks noChangeAspect="1" noChangeArrowheads="1"/>
          </p:cNvPicPr>
          <p:nvPr/>
        </p:nvPicPr>
        <p:blipFill>
          <a:blip r:embed="rId2" cstate="print"/>
          <a:srcRect/>
          <a:stretch>
            <a:fillRect/>
          </a:stretch>
        </p:blipFill>
        <p:spPr bwMode="auto">
          <a:xfrm>
            <a:off x="304800" y="0"/>
            <a:ext cx="1371600" cy="1371600"/>
          </a:xfrm>
          <a:prstGeom prst="rect">
            <a:avLst/>
          </a:prstGeom>
          <a:noFill/>
        </p:spPr>
      </p:pic>
      <p:pic>
        <p:nvPicPr>
          <p:cNvPr id="6147" name="Picture 3" descr="C:\Users\sondra.dahlberg\AppData\Local\Microsoft\Windows\Temporary Internet Files\Content.IE5\HEA9JIA3\MC900384172[1].wmf"/>
          <p:cNvPicPr>
            <a:picLocks noChangeAspect="1" noChangeArrowheads="1"/>
          </p:cNvPicPr>
          <p:nvPr/>
        </p:nvPicPr>
        <p:blipFill>
          <a:blip r:embed="rId3" cstate="print"/>
          <a:srcRect/>
          <a:stretch>
            <a:fillRect/>
          </a:stretch>
        </p:blipFill>
        <p:spPr bwMode="auto">
          <a:xfrm>
            <a:off x="7605979" y="0"/>
            <a:ext cx="1538021" cy="182605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535</TotalTime>
  <Words>989</Words>
  <Application>Microsoft Office PowerPoint</Application>
  <PresentationFormat>On-screen Show (4:3)</PresentationFormat>
  <Paragraphs>123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Apex</vt:lpstr>
      <vt:lpstr>HIV/AIDS</vt:lpstr>
      <vt:lpstr>What is HIV/AIDS?</vt:lpstr>
      <vt:lpstr>HIV/AIDS</vt:lpstr>
      <vt:lpstr>HIV/AIDS Facts</vt:lpstr>
      <vt:lpstr>PowerPoint Presentation</vt:lpstr>
      <vt:lpstr>PowerPoint Presentation</vt:lpstr>
      <vt:lpstr>PowerPoint Presentation</vt:lpstr>
      <vt:lpstr>Map of Metro Area: Living HIV/AIDS Cases by County of Residence, 2010</vt:lpstr>
      <vt:lpstr>Understanding HIV</vt:lpstr>
      <vt:lpstr>How is HIV Transmitted?</vt:lpstr>
      <vt:lpstr>How HIV/AIDS Affects the Immune System</vt:lpstr>
      <vt:lpstr>How HIV Attacks Cells</vt:lpstr>
      <vt:lpstr>How HIV/AIDS Affects the Immune System</vt:lpstr>
      <vt:lpstr>How HIV/AIDS Affects the Immune System</vt:lpstr>
      <vt:lpstr>Giving or Receiving Blood;  Is it Safe?</vt:lpstr>
      <vt:lpstr>Preventing and Treating Hiv/AIDS</vt:lpstr>
      <vt:lpstr>Preventing HIV/AIDS</vt:lpstr>
      <vt:lpstr>Ways you can prevent the spread of HIV/AIDS</vt:lpstr>
      <vt:lpstr>Diagnosing HIV/AIDS</vt:lpstr>
      <vt:lpstr>Types of Laboratory HIV Tests</vt:lpstr>
      <vt:lpstr>Other Lab Tests</vt:lpstr>
      <vt:lpstr>Home Testing Kits</vt:lpstr>
      <vt:lpstr>Benefits of Early Diagnosis</vt:lpstr>
      <vt:lpstr>Treating  HIV/AIDS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dc:title>
  <dc:creator>Windows User</dc:creator>
  <cp:lastModifiedBy>Ron Dejulio</cp:lastModifiedBy>
  <cp:revision>44</cp:revision>
  <dcterms:created xsi:type="dcterms:W3CDTF">2012-05-30T15:35:35Z</dcterms:created>
  <dcterms:modified xsi:type="dcterms:W3CDTF">2015-05-18T12:38:25Z</dcterms:modified>
</cp:coreProperties>
</file>